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2" r:id="rId4"/>
    <p:sldMasterId id="2147483688" r:id="rId5"/>
    <p:sldMasterId id="2147483685" r:id="rId6"/>
    <p:sldMasterId id="2147483651" r:id="rId7"/>
  </p:sldMasterIdLst>
  <p:notesMasterIdLst>
    <p:notesMasterId r:id="rId29"/>
  </p:notesMasterIdLst>
  <p:handoutMasterIdLst>
    <p:handoutMasterId r:id="rId30"/>
  </p:handoutMasterIdLst>
  <p:sldIdLst>
    <p:sldId id="265" r:id="rId8"/>
    <p:sldId id="283" r:id="rId9"/>
    <p:sldId id="284" r:id="rId10"/>
    <p:sldId id="289" r:id="rId11"/>
    <p:sldId id="290" r:id="rId12"/>
    <p:sldId id="292" r:id="rId13"/>
    <p:sldId id="293" r:id="rId14"/>
    <p:sldId id="294" r:id="rId15"/>
    <p:sldId id="295" r:id="rId16"/>
    <p:sldId id="291" r:id="rId17"/>
    <p:sldId id="287" r:id="rId18"/>
    <p:sldId id="270" r:id="rId19"/>
    <p:sldId id="274" r:id="rId20"/>
    <p:sldId id="277" r:id="rId21"/>
    <p:sldId id="276" r:id="rId22"/>
    <p:sldId id="281" r:id="rId23"/>
    <p:sldId id="275" r:id="rId24"/>
    <p:sldId id="280" r:id="rId25"/>
    <p:sldId id="279" r:id="rId26"/>
    <p:sldId id="288" r:id="rId27"/>
    <p:sldId id="269" r:id="rId28"/>
  </p:sldIdLst>
  <p:sldSz cx="13004800" cy="9753600"/>
  <p:notesSz cx="7010400" cy="9296400"/>
  <p:defaultTextStyle>
    <a:defPPr>
      <a:defRPr lang="en-US"/>
    </a:defPPr>
    <a:lvl1pPr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1pPr>
    <a:lvl2pPr marL="228600" indent="2286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2pPr>
    <a:lvl3pPr marL="457200" indent="4572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3pPr>
    <a:lvl4pPr marL="685800" indent="6858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4pPr>
    <a:lvl5pPr marL="914400" indent="9144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5pPr>
    <a:lvl6pPr marL="22860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6pPr>
    <a:lvl7pPr marL="27432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7pPr>
    <a:lvl8pPr marL="32004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8pPr>
    <a:lvl9pPr marL="36576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4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E8D"/>
    <a:srgbClr val="245D38"/>
    <a:srgbClr val="6C3A5D"/>
    <a:srgbClr val="77843C"/>
    <a:srgbClr val="FFD900"/>
    <a:srgbClr val="39677B"/>
    <a:srgbClr val="001970"/>
    <a:srgbClr val="C3002F"/>
    <a:srgbClr val="FFD100"/>
    <a:srgbClr val="009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81579" autoAdjust="0"/>
  </p:normalViewPr>
  <p:slideViewPr>
    <p:cSldViewPr showGuides="1">
      <p:cViewPr varScale="1">
        <p:scale>
          <a:sx n="52" d="100"/>
          <a:sy n="52" d="100"/>
        </p:scale>
        <p:origin x="1470" y="78"/>
      </p:cViewPr>
      <p:guideLst>
        <p:guide orient="horz" pos="2832"/>
        <p:guide pos="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00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500B-B007-487E-BC2D-9CA3EFB094E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89FC3-525C-45C7-90BF-332ED732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sp>
      <p:sp>
        <p:nvSpPr>
          <p:cNvPr id="1024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77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25" y="3548067"/>
            <a:ext cx="11055350" cy="2090737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40" y="5638800"/>
            <a:ext cx="9102725" cy="23812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092200" y="457203"/>
            <a:ext cx="7620000" cy="93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1" b="1" i="1" kern="1200" baseline="0" dirty="0">
                <a:solidFill>
                  <a:srgbClr val="5C6670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rPr>
              <a:t>Using this template:</a:t>
            </a:r>
            <a:endParaRPr lang="en-US" sz="5501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16000" y="6934201"/>
            <a:ext cx="1112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You may also choose to use your department’s extended color palette in this presentation.</a:t>
            </a:r>
          </a:p>
          <a:p>
            <a:pPr marL="271477" indent="-271477">
              <a:buSzPct val="75000"/>
              <a:buFontTx/>
              <a:buChar char="•"/>
            </a:pP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When inserting lockups into keynote slide presentations, use </a:t>
            </a:r>
            <a:r>
              <a:rPr lang="en-US" sz="1800" dirty="0" err="1"/>
              <a:t>png</a:t>
            </a:r>
            <a:r>
              <a:rPr lang="en-US" sz="1800" baseline="0" dirty="0"/>
              <a:t> </a:t>
            </a:r>
            <a:r>
              <a:rPr lang="en-US" sz="1800" baseline="0" dirty="0" err="1"/>
              <a:t>rgb</a:t>
            </a:r>
            <a:r>
              <a:rPr lang="en-US" sz="1800" baseline="0" dirty="0"/>
              <a:t> </a:t>
            </a:r>
            <a:r>
              <a:rPr lang="en-US" sz="1800" baseline="0"/>
              <a:t>300 medium </a:t>
            </a:r>
            <a:r>
              <a:rPr lang="en-US" sz="1800" baseline="0" dirty="0"/>
              <a:t>file </a:t>
            </a:r>
            <a:r>
              <a:rPr lang="en-US" sz="1800" dirty="0"/>
              <a:t>for the crispest result. You will need to scale this image down to the appropriate size. To preserve height-to-width ratio </a:t>
            </a:r>
            <a:r>
              <a:rPr lang="en-US" sz="1800" baseline="0" dirty="0"/>
              <a:t>hold, “shift” while scaling.</a:t>
            </a: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Reference the Colorado Brand Guidelines for more information.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5054600" y="4992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110/196/232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7" name="Picture 3" descr="M:\EDO Communications\DOLA Branding\DOLA Branding Team &amp; Process\Color Palettes &amp; Shields\DOLA-Palett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63537" r="11241" b="8877"/>
          <a:stretch/>
        </p:blipFill>
        <p:spPr bwMode="auto">
          <a:xfrm>
            <a:off x="3454400" y="1419401"/>
            <a:ext cx="6019800" cy="54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2463800" y="158853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DOLA palette</a:t>
            </a:r>
          </a:p>
        </p:txBody>
      </p:sp>
    </p:spTree>
    <p:extLst>
      <p:ext uri="{BB962C8B-B14F-4D97-AF65-F5344CB8AC3E}">
        <p14:creationId xmlns:p14="http://schemas.microsoft.com/office/powerpoint/2010/main" val="324210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3962404"/>
            <a:ext cx="11734800" cy="2312987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25" y="3548067"/>
            <a:ext cx="11055350" cy="2090737"/>
          </a:xfrm>
        </p:spPr>
        <p:txBody>
          <a:bodyPr anchor="b"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40" y="5791200"/>
            <a:ext cx="9102725" cy="222885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3962404"/>
            <a:ext cx="11734800" cy="2312987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9"/>
            <a:ext cx="10972800" cy="2090737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822829"/>
            <a:ext cx="10972800" cy="2492375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53585F"/>
                </a:solidFill>
              </a:defRPr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1447800"/>
            <a:ext cx="10972800" cy="2286000"/>
          </a:xfrm>
          <a:prstGeom prst="rect">
            <a:avLst/>
          </a:prstGeo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6" y="3886200"/>
            <a:ext cx="10972800" cy="4572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 for small amount of text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5000" y="533400"/>
            <a:ext cx="10972800" cy="1249680"/>
          </a:xfrm>
          <a:prstGeom prst="rect">
            <a:avLst/>
          </a:prstGeom>
        </p:spPr>
        <p:txBody>
          <a:bodyPr anchor="t"/>
          <a:lstStyle>
            <a:lvl1pPr algn="l">
              <a:defRPr sz="6000" b="0">
                <a:solidFill>
                  <a:srgbClr val="5358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6" y="1905000"/>
            <a:ext cx="10972800" cy="65532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rgbClr val="53585F"/>
                </a:solidFill>
              </a:defRPr>
            </a:lvl2pPr>
            <a:lvl3pPr>
              <a:defRPr>
                <a:solidFill>
                  <a:srgbClr val="53585F"/>
                </a:solidFill>
              </a:defRPr>
            </a:lvl3pPr>
            <a:lvl4pPr>
              <a:defRPr>
                <a:solidFill>
                  <a:srgbClr val="53585F"/>
                </a:solidFill>
              </a:defRPr>
            </a:lvl4pPr>
            <a:lvl5pPr>
              <a:defRPr>
                <a:solidFill>
                  <a:srgbClr val="53585F"/>
                </a:solidFill>
              </a:defRPr>
            </a:lvl5pPr>
          </a:lstStyle>
          <a:p>
            <a:pPr lvl="0"/>
            <a:r>
              <a:rPr lang="en-US" dirty="0"/>
              <a:t>Click to edit Master text styles for long amount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ll_in_co_4x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030200" cy="9772650"/>
          </a:xfrm>
          <a:prstGeom prst="rect">
            <a:avLst/>
          </a:prstGeom>
        </p:spPr>
      </p:pic>
      <p:sp>
        <p:nvSpPr>
          <p:cNvPr id="8" name="AutoShape 1"/>
          <p:cNvSpPr>
            <a:spLocks/>
          </p:cNvSpPr>
          <p:nvPr userDrawn="1"/>
        </p:nvSpPr>
        <p:spPr bwMode="auto">
          <a:xfrm>
            <a:off x="0" y="8915404"/>
            <a:ext cx="13030200" cy="866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D1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987257"/>
            <a:ext cx="4846320" cy="7747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 bwMode="auto">
          <a:xfrm>
            <a:off x="1092200" y="2667000"/>
            <a:ext cx="1524000" cy="1524000"/>
          </a:xfrm>
          <a:prstGeom prst="rect">
            <a:avLst/>
          </a:prstGeom>
          <a:solidFill>
            <a:srgbClr val="14943F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 dirty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016000" y="2133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brandCOLORADO</a:t>
            </a:r>
            <a:r>
              <a:rPr lang="en-US" baseline="0" dirty="0"/>
              <a:t> colors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92200" y="457203"/>
            <a:ext cx="7620000" cy="93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1" b="1" i="1" kern="1200" baseline="0" dirty="0">
                <a:solidFill>
                  <a:srgbClr val="5C6670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rPr>
              <a:t>Using this template:</a:t>
            </a:r>
            <a:endParaRPr lang="en-US" sz="5501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3073400" y="2667000"/>
            <a:ext cx="1524000" cy="1524000"/>
          </a:xfrm>
          <a:prstGeom prst="rect">
            <a:avLst/>
          </a:prstGeom>
          <a:solidFill>
            <a:srgbClr val="4A535D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5054600" y="2667000"/>
            <a:ext cx="1524000" cy="1524000"/>
          </a:xfrm>
          <a:prstGeom prst="rect">
            <a:avLst/>
          </a:prstGeom>
          <a:solidFill>
            <a:srgbClr val="C7C9C9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7035800" y="2667000"/>
            <a:ext cx="1524000" cy="1524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4A535D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092200" y="4572000"/>
            <a:ext cx="1524000" cy="1524000"/>
          </a:xfrm>
          <a:prstGeom prst="rect">
            <a:avLst/>
          </a:prstGeom>
          <a:solidFill>
            <a:srgbClr val="E95F1A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3073400" y="4572000"/>
            <a:ext cx="1524000" cy="1524000"/>
          </a:xfrm>
          <a:prstGeom prst="rect">
            <a:avLst/>
          </a:prstGeom>
          <a:solidFill>
            <a:srgbClr val="523F2D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5054600" y="4572000"/>
            <a:ext cx="1524000" cy="1524000"/>
          </a:xfrm>
          <a:prstGeom prst="rect">
            <a:avLst/>
          </a:prstGeom>
          <a:solidFill>
            <a:srgbClr val="5EB7E3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16000" y="6934201"/>
            <a:ext cx="1112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You may also choose to use your department’s extended color palette in this presentation.</a:t>
            </a:r>
          </a:p>
          <a:p>
            <a:pPr marL="271477" indent="-271477">
              <a:buSzPct val="75000"/>
              <a:buFontTx/>
              <a:buChar char="•"/>
            </a:pP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When inserting lockups into keynote slide presentations, use </a:t>
            </a:r>
            <a:r>
              <a:rPr lang="en-US" sz="1800" dirty="0" err="1"/>
              <a:t>png</a:t>
            </a:r>
            <a:r>
              <a:rPr lang="en-US" sz="1800" baseline="0" dirty="0"/>
              <a:t> </a:t>
            </a:r>
            <a:r>
              <a:rPr lang="en-US" sz="1800" baseline="0" dirty="0" err="1"/>
              <a:t>rgb</a:t>
            </a:r>
            <a:r>
              <a:rPr lang="en-US" sz="1800" baseline="0" dirty="0"/>
              <a:t> </a:t>
            </a:r>
            <a:r>
              <a:rPr lang="en-US" sz="1800" baseline="0"/>
              <a:t>300 medium </a:t>
            </a:r>
            <a:r>
              <a:rPr lang="en-US" sz="1800" baseline="0" dirty="0"/>
              <a:t>file </a:t>
            </a:r>
            <a:r>
              <a:rPr lang="en-US" sz="1800" dirty="0"/>
              <a:t>for the crispest result. You will need to scale this image down to the appropriate size. To preserve height-to-width ratio </a:t>
            </a:r>
            <a:r>
              <a:rPr lang="en-US" sz="1800" baseline="0" dirty="0"/>
              <a:t>hold, “shift” while scaling.</a:t>
            </a: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endParaRPr lang="en-US" sz="1800" dirty="0"/>
          </a:p>
          <a:p>
            <a:pPr marL="271477" indent="-271477">
              <a:buSzPct val="75000"/>
              <a:buFontTx/>
              <a:buChar char="•"/>
            </a:pPr>
            <a:r>
              <a:rPr lang="en-US" sz="1800" dirty="0"/>
              <a:t>Reference the Colorado Brand Guidelines for more information.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702800" y="2133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DOLA shield</a:t>
            </a:r>
            <a:r>
              <a:rPr lang="en-US" baseline="0" dirty="0"/>
              <a:t> colors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9779000" y="2667000"/>
            <a:ext cx="1524000" cy="1524000"/>
          </a:xfrm>
          <a:prstGeom prst="rect">
            <a:avLst/>
          </a:prstGeom>
          <a:solidFill>
            <a:srgbClr val="3266BE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9779000" y="4572000"/>
            <a:ext cx="1524000" cy="1524000"/>
          </a:xfrm>
          <a:prstGeom prst="rect">
            <a:avLst/>
          </a:prstGeom>
          <a:solidFill>
            <a:srgbClr val="F6323E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11" marR="0" indent="0" algn="l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cxnSp>
        <p:nvCxnSpPr>
          <p:cNvPr id="29" name="Straight Connector 28"/>
          <p:cNvCxnSpPr/>
          <p:nvPr userDrawn="1"/>
        </p:nvCxnSpPr>
        <p:spPr bwMode="auto">
          <a:xfrm rot="5400000">
            <a:off x="7455694" y="4381502"/>
            <a:ext cx="3428206" cy="794"/>
          </a:xfrm>
          <a:prstGeom prst="line">
            <a:avLst/>
          </a:prstGeom>
          <a:solidFill>
            <a:srgbClr val="14943F"/>
          </a:solidFill>
          <a:ln w="12700" cap="flat" cmpd="sng" algn="ctr">
            <a:solidFill>
              <a:srgbClr val="C7C9C9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 userDrawn="1"/>
        </p:nvSpPr>
        <p:spPr>
          <a:xfrm>
            <a:off x="30734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92/102/112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0922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0/149/58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50546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208/210/211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092200" y="4992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239/117/33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3073400" y="4992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101/80/60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5054600" y="4992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110/196/232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70358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5C6670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255/255/255</a:t>
            </a:r>
            <a:endParaRPr lang="en-US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97790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64/124/202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779000" y="4992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2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246/50/62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fall_in_co_4x3.jpg"/>
          <p:cNvPicPr>
            <a:picLocks noChangeAspect="1"/>
          </p:cNvPicPr>
          <p:nvPr/>
        </p:nvPicPr>
        <p:blipFill>
          <a:blip r:embed="rId4"/>
          <a:srcRect b="16730"/>
          <a:stretch>
            <a:fillRect/>
          </a:stretch>
        </p:blipFill>
        <p:spPr bwMode="auto">
          <a:xfrm>
            <a:off x="1" y="5"/>
            <a:ext cx="13030200" cy="8136363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sp>
        <p:nvSpPr>
          <p:cNvPr id="5122" name="AutoShape 2"/>
          <p:cNvSpPr>
            <a:spLocks/>
          </p:cNvSpPr>
          <p:nvPr/>
        </p:nvSpPr>
        <p:spPr bwMode="auto">
          <a:xfrm>
            <a:off x="0" y="0"/>
            <a:ext cx="13030200" cy="815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5C6670">
              <a:alpha val="59677"/>
            </a:srgbClr>
          </a:solidFill>
          <a:ln w="12700" cap="flat" cmpd="sng">
            <a:solidFill>
              <a:srgbClr val="85888D">
                <a:alpha val="59677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635000" y="3886204"/>
            <a:ext cx="11734800" cy="2312987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8597852"/>
            <a:ext cx="4846320" cy="77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759074"/>
            <a:ext cx="3251200" cy="243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23"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46"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68"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92" algn="ctr" defTabSz="584229" rtl="0" eaLnBrk="1" fontAlgn="base" hangingPunct="1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17" indent="-342917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11" indent="228611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23" indent="457223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35" indent="685835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46" indent="914446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68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92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114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337" algn="l" defTabSz="584229" rtl="0" eaLnBrk="1" fontAlgn="base" hangingPunct="1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72" userDrawn="1">
          <p15:clr>
            <a:srgbClr val="F26B43"/>
          </p15:clr>
        </p15:guide>
        <p15:guide id="2" pos="40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635000" y="3886204"/>
            <a:ext cx="11734800" cy="2312987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0" y="8140704"/>
            <a:ext cx="13030200" cy="1630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8597852"/>
            <a:ext cx="4846320" cy="774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477048"/>
            <a:ext cx="3251200" cy="243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23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46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68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92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17" indent="-342917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11" indent="228611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23" indent="457223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35" indent="685835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46" indent="914446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68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92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114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337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3"/>
          <p:cNvSpPr>
            <a:spLocks/>
          </p:cNvSpPr>
          <p:nvPr/>
        </p:nvSpPr>
        <p:spPr bwMode="auto">
          <a:xfrm>
            <a:off x="0" y="8915404"/>
            <a:ext cx="13030200" cy="866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D1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>
              <a:solidFill>
                <a:srgbClr val="53C1D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978848"/>
            <a:ext cx="4846320" cy="774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7" r:id="rId2"/>
    <p:sldLayoutId id="2147483696" r:id="rId3"/>
  </p:sldLayoutIdLst>
  <p:txStyles>
    <p:titleStyle>
      <a:lvl1pPr algn="l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chemeClr val="bg2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23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46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68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92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17" indent="-342917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11" indent="228611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23" indent="457223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35" indent="685835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46" indent="914446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68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92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114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337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7" r:id="rId3"/>
  </p:sldLayoutIdLst>
  <p:txStyles>
    <p:titleStyle>
      <a:lvl1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29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23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46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68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92" algn="ctr" defTabSz="584229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17" indent="-342917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11" indent="228611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23" indent="457223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35" indent="685835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46" indent="914446" algn="l" defTabSz="584229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68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92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114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337" algn="l" defTabSz="584229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ado.gov/pacific/dola/home-modification-tax-credit%20or%20hometaxcredit.Colorado.gov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Anthony.page@state.co.us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Anthony.page@state.co.us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548067"/>
            <a:ext cx="11055350" cy="3233733"/>
          </a:xfrm>
        </p:spPr>
        <p:txBody>
          <a:bodyPr/>
          <a:lstStyle/>
          <a:p>
            <a:r>
              <a:rPr lang="en-US" dirty="0"/>
              <a:t>Home Modification </a:t>
            </a:r>
            <a:br>
              <a:rPr lang="en-US" dirty="0"/>
            </a:br>
            <a:r>
              <a:rPr lang="en-US" dirty="0"/>
              <a:t>Tax Credit Program</a:t>
            </a:r>
            <a:br>
              <a:rPr lang="en-US" dirty="0"/>
            </a:br>
            <a:br>
              <a:rPr lang="en-US" sz="2800" dirty="0"/>
            </a:br>
            <a:r>
              <a:rPr lang="en-US" sz="2800" dirty="0"/>
              <a:t>7-15-19</a:t>
            </a:r>
          </a:p>
        </p:txBody>
      </p:sp>
    </p:spTree>
    <p:extLst>
      <p:ext uri="{BB962C8B-B14F-4D97-AF65-F5344CB8AC3E}">
        <p14:creationId xmlns:p14="http://schemas.microsoft.com/office/powerpoint/2010/main" val="742307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533400"/>
            <a:ext cx="12192000" cy="1905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Please note, durable medical equipment and other items that are not installed or affixed to the residence are </a:t>
            </a:r>
            <a:r>
              <a:rPr lang="en-US" b="1" u="sng" dirty="0">
                <a:solidFill>
                  <a:srgbClr val="002060"/>
                </a:solidFill>
              </a:rPr>
              <a:t>not</a:t>
            </a:r>
            <a:r>
              <a:rPr lang="en-US" dirty="0">
                <a:solidFill>
                  <a:srgbClr val="002060"/>
                </a:solidFill>
              </a:rPr>
              <a:t> eligible modifications.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1" y="4924425"/>
            <a:ext cx="35052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5286375"/>
            <a:ext cx="3143250" cy="314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00" y="2438400"/>
            <a:ext cx="260985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0" y="1801124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7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How to Apply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DOLA/DOH Website:  </a:t>
            </a: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hlinkClick r:id="rId2"/>
              </a:rPr>
              <a:t>https://www.colorado.gov/pacific/dola/home-modification-tax-credit</a:t>
            </a: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hlinkClick r:id="rId2"/>
              </a:rPr>
              <a:t>hometaxcredit.colorado.gov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Complete the Pre-Qualification Survey to see if you qualify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Complete the Initial Application to see if the work you’re proposing qualifies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Complete the Final Application to document that the work is complete &amp; get your tax credit certificate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6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04800"/>
            <a:ext cx="9600606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4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304800"/>
            <a:ext cx="9255937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1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300480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12" y="3657600"/>
            <a:ext cx="9401175" cy="4581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1" y="838200"/>
            <a:ext cx="1104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After the applicant is determined to be eligible based on the Pre-</a:t>
            </a:r>
            <a:r>
              <a:rPr lang="en-US" sz="28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Qual</a:t>
            </a:r>
            <a:r>
              <a:rPr lang="en-US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Survey, they are able to create an account. They – or their Representative - can log into their account at any time to view the status of their application, edit their application, upload information, etc.</a:t>
            </a:r>
          </a:p>
        </p:txBody>
      </p:sp>
    </p:spTree>
    <p:extLst>
      <p:ext uri="{BB962C8B-B14F-4D97-AF65-F5344CB8AC3E}">
        <p14:creationId xmlns:p14="http://schemas.microsoft.com/office/powerpoint/2010/main" val="189363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3" y="1219200"/>
            <a:ext cx="12839353" cy="427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0" y="6553200"/>
            <a:ext cx="1097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>
                    <a:lumMod val="10000"/>
                  </a:schemeClr>
                </a:solidFill>
              </a:rPr>
              <a:t>We recommend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that you have all documents ready to upload when you start the Initial Application, although you can save it and return to it later if needed.</a:t>
            </a:r>
          </a:p>
        </p:txBody>
      </p:sp>
    </p:spTree>
    <p:extLst>
      <p:ext uri="{BB962C8B-B14F-4D97-AF65-F5344CB8AC3E}">
        <p14:creationId xmlns:p14="http://schemas.microsoft.com/office/powerpoint/2010/main" val="264791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3" y="1295400"/>
            <a:ext cx="12269153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400" y="5105400"/>
            <a:ext cx="1089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Scroll down to this section to add information about family members </a:t>
            </a:r>
          </a:p>
          <a:p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Upload documents in the FILES section</a:t>
            </a:r>
          </a:p>
        </p:txBody>
      </p:sp>
    </p:spTree>
    <p:extLst>
      <p:ext uri="{BB962C8B-B14F-4D97-AF65-F5344CB8AC3E}">
        <p14:creationId xmlns:p14="http://schemas.microsoft.com/office/powerpoint/2010/main" val="791253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600200"/>
            <a:ext cx="1060994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128968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Home Mod Tax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HB18-12-67 allows Coloradans to claim a state income tax credit for up to $5,000 of qualified costs incurred while retrofitting their residence for the purpose of improving accessibility, increasing </a:t>
            </a:r>
            <a:r>
              <a:rPr lang="en-US" sz="2800" dirty="0" err="1">
                <a:solidFill>
                  <a:srgbClr val="002060"/>
                </a:solidFill>
              </a:rPr>
              <a:t>visitability</a:t>
            </a:r>
            <a:r>
              <a:rPr lang="en-US" sz="2800" dirty="0">
                <a:solidFill>
                  <a:srgbClr val="002060"/>
                </a:solidFill>
              </a:rPr>
              <a:t>, or for allowing individuals to age in place.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credit is available for tax years 2019 through 2023.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This is not a Medicaid or Division of Housing funded program or a grant or loan program – it is a credit you can take against your state income taxes.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24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Review/Approval Process</a:t>
            </a:r>
            <a:br>
              <a:rPr lang="en-US" dirty="0">
                <a:solidFill>
                  <a:schemeClr val="tx2">
                    <a:lumMod val="1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At each step in the process, DOH staff will review the information provided.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DOH will contact the applicant/representative if we need additional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When the Final Application is approved, the applicant will receive the Tax Credit Certificate. The certificate will need to be attached to their state income return.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Questions?  Please contact Anthony Page</a:t>
            </a: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hlinkClick r:id="rId2"/>
              </a:rPr>
              <a:t>Anthony.page@state.co.us</a:t>
            </a:r>
            <a:endParaRPr lang="en-US" sz="2800" dirty="0">
              <a:solidFill>
                <a:srgbClr val="002060"/>
              </a:solidFill>
            </a:endParaRP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303-864-7864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457200" lvl="4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1028729" lvl="4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00" y="5562600"/>
            <a:ext cx="3353091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0" y="2819400"/>
            <a:ext cx="10972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0" algn="ctr"/>
            <a:r>
              <a:rPr lang="en-US" sz="6600" dirty="0">
                <a:solidFill>
                  <a:schemeClr val="bg1"/>
                </a:solidFill>
              </a:rPr>
              <a:t>Questions?  Please contact </a:t>
            </a:r>
          </a:p>
          <a:p>
            <a:pPr marL="0" lvl="4" indent="0" algn="ctr"/>
            <a:r>
              <a:rPr lang="en-US" sz="6600" dirty="0">
                <a:solidFill>
                  <a:schemeClr val="bg1"/>
                </a:solidFill>
              </a:rPr>
              <a:t>Anthony Page</a:t>
            </a:r>
          </a:p>
          <a:p>
            <a:pPr marL="571529" lvl="4" indent="0" algn="ctr">
              <a:spcBef>
                <a:spcPts val="1200"/>
              </a:spcBef>
            </a:pPr>
            <a:r>
              <a:rPr lang="en-US" sz="6600" dirty="0">
                <a:solidFill>
                  <a:schemeClr val="bg1"/>
                </a:solidFill>
                <a:hlinkClick r:id="rId2"/>
              </a:rPr>
              <a:t>Anthony.page@state.co.us</a:t>
            </a:r>
            <a:endParaRPr lang="en-US" sz="6600" dirty="0">
              <a:solidFill>
                <a:schemeClr val="bg1"/>
              </a:solidFill>
            </a:endParaRPr>
          </a:p>
          <a:p>
            <a:pPr marL="571529" lvl="4" indent="0" algn="ctr">
              <a:spcBef>
                <a:spcPts val="1200"/>
              </a:spcBef>
            </a:pPr>
            <a:r>
              <a:rPr lang="en-US" sz="6600" dirty="0">
                <a:solidFill>
                  <a:schemeClr val="bg1"/>
                </a:solidFill>
              </a:rPr>
              <a:t>303-864-7864</a:t>
            </a:r>
          </a:p>
        </p:txBody>
      </p:sp>
    </p:spTree>
    <p:extLst>
      <p:ext uri="{BB962C8B-B14F-4D97-AF65-F5344CB8AC3E}">
        <p14:creationId xmlns:p14="http://schemas.microsoft.com/office/powerpoint/2010/main" val="18072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Who Can Qualify?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The individual applying for the tax credit must: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Be a state income taxpayer with a disability, illness or impairment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OR have a spouse/dependent with a disability, illness or impairment (effective August 2, 2019)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Occupy the residence being modified and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Have an annual family income at or below $150,000.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Renters as well as homeowners can apply for the tax credit.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6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Eligible Residence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819400"/>
            <a:ext cx="10972800" cy="4876800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•The residence being modified must exist before the work begins – the work may not be completed during initial construction of the residence.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•The residence must be currently occupied as the home of the qualified individual and the person for whom the retrofit is required.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•The residence must be located in Colorado.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3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06" y="381000"/>
            <a:ext cx="10972800" cy="124968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Eligible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102" y="1447800"/>
            <a:ext cx="10972800" cy="71628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•Be necessary to ensure the health, welfare, and safety of the qualified individual and/or their dependent(s);</a:t>
            </a:r>
          </a:p>
          <a:p>
            <a:r>
              <a:rPr lang="en-US" dirty="0">
                <a:solidFill>
                  <a:srgbClr val="002060"/>
                </a:solidFill>
              </a:rPr>
              <a:t>•Increase the residence’s </a:t>
            </a:r>
            <a:r>
              <a:rPr lang="en-US" dirty="0" err="1">
                <a:solidFill>
                  <a:srgbClr val="002060"/>
                </a:solidFill>
              </a:rPr>
              <a:t>visitability</a:t>
            </a:r>
            <a:r>
              <a:rPr lang="en-US" dirty="0">
                <a:solidFill>
                  <a:srgbClr val="002060"/>
                </a:solidFill>
              </a:rPr>
              <a:t> and allow the qualified individual and/or their dependent(s) to age in place;</a:t>
            </a:r>
          </a:p>
          <a:p>
            <a:r>
              <a:rPr lang="en-US" dirty="0">
                <a:solidFill>
                  <a:srgbClr val="002060"/>
                </a:solidFill>
              </a:rPr>
              <a:t>•Be required due the qualified individual’s and/or their dependent(s) illness, impairment or disability;</a:t>
            </a:r>
          </a:p>
          <a:p>
            <a:r>
              <a:rPr lang="en-US" dirty="0">
                <a:solidFill>
                  <a:srgbClr val="002060"/>
                </a:solidFill>
              </a:rPr>
              <a:t>•Meet the Division of Housing's Home Modification Construction Specifications; and </a:t>
            </a:r>
          </a:p>
          <a:p>
            <a:r>
              <a:rPr lang="en-US" dirty="0">
                <a:solidFill>
                  <a:srgbClr val="002060"/>
                </a:solidFill>
              </a:rPr>
              <a:t>•Be completed in the tax year for which the qualified individual will receive the tax credit.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58649"/>
            <a:ext cx="10972800" cy="124968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Examples of Eligible Modifications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4" y="2663706"/>
            <a:ext cx="4118094" cy="4118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551" y="6781800"/>
            <a:ext cx="40960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Ramps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 Wood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 Metal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 Concrete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0200" y="1208855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Accessible Entrances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2646453"/>
            <a:ext cx="4312920" cy="4312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0100" y="7492594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Wheelchair Lifts</a:t>
            </a:r>
          </a:p>
        </p:txBody>
      </p:sp>
    </p:spTree>
    <p:extLst>
      <p:ext uri="{BB962C8B-B14F-4D97-AF65-F5344CB8AC3E}">
        <p14:creationId xmlns:p14="http://schemas.microsoft.com/office/powerpoint/2010/main" val="160975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943" y="415187"/>
            <a:ext cx="10972800" cy="124968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Examples of Eligible Modifications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083" y="2152658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Accessible Bathrooms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3" y="3908843"/>
            <a:ext cx="5784876" cy="4335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43" y="3908843"/>
            <a:ext cx="6366512" cy="4244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69200" y="2184986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Accessible Kitchens</a:t>
            </a:r>
          </a:p>
        </p:txBody>
      </p:sp>
    </p:spTree>
    <p:extLst>
      <p:ext uri="{BB962C8B-B14F-4D97-AF65-F5344CB8AC3E}">
        <p14:creationId xmlns:p14="http://schemas.microsoft.com/office/powerpoint/2010/main" val="163693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06" y="381000"/>
            <a:ext cx="10972800" cy="124968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Examples of Eligible Modifications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06" y="2667000"/>
            <a:ext cx="4400550" cy="586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860" y="163068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Interior Stair Glide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2672033"/>
            <a:ext cx="3886200" cy="582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6800" y="163068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Ceiling Track System</a:t>
            </a:r>
          </a:p>
        </p:txBody>
      </p:sp>
    </p:spTree>
    <p:extLst>
      <p:ext uri="{BB962C8B-B14F-4D97-AF65-F5344CB8AC3E}">
        <p14:creationId xmlns:p14="http://schemas.microsoft.com/office/powerpoint/2010/main" val="212724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600" y="685800"/>
            <a:ext cx="10972800" cy="124968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Examples of Eligible Modifications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2" y="2743200"/>
            <a:ext cx="6169687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15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" id="{B4D588D2-109C-43EC-A1A1-28CA1649746F}" vid="{803732B9-7CBC-483A-91D3-D7AAD026EADF}"/>
    </a:ext>
  </a:extLst>
</a:theme>
</file>

<file path=ppt/theme/theme2.xml><?xml version="1.0" encoding="utf-8"?>
<a:theme xmlns:a="http://schemas.openxmlformats.org/drawingml/2006/main" name="8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" id="{B4D588D2-109C-43EC-A1A1-28CA1649746F}" vid="{4C05F976-800D-49F5-A5D1-C2C2BC406E58}"/>
    </a:ext>
  </a:extLst>
</a:theme>
</file>

<file path=ppt/theme/theme3.xml><?xml version="1.0" encoding="utf-8"?>
<a:theme xmlns:a="http://schemas.openxmlformats.org/drawingml/2006/main" name="7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" id="{B4D588D2-109C-43EC-A1A1-28CA1649746F}" vid="{19A29E61-55EA-47E8-ACD7-B79261AF0923}"/>
    </a:ext>
  </a:extLst>
</a:theme>
</file>

<file path=ppt/theme/theme4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005868"/>
      </a:dk2>
      <a:lt2>
        <a:srgbClr val="EEECE1"/>
      </a:lt2>
      <a:accent1>
        <a:srgbClr val="E52D00"/>
      </a:accent1>
      <a:accent2>
        <a:srgbClr val="002426"/>
      </a:accent2>
      <a:accent3>
        <a:srgbClr val="665100"/>
      </a:accent3>
      <a:accent4>
        <a:srgbClr val="EFD5A8"/>
      </a:accent4>
      <a:accent5>
        <a:srgbClr val="4BACC6"/>
      </a:accent5>
      <a:accent6>
        <a:srgbClr val="F79646"/>
      </a:accent6>
      <a:hlink>
        <a:srgbClr val="0000FF"/>
      </a:hlink>
      <a:folHlink>
        <a:srgbClr val="801714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" id="{B4D588D2-109C-43EC-A1A1-28CA1649746F}" vid="{6CA6CF64-1919-4601-944F-C61769D6D4A6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E555136D0EAA429927FD901CA57989" ma:contentTypeVersion="13" ma:contentTypeDescription="Create a new document." ma:contentTypeScope="" ma:versionID="498e197f40f872c985ce578002e448b3">
  <xsd:schema xmlns:xsd="http://www.w3.org/2001/XMLSchema" xmlns:xs="http://www.w3.org/2001/XMLSchema" xmlns:p="http://schemas.microsoft.com/office/2006/metadata/properties" xmlns:ns2="cc541f54-964c-4b93-a605-435450d3a296" xmlns:ns3="b1cbd802-27c2-4bf7-937d-29fa16864377" targetNamespace="http://schemas.microsoft.com/office/2006/metadata/properties" ma:root="true" ma:fieldsID="39a3c8159ac9c6af153473a239488f5a" ns2:_="" ns3:_="">
    <xsd:import namespace="cc541f54-964c-4b93-a605-435450d3a296"/>
    <xsd:import namespace="b1cbd802-27c2-4bf7-937d-29fa1686437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41f54-964c-4b93-a605-435450d3a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bd802-27c2-4bf7-937d-29fa168643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1195C0-7F97-465C-8F94-36C9965152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541f54-964c-4b93-a605-435450d3a296"/>
    <ds:schemaRef ds:uri="b1cbd802-27c2-4bf7-937d-29fa168643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468321-84EF-4B7E-A520-8CEF9D746A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15B63E-DF78-4773-A8B1-91E1246E912B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1cbd802-27c2-4bf7-937d-29fa16864377"/>
    <ds:schemaRef ds:uri="cc541f54-964c-4b93-a605-435450d3a29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DOLA Powerpoint Template with 2019 Logo (1)</Template>
  <TotalTime>483</TotalTime>
  <Words>642</Words>
  <Application>Microsoft Office PowerPoint</Application>
  <PresentationFormat>Custom</PresentationFormat>
  <Paragraphs>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</vt:lpstr>
      <vt:lpstr>Trebuchet MS</vt:lpstr>
      <vt:lpstr>Office Theme</vt:lpstr>
      <vt:lpstr>8_Office Theme</vt:lpstr>
      <vt:lpstr>7_Office Theme</vt:lpstr>
      <vt:lpstr>6_Office Theme</vt:lpstr>
      <vt:lpstr>Home Modification  Tax Credit Program  7-15-19</vt:lpstr>
      <vt:lpstr>Home Mod Tax Credit</vt:lpstr>
      <vt:lpstr>Who Can Qualify?</vt:lpstr>
      <vt:lpstr>Eligible Residence</vt:lpstr>
      <vt:lpstr>Eligible Modifications</vt:lpstr>
      <vt:lpstr>Examples of Eligible Modifications</vt:lpstr>
      <vt:lpstr>Examples of Eligible Modifications</vt:lpstr>
      <vt:lpstr>Examples of Eligible Modifications</vt:lpstr>
      <vt:lpstr>Examples of Eligible Modifications</vt:lpstr>
      <vt:lpstr>PowerPoint Presentation</vt:lpstr>
      <vt:lpstr>How to Apply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Review/Approval Process </vt:lpstr>
      <vt:lpstr>PowerPoint Presentation</vt:lpstr>
    </vt:vector>
  </TitlesOfParts>
  <Company>Dept. of Local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Bryant, Natriece</dc:creator>
  <cp:lastModifiedBy>Josh Rael</cp:lastModifiedBy>
  <cp:revision>43</cp:revision>
  <cp:lastPrinted>2016-06-17T00:17:42Z</cp:lastPrinted>
  <dcterms:created xsi:type="dcterms:W3CDTF">2019-05-14T13:59:43Z</dcterms:created>
  <dcterms:modified xsi:type="dcterms:W3CDTF">2019-07-16T15:13:56Z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0x010100FBE555136D0EAA429927FD901CA57989</vt:lpwstr>
  </property>
</Properties>
</file>