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2.xml" ContentType="application/vnd.ms-office.chartcolorstyl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9" r:id="rId2"/>
    <p:sldId id="307" r:id="rId3"/>
    <p:sldId id="293" r:id="rId4"/>
    <p:sldId id="300" r:id="rId5"/>
    <p:sldId id="284" r:id="rId6"/>
    <p:sldId id="286" r:id="rId7"/>
    <p:sldId id="265" r:id="rId8"/>
    <p:sldId id="289" r:id="rId9"/>
    <p:sldId id="294" r:id="rId10"/>
    <p:sldId id="301" r:id="rId11"/>
    <p:sldId id="302" r:id="rId12"/>
    <p:sldId id="262" r:id="rId13"/>
    <p:sldId id="275" r:id="rId14"/>
    <p:sldId id="266" r:id="rId15"/>
    <p:sldId id="290" r:id="rId16"/>
    <p:sldId id="277" r:id="rId17"/>
    <p:sldId id="278" r:id="rId18"/>
    <p:sldId id="279" r:id="rId19"/>
    <p:sldId id="291" r:id="rId20"/>
    <p:sldId id="299" r:id="rId21"/>
    <p:sldId id="283" r:id="rId22"/>
    <p:sldId id="296" r:id="rId23"/>
    <p:sldId id="297" r:id="rId24"/>
    <p:sldId id="276" r:id="rId25"/>
    <p:sldId id="270" r:id="rId26"/>
    <p:sldId id="295" r:id="rId27"/>
    <p:sldId id="272" r:id="rId28"/>
    <p:sldId id="273" r:id="rId29"/>
    <p:sldId id="267" r:id="rId30"/>
    <p:sldId id="274" r:id="rId31"/>
    <p:sldId id="268" r:id="rId32"/>
    <p:sldId id="269" r:id="rId33"/>
    <p:sldId id="304" r:id="rId34"/>
    <p:sldId id="308" r:id="rId35"/>
    <p:sldId id="305" r:id="rId36"/>
    <p:sldId id="26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F0080"/>
    <a:srgbClr val="DADADA"/>
    <a:srgbClr val="9EADD8"/>
    <a:srgbClr val="02275B"/>
    <a:srgbClr val="04254E"/>
    <a:srgbClr val="C8E7F3"/>
    <a:srgbClr val="94B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4"/>
    <p:restoredTop sz="95958" autoAdjust="0"/>
  </p:normalViewPr>
  <p:slideViewPr>
    <p:cSldViewPr snapToGrid="0" snapToObjects="1">
      <p:cViewPr>
        <p:scale>
          <a:sx n="110" d="100"/>
          <a:sy n="110" d="100"/>
        </p:scale>
        <p:origin x="592" y="304"/>
      </p:cViewPr>
      <p:guideLst>
        <p:guide orient="horz" pos="24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slide" Target="slides/slide3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slide" Target="slides/slide35.xml"/><Relationship Id="rId15" Type="http://schemas.openxmlformats.org/officeDocument/2006/relationships/slide" Target="slides/slide1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customXml" Target="../customXml/item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slide" Target="slides/slide34.xml"/><Relationship Id="rId14" Type="http://schemas.openxmlformats.org/officeDocument/2006/relationships/slide" Target="slides/slide13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rwilson/Desktop/ANCOR%20Talk/Alliance%20DSP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Direct Care Workforce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Nursing Assistants</c:v>
                </c:pt>
                <c:pt idx="1">
                  <c:v>Home Health Aides</c:v>
                </c:pt>
                <c:pt idx="2">
                  <c:v>Personal Care Aides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1.5452E6</c:v>
                </c:pt>
                <c:pt idx="1">
                  <c:v>913500.0</c:v>
                </c:pt>
                <c:pt idx="2">
                  <c:v>1.7684E6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Nursing Assistants</c:v>
                </c:pt>
                <c:pt idx="1">
                  <c:v>Home Health Aides</c:v>
                </c:pt>
                <c:pt idx="2">
                  <c:v>Personal Care Aides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smtClean="0"/>
              <a:t>CO PCA </a:t>
            </a:r>
            <a:r>
              <a:rPr lang="en-US" sz="2000" baseline="0"/>
              <a:t>WAGES VS. LIVING WAGE BY FAMILY TYPE </a:t>
            </a:r>
          </a:p>
        </c:rich>
      </c:tx>
      <c:layout>
        <c:manualLayout>
          <c:xMode val="edge"/>
          <c:yMode val="edge"/>
          <c:x val="0.221393992417614"/>
          <c:y val="0.04406834948100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00553505575261177"/>
                  <c:y val="-0.01012378751313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"/>
                  <c:y val="-0.017539372196919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"/>
                  <c:y val="-0.01428264507543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"/>
                  <c:y val="-0.0093622300084814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01474849885091E-16"/>
                  <c:y val="-0.007960848263471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Sheet1!$B$2:$B$6</c:f>
              <c:strCache>
                <c:ptCount val="5"/>
                <c:pt idx="0">
                  <c:v>CO Minimum Wage</c:v>
                </c:pt>
                <c:pt idx="1">
                  <c:v>CO Personal Care Aide</c:v>
                </c:pt>
                <c:pt idx="2">
                  <c:v>1 adult</c:v>
                </c:pt>
                <c:pt idx="3">
                  <c:v>1 adult, 1 child</c:v>
                </c:pt>
                <c:pt idx="4">
                  <c:v>1 adult, 2 children</c:v>
                </c:pt>
              </c:strCache>
            </c:strRef>
          </c:cat>
          <c:val>
            <c:numRef>
              <c:f>Sheet1!$C$2:$C$6</c:f>
              <c:numCache>
                <c:formatCode>"$"#,##0.00</c:formatCode>
                <c:ptCount val="5"/>
                <c:pt idx="0">
                  <c:v>9.3</c:v>
                </c:pt>
                <c:pt idx="1">
                  <c:v>11.47</c:v>
                </c:pt>
                <c:pt idx="2">
                  <c:v>11.82</c:v>
                </c:pt>
                <c:pt idx="3">
                  <c:v>25.7</c:v>
                </c:pt>
                <c:pt idx="4">
                  <c:v>31.29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448694144"/>
        <c:axId val="-433812976"/>
      </c:barChart>
      <c:catAx>
        <c:axId val="-44869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3812976"/>
        <c:crosses val="autoZero"/>
        <c:auto val="1"/>
        <c:lblAlgn val="ctr"/>
        <c:lblOffset val="100"/>
        <c:noMultiLvlLbl val="0"/>
      </c:catAx>
      <c:valAx>
        <c:axId val="-43381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48694144"/>
        <c:crosses val="autoZero"/>
        <c:crossBetween val="between"/>
      </c:val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25DDB-4D63-4446-9F35-9095D336AE8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587D4-55C4-D74E-A7E0-C8D1276C0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32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2FEE4-9028-EB4A-AFAA-B1513BF2BD71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F24-6D43-B143-BD76-E42627A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6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441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09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37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64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53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50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72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96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9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5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6DE2C-106D-0B49-B941-CAF7F0BB6CA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59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7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47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7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34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43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38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1600" baseline="0" dirty="0" smtClean="0"/>
              <a:t/>
            </a:r>
            <a:br>
              <a:rPr lang="en-US" sz="1600" baseline="0" dirty="0" smtClean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04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600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6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endParaRPr lang="en-US" sz="1600" baseline="0" dirty="0" smtClean="0"/>
          </a:p>
          <a:p>
            <a:endParaRPr lang="en-US" sz="1600" baseline="0" dirty="0" smtClean="0"/>
          </a:p>
          <a:p>
            <a:endParaRPr lang="en-US" sz="1600" baseline="0" dirty="0" smtClean="0"/>
          </a:p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168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84263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01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88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581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6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30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736AB-6658-AC45-BF7C-3942FE4109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72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4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55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91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9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86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2F24-6D43-B143-BD76-E42627A0A7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4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629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7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46200"/>
            <a:ext cx="9144000" cy="55118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089400"/>
            <a:ext cx="7443787" cy="1362075"/>
          </a:xfrm>
        </p:spPr>
        <p:txBody>
          <a:bodyPr anchor="t">
            <a:normAutofit/>
          </a:bodyPr>
          <a:lstStyle>
            <a:lvl1pPr algn="l">
              <a:defRPr sz="2000" b="0" cap="all">
                <a:solidFill>
                  <a:srgbClr val="02275B"/>
                </a:solidFill>
              </a:defRPr>
            </a:lvl1pPr>
          </a:lstStyle>
          <a:p>
            <a:r>
              <a:rPr lang="en-US" dirty="0" smtClean="0"/>
              <a:t>Clicks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589213"/>
            <a:ext cx="7443787" cy="1500187"/>
          </a:xfrm>
          <a:noFill/>
          <a:effectLst/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2275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JFF_NewLogo_Stacked_whit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713" y="247648"/>
            <a:ext cx="2325688" cy="65248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994400" y="88900"/>
            <a:ext cx="2997200" cy="914400"/>
          </a:xfrm>
          <a:prstGeom prst="rect">
            <a:avLst/>
          </a:prstGeom>
          <a:solidFill>
            <a:srgbClr val="0227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8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986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cap="none">
                <a:solidFill>
                  <a:srgbClr val="02275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38374"/>
            <a:ext cx="4040188" cy="410527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986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rgbClr val="02275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38374"/>
            <a:ext cx="4041775" cy="41052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5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71061531"/>
              </p:ext>
            </p:extLst>
          </p:nvPr>
        </p:nvGraphicFramePr>
        <p:xfrm>
          <a:off x="508001" y="2324100"/>
          <a:ext cx="8001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600200"/>
                <a:gridCol w="1600200"/>
                <a:gridCol w="1600200"/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HEADER ROW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2275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2275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2275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2275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2275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/>
                          <a:cs typeface="Arial"/>
                        </a:rPr>
                        <a:t>Content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58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1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320800"/>
            <a:ext cx="9144000" cy="473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07999" y="4719692"/>
            <a:ext cx="8278272" cy="1362075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Clicks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7999" y="3655916"/>
            <a:ext cx="8278272" cy="1068333"/>
          </a:xfrm>
          <a:noFill/>
          <a:effectLst/>
        </p:spPr>
        <p:txBody>
          <a:bodyPr anchor="t">
            <a:normAutofit/>
          </a:bodyPr>
          <a:lstStyle>
            <a:lvl1pPr marL="0" indent="0">
              <a:buNone/>
              <a:defRPr sz="2800" b="1" cap="all">
                <a:solidFill>
                  <a:srgbClr val="02275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84" y="1857391"/>
            <a:ext cx="3387027" cy="948367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994400" y="88900"/>
            <a:ext cx="2997200" cy="914400"/>
          </a:xfrm>
          <a:prstGeom prst="rect">
            <a:avLst/>
          </a:prstGeom>
          <a:solidFill>
            <a:srgbClr val="0227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2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0" y="6082784"/>
            <a:ext cx="4114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PHOTOGRAPH</a:t>
            </a:r>
            <a:r>
              <a:rPr lang="en-US" sz="600" dirty="0" smtClean="0">
                <a:latin typeface="Arial"/>
                <a:cs typeface="Arial"/>
              </a:rPr>
              <a:t> </a:t>
            </a:r>
            <a:r>
              <a:rPr lang="en-US" sz="600" baseline="0" dirty="0" smtClean="0">
                <a:latin typeface="Arial"/>
                <a:cs typeface="Arial"/>
              </a:rPr>
              <a:t> © 2008 Jerry Davis</a:t>
            </a:r>
            <a:endParaRPr lang="en-US" sz="600" dirty="0">
              <a:latin typeface="Arial"/>
              <a:cs typeface="Arial"/>
            </a:endParaRPr>
          </a:p>
        </p:txBody>
      </p:sp>
      <p:pic>
        <p:nvPicPr>
          <p:cNvPr id="9" name="Picture 8" descr="7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600199"/>
            <a:ext cx="41148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84150" y="1460500"/>
            <a:ext cx="8775700" cy="5260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227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1800"/>
            <a:ext cx="8229600" cy="46418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436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7150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130300"/>
            <a:ext cx="9144000" cy="177800"/>
          </a:xfrm>
          <a:prstGeom prst="rect">
            <a:avLst/>
          </a:prstGeom>
          <a:solidFill>
            <a:srgbClr val="9EAD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JFF_NewLogo_Stacked_white.eps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111" y="247648"/>
            <a:ext cx="2325688" cy="6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8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7" r:id="rId4"/>
    <p:sldLayoutId id="2147483655" r:id="rId5"/>
    <p:sldLayoutId id="2147483656" r:id="rId6"/>
    <p:sldLayoutId id="2147483658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000" b="1" kern="1200" cap="all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ts val="600"/>
        </a:spcBef>
        <a:spcAft>
          <a:spcPts val="600"/>
        </a:spcAft>
        <a:buClr>
          <a:srgbClr val="04254E"/>
        </a:buClr>
        <a:buSzPct val="100000"/>
        <a:buFont typeface="Lucida Grande"/>
        <a:buChar char="&gt;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800100" indent="-347663" algn="l" defTabSz="457200" rtl="0" eaLnBrk="1" latinLnBrk="0" hangingPunct="1">
        <a:spcBef>
          <a:spcPts val="600"/>
        </a:spcBef>
        <a:spcAft>
          <a:spcPts val="600"/>
        </a:spcAft>
        <a:buClr>
          <a:srgbClr val="04254E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338138" algn="l" defTabSz="457200" rtl="0" eaLnBrk="1" latinLnBrk="0" hangingPunct="1">
        <a:spcBef>
          <a:spcPts val="600"/>
        </a:spcBef>
        <a:spcAft>
          <a:spcPts val="600"/>
        </a:spcAft>
        <a:buClr>
          <a:srgbClr val="04254E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371600" indent="-341313" algn="l" defTabSz="457200" rtl="0" eaLnBrk="1" latinLnBrk="0" hangingPunct="1">
        <a:spcBef>
          <a:spcPts val="600"/>
        </a:spcBef>
        <a:spcAft>
          <a:spcPts val="600"/>
        </a:spcAft>
        <a:buClr>
          <a:srgbClr val="04254E"/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1663700" indent="-285750" algn="l" defTabSz="457200" rtl="0" eaLnBrk="1" latinLnBrk="0" hangingPunct="1">
        <a:spcBef>
          <a:spcPts val="600"/>
        </a:spcBef>
        <a:spcAft>
          <a:spcPts val="600"/>
        </a:spcAft>
        <a:buClr>
          <a:srgbClr val="04254E"/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philfund.org/initiatives/careerstat/" TargetMode="External"/><Relationship Id="rId4" Type="http://schemas.openxmlformats.org/officeDocument/2006/relationships/hyperlink" Target="https://phinational.org/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jff.org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4724249"/>
            <a:ext cx="8278272" cy="1362075"/>
          </a:xfrm>
        </p:spPr>
        <p:txBody>
          <a:bodyPr/>
          <a:lstStyle/>
          <a:p>
            <a:r>
              <a:rPr lang="en-US" dirty="0" smtClean="0"/>
              <a:t>Randall Wilson, PhD </a:t>
            </a:r>
            <a:br>
              <a:rPr lang="en-US" dirty="0" smtClean="0"/>
            </a:br>
            <a:r>
              <a:rPr lang="en-US" dirty="0" smtClean="0"/>
              <a:t>Jobs for the Future | June 22, 2017</a:t>
            </a:r>
            <a:br>
              <a:rPr lang="en-US" dirty="0" smtClean="0"/>
            </a:br>
            <a:r>
              <a:rPr lang="en-US" dirty="0" smtClean="0"/>
              <a:t>2017 Alliance Summit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Strengthening the direct support Workforce:</a:t>
            </a:r>
          </a:p>
          <a:p>
            <a:r>
              <a:rPr lang="en-US" sz="2200" dirty="0" smtClean="0"/>
              <a:t>Better jobs, Skills, and Career advancement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348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Direct care workers by occupation 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029501"/>
              </p:ext>
            </p:extLst>
          </p:nvPr>
        </p:nvGraphicFramePr>
        <p:xfrm>
          <a:off x="457200" y="17145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Occupation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2014</a:t>
                      </a:r>
                      <a:r>
                        <a:rPr lang="en-US" baseline="0" smtClean="0"/>
                        <a:t> Employment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Median Hourly Wage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Nursing Assistants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1,545,200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$12.78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Home</a:t>
                      </a:r>
                      <a:r>
                        <a:rPr lang="en-US" baseline="0" smtClean="0"/>
                        <a:t> Health Aides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913,500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$10.87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Personal</a:t>
                      </a:r>
                      <a:r>
                        <a:rPr lang="en-US" baseline="0" smtClean="0"/>
                        <a:t> Care Aides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1,768,400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$10.54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146066825"/>
              </p:ext>
            </p:extLst>
          </p:nvPr>
        </p:nvGraphicFramePr>
        <p:xfrm>
          <a:off x="1524000" y="3321934"/>
          <a:ext cx="6096000" cy="2139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70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Who are direct care workers?	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Nine in ten are female</a:t>
            </a:r>
          </a:p>
          <a:p>
            <a:r>
              <a:rPr lang="en-US" sz="2200" dirty="0" smtClean="0"/>
              <a:t>One-half are high school-educated or less</a:t>
            </a:r>
          </a:p>
          <a:p>
            <a:r>
              <a:rPr lang="en-US" sz="2200" dirty="0" smtClean="0"/>
              <a:t>One in five is a single parent</a:t>
            </a:r>
          </a:p>
          <a:p>
            <a:r>
              <a:rPr lang="en-US" sz="2200" dirty="0" smtClean="0"/>
              <a:t>Almost a quarter (24%) are immigrants</a:t>
            </a:r>
          </a:p>
          <a:p>
            <a:r>
              <a:rPr lang="en-US" sz="2200" dirty="0" smtClean="0"/>
              <a:t>More than half (57%) depend on public assistance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985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problem is widespread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/>
              <a:t>Direct care worker shortage looming in Iowa </a:t>
            </a:r>
            <a:r>
              <a:rPr lang="en-US" sz="1800"/>
              <a:t>(Telegraph Herald, Dubuque, Iowa. 6/4/15</a:t>
            </a:r>
            <a:r>
              <a:rPr lang="en-US" sz="1800" smtClean="0"/>
              <a:t>)</a:t>
            </a:r>
          </a:p>
          <a:p>
            <a:r>
              <a:rPr lang="en-US" sz="2800" b="1"/>
              <a:t>Severe </a:t>
            </a:r>
            <a:r>
              <a:rPr lang="en-US" sz="2800" b="1" smtClean="0"/>
              <a:t>shortage </a:t>
            </a:r>
            <a:r>
              <a:rPr lang="en-US" sz="2800" b="1"/>
              <a:t>of </a:t>
            </a:r>
            <a:r>
              <a:rPr lang="en-US" sz="2800" b="1" smtClean="0"/>
              <a:t>home health workers robs thousands </a:t>
            </a:r>
            <a:r>
              <a:rPr lang="en-US" sz="2800" b="1"/>
              <a:t>of </a:t>
            </a:r>
            <a:r>
              <a:rPr lang="en-US" sz="2800" b="1" smtClean="0"/>
              <a:t>proper care </a:t>
            </a:r>
            <a:r>
              <a:rPr lang="en-US" sz="1800"/>
              <a:t>(Kaiser Health News, 4/26/17)</a:t>
            </a:r>
            <a:endParaRPr lang="en-US" sz="1800" b="1"/>
          </a:p>
          <a:p>
            <a:r>
              <a:rPr lang="en-US" sz="2800" b="1"/>
              <a:t>Low wages to blame for shortage of caregivers for people with disabilities </a:t>
            </a:r>
            <a:r>
              <a:rPr lang="en-US" sz="1800"/>
              <a:t>(KQWC TV-6, Illinois</a:t>
            </a:r>
            <a:r>
              <a:rPr lang="en-US" sz="1800" smtClean="0"/>
              <a:t>)</a:t>
            </a:r>
          </a:p>
          <a:p>
            <a:r>
              <a:rPr lang="en-US" sz="2800" b="1"/>
              <a:t>Elder Care Is a Looming Crisis. Hawaii Is Facing It Head-On</a:t>
            </a:r>
            <a:r>
              <a:rPr lang="en-US" sz="2800"/>
              <a:t>. </a:t>
            </a:r>
            <a:r>
              <a:rPr lang="en-US" sz="1800"/>
              <a:t>(Slate, 6/5/17)</a:t>
            </a:r>
          </a:p>
          <a:p>
            <a:endParaRPr lang="en-US" sz="1800" b="1"/>
          </a:p>
          <a:p>
            <a:endParaRPr lang="en-US" sz="1800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demand for caregivers . . .</a:t>
            </a:r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3215" y="1451425"/>
            <a:ext cx="6991110" cy="54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8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. . . But retention is a challenge</a:t>
            </a:r>
            <a:br>
              <a:rPr lang="en-US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Retention is an issue for 83% of US ID/DD agencies</a:t>
            </a:r>
          </a:p>
          <a:p>
            <a:r>
              <a:rPr lang="en-US" sz="2400" dirty="0" smtClean="0"/>
              <a:t>DSP turnover rate = 50% (residential), 65% (in-home)</a:t>
            </a:r>
          </a:p>
          <a:p>
            <a:pPr lvl="1"/>
            <a:r>
              <a:rPr lang="en-US" sz="2200" dirty="0" smtClean="0"/>
              <a:t>CO: 38%, ranging to 81%</a:t>
            </a:r>
          </a:p>
          <a:p>
            <a:r>
              <a:rPr lang="en-US" sz="2400" dirty="0" smtClean="0"/>
              <a:t>Key causes: </a:t>
            </a:r>
          </a:p>
          <a:p>
            <a:pPr lvl="1"/>
            <a:r>
              <a:rPr lang="en-US" sz="2200" dirty="0" smtClean="0"/>
              <a:t>Inadequate pay/benefits</a:t>
            </a:r>
          </a:p>
          <a:p>
            <a:pPr lvl="1"/>
            <a:r>
              <a:rPr lang="en-US" sz="2200" dirty="0" smtClean="0"/>
              <a:t>Work stress</a:t>
            </a:r>
          </a:p>
          <a:p>
            <a:pPr lvl="1"/>
            <a:r>
              <a:rPr lang="en-US" sz="2200" dirty="0" smtClean="0"/>
              <a:t>Lack of advancement opportunities</a:t>
            </a:r>
          </a:p>
          <a:p>
            <a:pPr lvl="1"/>
            <a:r>
              <a:rPr lang="en-US" sz="2200" dirty="0" smtClean="0"/>
              <a:t>Lack of supervisory support</a:t>
            </a:r>
          </a:p>
          <a:p>
            <a:r>
              <a:rPr lang="en-US" sz="2400" dirty="0" smtClean="0"/>
              <a:t>Key costs: recruitment, training, lost productivity, service gaps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1400" dirty="0" smtClean="0"/>
              <a:t>	(Source: </a:t>
            </a:r>
            <a:r>
              <a:rPr lang="en-US" sz="1400" dirty="0" err="1" smtClean="0"/>
              <a:t>Medisked</a:t>
            </a:r>
            <a:r>
              <a:rPr lang="en-US" sz="1400" dirty="0" smtClean="0"/>
              <a:t> 2016; PHI 2011; Alliance CO)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8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Earnings </a:t>
            </a:r>
            <a:r>
              <a:rPr lang="en-US" smtClean="0"/>
              <a:t>fall </a:t>
            </a:r>
            <a:r>
              <a:rPr lang="en-US"/>
              <a:t>below a living wage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490534"/>
              </p:ext>
            </p:extLst>
          </p:nvPr>
        </p:nvGraphicFramePr>
        <p:xfrm>
          <a:off x="457200" y="1714500"/>
          <a:ext cx="8229600" cy="462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20456" y="6169306"/>
            <a:ext cx="583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(Source: Colorado  Department of Labor and Employment n.d.; </a:t>
            </a:r>
            <a:r>
              <a:rPr lang="en-US" sz="1400" err="1"/>
              <a:t>livingwage.mit.edu</a:t>
            </a:r>
            <a:r>
              <a:rPr lang="en-US" sz="1400"/>
              <a:t>/states/08)</a:t>
            </a:r>
          </a:p>
        </p:txBody>
      </p:sp>
    </p:spTree>
    <p:extLst>
      <p:ext uri="{BB962C8B-B14F-4D97-AF65-F5344CB8AC3E}">
        <p14:creationId xmlns:p14="http://schemas.microsoft.com/office/powerpoint/2010/main" val="7086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 Training and skill levels vary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200" dirty="0" smtClean="0"/>
              <a:t>Lack of federal standards for Personal Care Aide training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200" dirty="0" smtClean="0"/>
              <a:t>Wide variation across states in minimum training required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200" dirty="0" smtClean="0"/>
              <a:t>Inconsistent training across programs within states</a:t>
            </a:r>
          </a:p>
          <a:p>
            <a:pPr lvl="1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dirty="0" smtClean="0"/>
              <a:t>Just 4 states have uniform standards</a:t>
            </a:r>
            <a:endParaRPr lang="en-US" sz="2000" dirty="0"/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200" dirty="0" smtClean="0"/>
              <a:t>22% of states lack any training requirements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200" dirty="0" smtClean="0"/>
              <a:t>45% of states have at least one program w/no required training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200" dirty="0" smtClean="0"/>
              <a:t>Contributes to substandard care and low job satisfaction, retention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972273" y="6123008"/>
            <a:ext cx="3426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(Source: Chapman and Marquand 2014)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085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Transforming health care support roles for better care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smtClean="0"/>
              <a:t>CHANGING ROLES	</a:t>
            </a:r>
            <a:endParaRPr lang="en-US" u="sn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New roles, tasks, and skills </a:t>
            </a:r>
          </a:p>
          <a:p>
            <a:r>
              <a:rPr lang="en-US"/>
              <a:t>Shifting roles and tasks</a:t>
            </a:r>
          </a:p>
          <a:p>
            <a:r>
              <a:rPr lang="en-US"/>
              <a:t>New settings</a:t>
            </a:r>
          </a:p>
          <a:p>
            <a:r>
              <a:rPr lang="en-US"/>
              <a:t>Emerging occupations</a:t>
            </a:r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smtClean="0"/>
              <a:t>OCCUPATIONAL EXAMPLES</a:t>
            </a:r>
            <a:endParaRPr lang="en-US" u="sng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/>
              <a:t>Direct Care Workers (CNAs, HHAs, PCAs, DSPs)</a:t>
            </a:r>
          </a:p>
          <a:p>
            <a:r>
              <a:rPr lang="en-US" sz="2000"/>
              <a:t>Medical Assistants</a:t>
            </a:r>
          </a:p>
          <a:p>
            <a:r>
              <a:rPr lang="en-US" sz="2000"/>
              <a:t>Peer Recovery Specialists</a:t>
            </a:r>
          </a:p>
          <a:p>
            <a:r>
              <a:rPr lang="en-US" sz="2000"/>
              <a:t>Community Paramedics</a:t>
            </a:r>
          </a:p>
          <a:p>
            <a:r>
              <a:rPr lang="en-US" sz="2000"/>
              <a:t>Community Health Workers/Patient Navigators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Elements of a quality job	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Family-sustaining wages and benefits</a:t>
            </a:r>
          </a:p>
          <a:p>
            <a:r>
              <a:rPr lang="en-US" sz="2200" dirty="0" smtClean="0"/>
              <a:t>Competencies and training</a:t>
            </a:r>
          </a:p>
          <a:p>
            <a:r>
              <a:rPr lang="en-US" sz="2200" dirty="0" smtClean="0"/>
              <a:t>Careful assessment and screening</a:t>
            </a:r>
          </a:p>
          <a:p>
            <a:r>
              <a:rPr lang="en-US" sz="2200" dirty="0" smtClean="0"/>
              <a:t>Supportive and qualified supervision</a:t>
            </a:r>
          </a:p>
          <a:p>
            <a:r>
              <a:rPr lang="en-US" sz="2200" dirty="0" smtClean="0"/>
              <a:t>Opportunities for skill and career development</a:t>
            </a:r>
          </a:p>
          <a:p>
            <a:r>
              <a:rPr lang="en-US" sz="2200" dirty="0" smtClean="0"/>
              <a:t>Respect!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959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Professionalizing care work	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smtClean="0"/>
              <a:t>STRATEGIES</a:t>
            </a:r>
            <a:endParaRPr lang="en-US" u="sng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Creating core competencies</a:t>
            </a:r>
          </a:p>
          <a:p>
            <a:r>
              <a:rPr lang="en-US" dirty="0" smtClean="0"/>
              <a:t>Establishing certifications</a:t>
            </a:r>
          </a:p>
          <a:p>
            <a:r>
              <a:rPr lang="en-US" dirty="0" smtClean="0"/>
              <a:t>Building membership organizations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smtClean="0"/>
              <a:t>EXAMPLES</a:t>
            </a:r>
            <a:endParaRPr lang="en-US" u="sng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mtClean="0"/>
              <a:t>Iowa “Prepare to Care”</a:t>
            </a:r>
          </a:p>
          <a:p>
            <a:r>
              <a:rPr lang="en-US" smtClean="0"/>
              <a:t>RI Community Health Worker certification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87928" y="1728589"/>
            <a:ext cx="3920836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JFF </a:t>
            </a:r>
            <a:r>
              <a:rPr lang="en-US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to ensure that all </a:t>
            </a:r>
            <a:r>
              <a:rPr lang="en-US" i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</a:t>
            </a:r>
            <a:r>
              <a:rPr lang="en-US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and workers have the skills and credentials needed to succeed </a:t>
            </a:r>
            <a:r>
              <a:rPr lang="en-US" i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i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economy.</a:t>
            </a:r>
            <a:endParaRPr lang="en-US" i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  <a:endParaRPr lang="en-US" sz="2400" b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promise </a:t>
            </a:r>
            <a:r>
              <a:rPr lang="en-US" i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education </a:t>
            </a:r>
            <a:r>
              <a:rPr lang="en-US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economic mobility in America is achieved for everyone</a:t>
            </a:r>
            <a:r>
              <a:rPr lang="en-US" i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i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9527" y="387238"/>
            <a:ext cx="4204826" cy="619583"/>
          </a:xfrm>
        </p:spPr>
        <p:txBody>
          <a:bodyPr/>
          <a:lstStyle/>
          <a:p>
            <a:r>
              <a:rPr lang="en-US" dirty="0" smtClean="0"/>
              <a:t>ABOUT JOBS FOR THE FUTURE</a:t>
            </a:r>
            <a:endParaRPr lang="en-US" dirty="0"/>
          </a:p>
        </p:txBody>
      </p:sp>
      <p:pic>
        <p:nvPicPr>
          <p:cNvPr id="3" name="Picture 2" descr="-MG-3924-R2_144016833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87" y="1516466"/>
            <a:ext cx="4295975" cy="47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IOWA: “PREPARE TO CARE” CURRICULA</a:t>
            </a:r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8397" y="1529305"/>
            <a:ext cx="6744904" cy="50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Adding rungs to the ladder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Advanced Aide Roles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NYC Care Connections </a:t>
            </a:r>
          </a:p>
          <a:p>
            <a:r>
              <a:rPr lang="en-US"/>
              <a:t>N</a:t>
            </a:r>
            <a:r>
              <a:rPr lang="en-US" smtClean="0"/>
              <a:t>orth Carolina Personal and Home Care Aide State Training Program (PHCAST)</a:t>
            </a:r>
          </a:p>
          <a:p>
            <a:r>
              <a:rPr lang="en-US" smtClean="0"/>
              <a:t>Washington </a:t>
            </a:r>
            <a:r>
              <a:rPr lang="en-US"/>
              <a:t>Advanced Home Care Aide Registered Apprenticeship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1" y="2238375"/>
            <a:ext cx="3392003" cy="4105275"/>
          </a:xfrm>
        </p:spPr>
      </p:pic>
    </p:spTree>
    <p:extLst>
      <p:ext uri="{BB962C8B-B14F-4D97-AF65-F5344CB8AC3E}">
        <p14:creationId xmlns:p14="http://schemas.microsoft.com/office/powerpoint/2010/main" val="8708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Advanced Aides: NC PHCAST 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314450"/>
            <a:ext cx="8890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Career lattices:  MA PHCAST</a:t>
            </a:r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4559" y="1714500"/>
            <a:ext cx="8054881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ELEMENTS OF EFFECTIVE TRAINING and pathways	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dirty="0" smtClean="0"/>
              <a:t>Adult learner-centered—building from individual’s knowledge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dirty="0" smtClean="0"/>
              <a:t>Competency-based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dirty="0" smtClean="0"/>
              <a:t>Work readiness – “21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Century Skills”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dirty="0" smtClean="0"/>
              <a:t>Work-based learning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Contextualized 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Technology-enhanced</a:t>
            </a:r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Stackable credentials, multiple entry and exit points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8168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Emerging vision of good practices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smtClean="0"/>
              <a:t>Inclusive hiring</a:t>
            </a:r>
          </a:p>
          <a:p>
            <a:r>
              <a:rPr lang="en-US" sz="2400" smtClean="0"/>
              <a:t>Accessible learning</a:t>
            </a:r>
          </a:p>
          <a:p>
            <a:r>
              <a:rPr lang="en-US" sz="2400" smtClean="0"/>
              <a:t>Career advancement opportunities</a:t>
            </a:r>
          </a:p>
          <a:p>
            <a:r>
              <a:rPr lang="en-US" sz="2400" smtClean="0"/>
              <a:t>Engaging leadership</a:t>
            </a:r>
          </a:p>
          <a:p>
            <a:r>
              <a:rPr lang="en-US" sz="2400" smtClean="0"/>
              <a:t>Capacity for workforce development</a:t>
            </a:r>
          </a:p>
          <a:p>
            <a:r>
              <a:rPr lang="en-US" sz="2400" smtClean="0"/>
              <a:t>Leveraging resources</a:t>
            </a:r>
          </a:p>
          <a:p>
            <a:endParaRPr lang="en-US" sz="2400" smtClean="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733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practice Model: </a:t>
            </a:r>
            <a:r>
              <a:rPr lang="en-US" err="1" smtClean="0"/>
              <a:t>Homebridge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San Francisco-based home care agency (formerly In-Home Supportive Services Consortium)</a:t>
            </a:r>
          </a:p>
          <a:p>
            <a:r>
              <a:rPr lang="en-US" sz="2200" dirty="0" err="1" smtClean="0"/>
              <a:t>Homebridge</a:t>
            </a:r>
            <a:r>
              <a:rPr lang="en-US" sz="2200" dirty="0" smtClean="0"/>
              <a:t> Training provides structured on-boarding of hires—including work readiness, cultural training and mentoring</a:t>
            </a:r>
          </a:p>
          <a:p>
            <a:r>
              <a:rPr lang="en-US" sz="2200" dirty="0" smtClean="0"/>
              <a:t>Intensive basic and specialized training in 3 languages; competency-based with formal assessments</a:t>
            </a:r>
          </a:p>
          <a:p>
            <a:r>
              <a:rPr lang="en-US" sz="2200" dirty="0" smtClean="0"/>
              <a:t>On-staff peer mentor and Retention/Success Coordinator</a:t>
            </a:r>
          </a:p>
          <a:p>
            <a:r>
              <a:rPr lang="en-US" sz="2200" dirty="0" smtClean="0"/>
              <a:t>Turnover rate well below national average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886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practice model: holy angels	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Shreveport, LA provider to intellectual/developmental disabled community–paying $3 over area average wage</a:t>
            </a:r>
          </a:p>
          <a:p>
            <a:r>
              <a:rPr lang="en-US" sz="2200" dirty="0" smtClean="0"/>
              <a:t>”Angels University:” training partnership with higher </a:t>
            </a:r>
            <a:r>
              <a:rPr lang="en-US" sz="2200" dirty="0" err="1" smtClean="0"/>
              <a:t>ed</a:t>
            </a:r>
            <a:r>
              <a:rPr lang="en-US" sz="2200" dirty="0" smtClean="0"/>
              <a:t>, public workforce system</a:t>
            </a:r>
          </a:p>
          <a:p>
            <a:r>
              <a:rPr lang="en-US" sz="2200" dirty="0" smtClean="0"/>
              <a:t>Onsite training with ladders: Certified Medication Aide, Advanced Behavioral Analysis Tech; foundational and life skills</a:t>
            </a:r>
          </a:p>
          <a:p>
            <a:r>
              <a:rPr lang="en-US" sz="2200" dirty="0" smtClean="0"/>
              <a:t>82% retention rate for CMA trainees; voluntary separations down sharply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529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practice model: </a:t>
            </a:r>
            <a:r>
              <a:rPr lang="en-US" err="1" smtClean="0"/>
              <a:t>Inglis</a:t>
            </a:r>
            <a:r>
              <a:rPr lang="en-US" smtClean="0"/>
              <a:t> Foundation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Philadelphia, PA: persons with disabilities (residential and community-based services)</a:t>
            </a:r>
          </a:p>
          <a:p>
            <a:r>
              <a:rPr lang="en-US" sz="2200" dirty="0" smtClean="0"/>
              <a:t>Customized CNA training and extended support for new hires; created assessment center to screen, interview</a:t>
            </a:r>
          </a:p>
          <a:p>
            <a:r>
              <a:rPr lang="en-US" sz="2200" dirty="0" smtClean="0"/>
              <a:t>Collaboration with labor/management and industry partnerships</a:t>
            </a:r>
          </a:p>
          <a:p>
            <a:r>
              <a:rPr lang="en-US" sz="2200" dirty="0" smtClean="0"/>
              <a:t>Turnover down from 69 to 22%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31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 for workforce development: Career </a:t>
            </a:r>
            <a:r>
              <a:rPr lang="en-US" err="1"/>
              <a:t>sTAT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9768" y="1471431"/>
            <a:ext cx="7276682" cy="498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2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396" y="1714500"/>
            <a:ext cx="5295900" cy="4629150"/>
          </a:xfrm>
        </p:spPr>
        <p:txBody>
          <a:bodyPr>
            <a:noAutofit/>
          </a:bodyPr>
          <a:lstStyle/>
          <a:p>
            <a:pPr marL="530352" indent="-530352"/>
            <a:r>
              <a:rPr lang="en-US" sz="2800" smtClean="0"/>
              <a:t>Need for Solutions is Urgent</a:t>
            </a:r>
          </a:p>
          <a:p>
            <a:pPr marL="530352" indent="-530352"/>
            <a:r>
              <a:rPr lang="en-US" sz="2800" smtClean="0"/>
              <a:t>Emerging Vision of Good Practices </a:t>
            </a:r>
          </a:p>
          <a:p>
            <a:pPr marL="530352" indent="-530352"/>
            <a:r>
              <a:rPr lang="en-US" sz="2800" smtClean="0"/>
              <a:t>Models and Lessons from Employers and Workforce Initiatives</a:t>
            </a:r>
          </a:p>
          <a:p>
            <a:pPr marL="530352" indent="-530352"/>
            <a:r>
              <a:rPr lang="en-US" sz="2800" smtClean="0"/>
              <a:t>Your Thoughts and Next Steps</a:t>
            </a:r>
          </a:p>
          <a:p>
            <a:pPr marL="530352" indent="-530352"/>
            <a:endParaRPr lang="en-US" sz="2800"/>
          </a:p>
        </p:txBody>
      </p:sp>
      <p:pic>
        <p:nvPicPr>
          <p:cNvPr id="12" name="Picture 11" descr="employer ico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72592" r="70926" b="8149"/>
          <a:stretch/>
        </p:blipFill>
        <p:spPr>
          <a:xfrm>
            <a:off x="7005142" y="2603499"/>
            <a:ext cx="1053702" cy="1034385"/>
          </a:xfrm>
          <a:prstGeom prst="rect">
            <a:avLst/>
          </a:prstGeom>
        </p:spPr>
      </p:pic>
      <p:pic>
        <p:nvPicPr>
          <p:cNvPr id="13" name="Picture 12" descr="employer ico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8519" r="28519" b="72778"/>
          <a:stretch/>
        </p:blipFill>
        <p:spPr>
          <a:xfrm>
            <a:off x="7005142" y="1600200"/>
            <a:ext cx="1052968" cy="1003300"/>
          </a:xfrm>
          <a:prstGeom prst="rect">
            <a:avLst/>
          </a:prstGeom>
        </p:spPr>
      </p:pic>
      <p:pic>
        <p:nvPicPr>
          <p:cNvPr id="16" name="Picture 15" descr="employer ico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8221" r="48518" b="72704"/>
          <a:stretch/>
        </p:blipFill>
        <p:spPr>
          <a:xfrm>
            <a:off x="6979742" y="4724400"/>
            <a:ext cx="1146207" cy="1054100"/>
          </a:xfrm>
          <a:prstGeom prst="rect">
            <a:avLst/>
          </a:prstGeom>
        </p:spPr>
      </p:pic>
      <p:pic>
        <p:nvPicPr>
          <p:cNvPr id="17" name="Picture 16" descr="employer ico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7" t="72778" r="28333" b="8519"/>
          <a:stretch/>
        </p:blipFill>
        <p:spPr>
          <a:xfrm>
            <a:off x="7005142" y="3708399"/>
            <a:ext cx="1066298" cy="10160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16200000">
            <a:off x="6780263" y="1562100"/>
            <a:ext cx="297358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6200000">
            <a:off x="6806755" y="2495550"/>
            <a:ext cx="297358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 rot="16200000">
            <a:off x="6801497" y="3444754"/>
            <a:ext cx="297358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Resource for workforce development: Career </a:t>
            </a:r>
            <a:r>
              <a:rPr lang="en-US" err="1" smtClean="0"/>
              <a:t>sTAT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80" y="1714499"/>
            <a:ext cx="5874520" cy="4932029"/>
          </a:xfrm>
        </p:spPr>
      </p:pic>
    </p:spTree>
    <p:extLst>
      <p:ext uri="{BB962C8B-B14F-4D97-AF65-F5344CB8AC3E}">
        <p14:creationId xmlns:p14="http://schemas.microsoft.com/office/powerpoint/2010/main" val="12081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5897300" cy="868362"/>
          </a:xfrm>
        </p:spPr>
        <p:txBody>
          <a:bodyPr/>
          <a:lstStyle/>
          <a:p>
            <a:r>
              <a:rPr lang="en-US" smtClean="0"/>
              <a:t>Areas of strategic business impact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5952" y="2372850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211" y="2372850"/>
            <a:ext cx="1371600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4952" y="3900668"/>
            <a:ext cx="22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Workforce Availability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14700" y="3900668"/>
            <a:ext cx="236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Employee Competency </a:t>
            </a:r>
          </a:p>
          <a:p>
            <a:r>
              <a:rPr lang="en-US" smtClean="0"/>
              <a:t>and Advancement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1" y="2372850"/>
            <a:ext cx="137160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2201" y="3899610"/>
            <a:ext cx="1605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Employee Engagement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Areas of strategic business impact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5953" y="2928435"/>
            <a:ext cx="1371600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332" y="4456253"/>
            <a:ext cx="2407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Consumer</a:t>
            </a:r>
            <a:r>
              <a:rPr lang="en-US" smtClean="0"/>
              <a:t> Experience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83" y="2928435"/>
            <a:ext cx="137160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107" y="4456253"/>
            <a:ext cx="2268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Community</a:t>
            </a:r>
            <a:r>
              <a:rPr lang="en-US" smtClean="0"/>
              <a:t> Impact</a:t>
            </a:r>
          </a:p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1" y="2928435"/>
            <a:ext cx="1371600" cy="137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2201" y="4456253"/>
            <a:ext cx="177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Quality &amp; Safety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takeaways	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smtClean="0"/>
              <a:t>Promote recognitions, rewards, and career and educational development</a:t>
            </a:r>
          </a:p>
          <a:p>
            <a:r>
              <a:rPr lang="en-US" sz="2400" smtClean="0"/>
              <a:t>Formalize professional roles with competencies and industry-recognized certifications</a:t>
            </a:r>
          </a:p>
          <a:p>
            <a:r>
              <a:rPr lang="en-US" sz="2400" smtClean="0"/>
              <a:t>Measure your impact--integrate measures into design of workforce programs</a:t>
            </a:r>
          </a:p>
          <a:p>
            <a:r>
              <a:rPr lang="en-US" sz="2400" smtClean="0"/>
              <a:t>Network! Learn from other providers—promote adoption of good practice</a:t>
            </a:r>
          </a:p>
          <a:p>
            <a:r>
              <a:rPr lang="en-US" sz="2400" smtClean="0"/>
              <a:t>Create partnerships with higher </a:t>
            </a:r>
            <a:r>
              <a:rPr lang="en-US" sz="2400" err="1" smtClean="0"/>
              <a:t>ed</a:t>
            </a:r>
            <a:r>
              <a:rPr lang="en-US" sz="2400" smtClean="0"/>
              <a:t>, CBOs, workforce system, other agencies</a:t>
            </a:r>
          </a:p>
        </p:txBody>
      </p:sp>
    </p:spTree>
    <p:extLst>
      <p:ext uri="{BB962C8B-B14F-4D97-AF65-F5344CB8AC3E}">
        <p14:creationId xmlns:p14="http://schemas.microsoft.com/office/powerpoint/2010/main" val="18827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/>
              <a:t>FOR MORE INFORMATION: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 smtClean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dirty="0" smtClean="0">
                <a:hlinkClick r:id="rId2"/>
              </a:rPr>
              <a:t>www.jff.org</a:t>
            </a:r>
            <a:endParaRPr lang="en-US" sz="2200" dirty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dirty="0" smtClean="0">
                <a:hlinkClick r:id="rId3"/>
              </a:rPr>
              <a:t>https</a:t>
            </a:r>
            <a:r>
              <a:rPr lang="en-US" sz="2200" dirty="0">
                <a:hlinkClick r:id="rId3"/>
              </a:rPr>
              <a:t>://</a:t>
            </a:r>
            <a:r>
              <a:rPr lang="en-US" sz="2200" dirty="0" smtClean="0">
                <a:hlinkClick r:id="rId3"/>
              </a:rPr>
              <a:t>nationalfund.org/initiatives/careerstat/</a:t>
            </a:r>
            <a:endParaRPr lang="en-US" sz="2200" dirty="0" smtClean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dirty="0">
                <a:hlinkClick r:id="rId4"/>
              </a:rPr>
              <a:t>https://</a:t>
            </a:r>
            <a:r>
              <a:rPr lang="en-US" sz="2200" dirty="0" smtClean="0">
                <a:hlinkClick r:id="rId4"/>
              </a:rPr>
              <a:t>phinational.org</a:t>
            </a:r>
            <a:endParaRPr lang="en-US" sz="2200" dirty="0" smtClean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200" dirty="0" smtClean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200" dirty="0" smtClean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64078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15743"/>
            <a:ext cx="5715000" cy="868362"/>
          </a:xfrm>
        </p:spPr>
        <p:txBody>
          <a:bodyPr/>
          <a:lstStyle/>
          <a:p>
            <a:r>
              <a:rPr lang="en-US" smtClean="0"/>
              <a:t>QUESTIONS AND DISCUSSION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-40490" r="-40490"/>
          <a:stretch>
            <a:fillRect/>
          </a:stretch>
        </p:blipFill>
        <p:spPr>
          <a:xfrm>
            <a:off x="457200" y="1600200"/>
            <a:ext cx="7996238" cy="4397375"/>
          </a:xfrm>
        </p:spPr>
      </p:pic>
      <p:sp>
        <p:nvSpPr>
          <p:cNvPr id="2" name="TextBox 1"/>
          <p:cNvSpPr txBox="1"/>
          <p:nvPr/>
        </p:nvSpPr>
        <p:spPr>
          <a:xfrm>
            <a:off x="564484" y="6280486"/>
            <a:ext cx="2655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>
                <a:latin typeface="Arial"/>
                <a:cs typeface="Arial"/>
              </a:rPr>
              <a:t>Photo courtesy of: </a:t>
            </a:r>
            <a:endParaRPr lang="en-US"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30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730500" y="2304965"/>
            <a:ext cx="4406900" cy="86042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cap="all" dirty="0" smtClean="0">
                <a:solidFill>
                  <a:schemeClr val="tx2"/>
                </a:solidFill>
              </a:rPr>
              <a:t>Randall Wilson, </a:t>
            </a:r>
            <a:r>
              <a:rPr lang="en-US" sz="2400" cap="all" dirty="0" err="1" smtClean="0">
                <a:solidFill>
                  <a:schemeClr val="tx2"/>
                </a:solidFill>
              </a:rPr>
              <a:t>Phd</a:t>
            </a:r>
            <a:endParaRPr lang="en-US" sz="2400" cap="all" dirty="0" smtClean="0">
              <a:solidFill>
                <a:schemeClr val="tx2"/>
              </a:solidFill>
            </a:endParaRPr>
          </a:p>
          <a:p>
            <a:r>
              <a:rPr lang="en-US" sz="2000" b="0" dirty="0" err="1" smtClean="0">
                <a:solidFill>
                  <a:schemeClr val="tx2"/>
                </a:solidFill>
              </a:rPr>
              <a:t>rwilson@jff.org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730499" y="4438565"/>
            <a:ext cx="6210301" cy="2057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80"/>
              </a:lnSpc>
              <a:buNone/>
            </a:pPr>
            <a:r>
              <a:rPr lang="en-US" sz="1400" smtClean="0">
                <a:solidFill>
                  <a:schemeClr val="tx2"/>
                </a:solidFill>
                <a:latin typeface="Arial Bold"/>
                <a:cs typeface="Arial Bold"/>
              </a:rPr>
              <a:t>TEL  617.728.4446   FAX  617.728.4857   </a:t>
            </a:r>
            <a:r>
              <a:rPr lang="en-US" sz="1400" err="1" smtClean="0">
                <a:solidFill>
                  <a:schemeClr val="tx2"/>
                </a:solidFill>
                <a:latin typeface="Arial Bold"/>
                <a:cs typeface="Arial Bold"/>
              </a:rPr>
              <a:t>info@jff.org</a:t>
            </a:r>
            <a:endParaRPr lang="en-US" sz="1400" smtClean="0">
              <a:solidFill>
                <a:schemeClr val="tx2"/>
              </a:solidFill>
              <a:latin typeface="Arial Bold"/>
              <a:cs typeface="Arial Bold"/>
            </a:endParaRPr>
          </a:p>
          <a:p>
            <a:pPr marL="0" indent="0">
              <a:lnSpc>
                <a:spcPts val="1880"/>
              </a:lnSpc>
              <a:buNone/>
            </a:pPr>
            <a:r>
              <a:rPr lang="en-US" sz="1400" smtClean="0">
                <a:solidFill>
                  <a:schemeClr val="tx2"/>
                </a:solidFill>
                <a:latin typeface="Arial Bold"/>
                <a:cs typeface="Arial Bold"/>
              </a:rPr>
              <a:t>88 Broad Street, 8</a:t>
            </a:r>
            <a:r>
              <a:rPr lang="en-US" sz="1400" baseline="30000" smtClean="0">
                <a:solidFill>
                  <a:schemeClr val="tx2"/>
                </a:solidFill>
                <a:latin typeface="Arial Bold"/>
                <a:cs typeface="Arial Bold"/>
              </a:rPr>
              <a:t>th</a:t>
            </a:r>
            <a:r>
              <a:rPr lang="en-US" sz="1400" smtClean="0">
                <a:solidFill>
                  <a:schemeClr val="tx2"/>
                </a:solidFill>
                <a:latin typeface="Arial Bold"/>
                <a:cs typeface="Arial Bold"/>
              </a:rPr>
              <a:t> Floor, Boston, MA 02110</a:t>
            </a:r>
            <a:r>
              <a:rPr lang="en-US" sz="1100" smtClean="0">
                <a:solidFill>
                  <a:schemeClr val="tx2"/>
                </a:solidFill>
                <a:latin typeface="Arial Bold"/>
                <a:cs typeface="Arial Bold"/>
              </a:rPr>
              <a:t> (HQ)</a:t>
            </a:r>
          </a:p>
          <a:p>
            <a:pPr marL="0" indent="0">
              <a:lnSpc>
                <a:spcPts val="1880"/>
              </a:lnSpc>
              <a:buNone/>
            </a:pPr>
            <a:r>
              <a:rPr lang="ro-RO" sz="1400" smtClean="0">
                <a:solidFill>
                  <a:schemeClr val="tx2"/>
                </a:solidFill>
                <a:latin typeface="Arial Bold"/>
                <a:cs typeface="Arial Bold"/>
              </a:rPr>
              <a:t>122 C Street, NW, Suite 650, Washington, DC 20001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US" sz="1400">
                <a:solidFill>
                  <a:schemeClr val="tx2"/>
                </a:solidFill>
                <a:latin typeface="Arial Bold"/>
                <a:cs typeface="Arial Bold"/>
              </a:rPr>
              <a:t>505 14th Street, Suite </a:t>
            </a:r>
            <a:r>
              <a:rPr lang="en-US" sz="1400" smtClean="0">
                <a:solidFill>
                  <a:schemeClr val="tx2"/>
                </a:solidFill>
                <a:latin typeface="Arial Bold"/>
                <a:cs typeface="Arial Bold"/>
              </a:rPr>
              <a:t>340, Oakland</a:t>
            </a:r>
            <a:r>
              <a:rPr lang="en-US" sz="1400">
                <a:solidFill>
                  <a:schemeClr val="tx2"/>
                </a:solidFill>
                <a:latin typeface="Arial Bold"/>
                <a:cs typeface="Arial Bold"/>
              </a:rPr>
              <a:t>, CA </a:t>
            </a:r>
            <a:r>
              <a:rPr lang="en-US" sz="1400" smtClean="0">
                <a:solidFill>
                  <a:schemeClr val="tx2"/>
                </a:solidFill>
                <a:latin typeface="Arial Bold"/>
                <a:cs typeface="Arial Bold"/>
              </a:rPr>
              <a:t>94612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US" sz="1400" b="1" cap="all" smtClean="0">
                <a:solidFill>
                  <a:schemeClr val="tx2"/>
                </a:solidFill>
              </a:rPr>
              <a:t>WWW.JFF.ORG</a:t>
            </a:r>
            <a:endParaRPr lang="en-US" sz="1400" b="1" cap="all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50" y="3752765"/>
            <a:ext cx="3614297" cy="5144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94400" y="88900"/>
            <a:ext cx="2997200" cy="914400"/>
          </a:xfrm>
          <a:prstGeom prst="rect">
            <a:avLst/>
          </a:prstGeom>
          <a:solidFill>
            <a:srgbClr val="0227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CAREGIVING: A PERSONAL VIEW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917" y="1726075"/>
            <a:ext cx="817816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Caregiving at day 10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40" y="1493135"/>
            <a:ext cx="7611836" cy="5272268"/>
          </a:xfrm>
        </p:spPr>
      </p:pic>
    </p:spTree>
    <p:extLst>
      <p:ext uri="{BB962C8B-B14F-4D97-AF65-F5344CB8AC3E}">
        <p14:creationId xmlns:p14="http://schemas.microsoft.com/office/powerpoint/2010/main" val="5573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Caregiving: year 80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4650" y="2054225"/>
            <a:ext cx="5854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Urgent need for solutions	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Shift to home/community-based service; rise in aging population, persons with disabilities</a:t>
            </a:r>
          </a:p>
          <a:p>
            <a:r>
              <a:rPr lang="en-US" sz="2400" dirty="0" smtClean="0"/>
              <a:t>Low unemployment, competition from other employers</a:t>
            </a:r>
          </a:p>
          <a:p>
            <a:r>
              <a:rPr lang="en-US" sz="2400" dirty="0" smtClean="0"/>
              <a:t>Need to stabilize, strengthen workforce to ensure care</a:t>
            </a:r>
          </a:p>
          <a:p>
            <a:r>
              <a:rPr lang="en-US" sz="2400" dirty="0" smtClean="0"/>
              <a:t>Need for higher skills to meet employer and consumer performance standards</a:t>
            </a:r>
          </a:p>
          <a:p>
            <a:r>
              <a:rPr lang="en-US" sz="2400" dirty="0" smtClean="0"/>
              <a:t>Need for better jobs with career and educational opportunities – increase retention and engagement</a:t>
            </a:r>
          </a:p>
        </p:txBody>
      </p:sp>
    </p:spTree>
    <p:extLst>
      <p:ext uri="{BB962C8B-B14F-4D97-AF65-F5344CB8AC3E}">
        <p14:creationId xmlns:p14="http://schemas.microsoft.com/office/powerpoint/2010/main" val="14063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HEALTHCARE </a:t>
            </a:r>
            <a:r>
              <a:rPr lang="en-US" smtClean="0"/>
              <a:t>and human service SUPPORT </a:t>
            </a:r>
            <a:r>
              <a:rPr lang="en-US"/>
              <a:t>OCCUPATIONS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Essential to transforming healthcare </a:t>
            </a:r>
            <a:r>
              <a:rPr lang="en-US" sz="2200" dirty="0" smtClean="0"/>
              <a:t>and service delivery </a:t>
            </a:r>
          </a:p>
          <a:p>
            <a:r>
              <a:rPr lang="en-US" sz="2200" dirty="0" smtClean="0"/>
              <a:t>Often </a:t>
            </a:r>
            <a:r>
              <a:rPr lang="en-US" sz="2200" dirty="0"/>
              <a:t>underpaid, under-recognized and underutilized</a:t>
            </a:r>
          </a:p>
          <a:p>
            <a:r>
              <a:rPr lang="en-US" sz="2200" dirty="0"/>
              <a:t>May lack formal credentials and job definitions</a:t>
            </a:r>
          </a:p>
          <a:p>
            <a:r>
              <a:rPr lang="en-US" sz="2200" dirty="0"/>
              <a:t>Inconsistent level of skill and training</a:t>
            </a:r>
          </a:p>
          <a:p>
            <a:r>
              <a:rPr lang="en-US" sz="2200" dirty="0"/>
              <a:t>Roles and job definitions in flux, like healthcare itself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Who are direct care workers?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50"/>
            <a:ext cx="9144000" cy="49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obs-for-the-Future-PPT-Template_0" id="{A7FE0788-815E-C04A-881B-F4E1DCF1D33D}" vid="{7F363772-FEE6-E64C-BECE-C3A581705D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E555136D0EAA429927FD901CA57989" ma:contentTypeVersion="8" ma:contentTypeDescription="Create a new document." ma:contentTypeScope="" ma:versionID="4d1279b716c784f11b9c74cc9605fe4c">
  <xsd:schema xmlns:xsd="http://www.w3.org/2001/XMLSchema" xmlns:xs="http://www.w3.org/2001/XMLSchema" xmlns:p="http://schemas.microsoft.com/office/2006/metadata/properties" xmlns:ns2="cc541f54-964c-4b93-a605-435450d3a296" xmlns:ns3="b1cbd802-27c2-4bf7-937d-29fa16864377" targetNamespace="http://schemas.microsoft.com/office/2006/metadata/properties" ma:root="true" ma:fieldsID="3f58ba7c8a62c1132596f23d6cb42b52" ns2:_="" ns3:_="">
    <xsd:import namespace="cc541f54-964c-4b93-a605-435450d3a296"/>
    <xsd:import namespace="b1cbd802-27c2-4bf7-937d-29fa1686437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541f54-964c-4b93-a605-435450d3a2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bd802-27c2-4bf7-937d-29fa168643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E14D3C-E3EE-463A-8A80-9AB2C39CB37D}"/>
</file>

<file path=customXml/itemProps2.xml><?xml version="1.0" encoding="utf-8"?>
<ds:datastoreItem xmlns:ds="http://schemas.openxmlformats.org/officeDocument/2006/customXml" ds:itemID="{DC756E14-99C2-420A-B972-873C6B100184}"/>
</file>

<file path=customXml/itemProps3.xml><?xml version="1.0" encoding="utf-8"?>
<ds:datastoreItem xmlns:ds="http://schemas.openxmlformats.org/officeDocument/2006/customXml" ds:itemID="{7E33FB2E-6986-4760-A85F-BD66AA75242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23612</TotalTime>
  <Words>1076</Words>
  <Application>Microsoft Macintosh PowerPoint</Application>
  <PresentationFormat>On-screen Show (4:3)</PresentationFormat>
  <Paragraphs>226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 Bold</vt:lpstr>
      <vt:lpstr>Calibri</vt:lpstr>
      <vt:lpstr>Lucida Grande</vt:lpstr>
      <vt:lpstr>Arial</vt:lpstr>
      <vt:lpstr>Office Theme</vt:lpstr>
      <vt:lpstr>Randall Wilson, PhD  Jobs for the Future | June 22, 2017 2017 Alliance Summit</vt:lpstr>
      <vt:lpstr>ABOUT JOBS FOR THE FUTURE</vt:lpstr>
      <vt:lpstr>PowerPoint Presentation</vt:lpstr>
      <vt:lpstr>CAREGIVING: A PERSONAL VIEW</vt:lpstr>
      <vt:lpstr>Caregiving at day 10</vt:lpstr>
      <vt:lpstr>Caregiving: year 80</vt:lpstr>
      <vt:lpstr>Urgent need for solutions </vt:lpstr>
      <vt:lpstr>HEALTHCARE and human service SUPPORT OCCUPATIONS</vt:lpstr>
      <vt:lpstr>Who are direct care workers?</vt:lpstr>
      <vt:lpstr>Direct care workers by occupation </vt:lpstr>
      <vt:lpstr>Who are direct care workers? </vt:lpstr>
      <vt:lpstr>The problem is widespread</vt:lpstr>
      <vt:lpstr>High demand for caregivers . . .</vt:lpstr>
      <vt:lpstr>. . . But retention is a challenge </vt:lpstr>
      <vt:lpstr>Earnings fall below a living wage</vt:lpstr>
      <vt:lpstr>PCA Training and skill levels vary</vt:lpstr>
      <vt:lpstr>Transforming health care support roles for better care</vt:lpstr>
      <vt:lpstr>Elements of a quality job </vt:lpstr>
      <vt:lpstr>Professionalizing care work </vt:lpstr>
      <vt:lpstr>IOWA: “PREPARE TO CARE” CURRICULA</vt:lpstr>
      <vt:lpstr>Adding rungs to the ladder</vt:lpstr>
      <vt:lpstr>Advanced Aides: NC PHCAST </vt:lpstr>
      <vt:lpstr>Career lattices:  MA PHCAST</vt:lpstr>
      <vt:lpstr>ELEMENTS OF EFFECTIVE TRAINING and pathways </vt:lpstr>
      <vt:lpstr>Emerging vision of good practices</vt:lpstr>
      <vt:lpstr>Good practice Model: Homebridge</vt:lpstr>
      <vt:lpstr>Good practice model: holy angels </vt:lpstr>
      <vt:lpstr>Good practice model: Inglis Foundation</vt:lpstr>
      <vt:lpstr>Resource for workforce development: Career sTAT</vt:lpstr>
      <vt:lpstr>Resource for workforce development: Career sTAT</vt:lpstr>
      <vt:lpstr>Areas of strategic business impact</vt:lpstr>
      <vt:lpstr>Areas of strategic business impact</vt:lpstr>
      <vt:lpstr>takeaways </vt:lpstr>
      <vt:lpstr>resources</vt:lpstr>
      <vt:lpstr>QUESTIONS AND DISCUSSION</vt:lpstr>
      <vt:lpstr>PowerPoint Presentation</vt:lpstr>
    </vt:vector>
  </TitlesOfParts>
  <Company>JFF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JFF</dc:creator>
  <cp:lastModifiedBy>Randall Wilson</cp:lastModifiedBy>
  <cp:revision>453</cp:revision>
  <cp:lastPrinted>2015-03-26T18:14:46Z</cp:lastPrinted>
  <dcterms:created xsi:type="dcterms:W3CDTF">2012-12-12T14:53:33Z</dcterms:created>
  <dcterms:modified xsi:type="dcterms:W3CDTF">2017-06-26T19:21:42Z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0x010100FBE555136D0EAA429927FD901CA57989</vt:lpwstr>
  </property>
</Properties>
</file>