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4" r:id="rId2"/>
    <p:sldId id="541" r:id="rId3"/>
    <p:sldId id="542" r:id="rId4"/>
    <p:sldId id="543" r:id="rId5"/>
    <p:sldId id="544" r:id="rId6"/>
    <p:sldId id="545" r:id="rId7"/>
    <p:sldId id="546" r:id="rId8"/>
    <p:sldId id="547" r:id="rId9"/>
    <p:sldId id="556" r:id="rId10"/>
    <p:sldId id="557" r:id="rId11"/>
    <p:sldId id="558" r:id="rId12"/>
    <p:sldId id="550" r:id="rId13"/>
    <p:sldId id="551" r:id="rId14"/>
    <p:sldId id="549" r:id="rId15"/>
    <p:sldId id="552" r:id="rId16"/>
    <p:sldId id="554" r:id="rId17"/>
    <p:sldId id="555" r:id="rId18"/>
    <p:sldId id="553" r:id="rId19"/>
    <p:sldId id="432" r:id="rId20"/>
    <p:sldId id="559" r:id="rId21"/>
    <p:sldId id="560" r:id="rId22"/>
    <p:sldId id="568" r:id="rId23"/>
    <p:sldId id="569" r:id="rId24"/>
    <p:sldId id="573" r:id="rId25"/>
    <p:sldId id="570" r:id="rId26"/>
    <p:sldId id="571" r:id="rId27"/>
    <p:sldId id="572" r:id="rId28"/>
    <p:sldId id="565" r:id="rId29"/>
    <p:sldId id="566" r:id="rId30"/>
    <p:sldId id="574" r:id="rId31"/>
    <p:sldId id="567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1" id="{54BFB83C-F9E5-8743-885B-6F7BE2B647BC}">
          <p14:sldIdLst>
            <p14:sldId id="334"/>
            <p14:sldId id="541"/>
            <p14:sldId id="542"/>
            <p14:sldId id="543"/>
            <p14:sldId id="544"/>
            <p14:sldId id="545"/>
            <p14:sldId id="546"/>
            <p14:sldId id="547"/>
            <p14:sldId id="556"/>
            <p14:sldId id="557"/>
            <p14:sldId id="558"/>
            <p14:sldId id="550"/>
            <p14:sldId id="551"/>
            <p14:sldId id="549"/>
            <p14:sldId id="552"/>
            <p14:sldId id="554"/>
            <p14:sldId id="555"/>
            <p14:sldId id="553"/>
            <p14:sldId id="432"/>
            <p14:sldId id="559"/>
            <p14:sldId id="560"/>
            <p14:sldId id="568"/>
            <p14:sldId id="569"/>
            <p14:sldId id="573"/>
            <p14:sldId id="570"/>
            <p14:sldId id="571"/>
            <p14:sldId id="572"/>
            <p14:sldId id="565"/>
            <p14:sldId id="566"/>
            <p14:sldId id="574"/>
            <p14:sldId id="567"/>
          </p14:sldIdLst>
        </p14:section>
        <p14:section name="Section 2" id="{823E3A85-FB66-5849-BA59-E0621A8FB5C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">
          <p15:clr>
            <a:srgbClr val="A4A3A4"/>
          </p15:clr>
        </p15:guide>
        <p15:guide id="3" pos="547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hiersteiner" initials="d" lastIdx="3" clrIdx="0"/>
  <p:cmAuthor id="1" name="jbershadsky" initials="j" lastIdx="1" clrIdx="1"/>
  <p:cmAuthor id="2" name="Anya Weber" initials="A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100"/>
    <a:srgbClr val="168DA2"/>
    <a:srgbClr val="076D82"/>
    <a:srgbClr val="7A7A7A"/>
    <a:srgbClr val="0E5763"/>
    <a:srgbClr val="898989"/>
    <a:srgbClr val="999999"/>
    <a:srgbClr val="054C5C"/>
    <a:srgbClr val="04414F"/>
    <a:srgbClr val="E1B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6" autoAdjust="0"/>
    <p:restoredTop sz="81850" autoAdjust="0"/>
  </p:normalViewPr>
  <p:slideViewPr>
    <p:cSldViewPr snapToGrid="0" snapToObjects="1">
      <p:cViewPr varScale="1">
        <p:scale>
          <a:sx n="93" d="100"/>
          <a:sy n="93" d="100"/>
        </p:scale>
        <p:origin x="1062" y="66"/>
      </p:cViewPr>
      <p:guideLst>
        <p:guide orient="horz" pos="2160"/>
        <p:guide pos="286"/>
        <p:guide pos="54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82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Has a job in the community</a:t>
            </a:r>
          </a:p>
          <a:p>
            <a:pPr>
              <a:defRPr sz="20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(n=16,375)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/>
            </a:solidFill>
          </c:spPr>
          <c:explosion val="8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040-405A-8592-04910D6993F1}"/>
              </c:ext>
            </c:extLst>
          </c:dPt>
          <c:dPt>
            <c:idx val="1"/>
            <c:bubble3D val="0"/>
            <c:explosion val="5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40-405A-8592-04910D6993F1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58-4559-9319-AE41DF90DC7C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58-4559-9319-AE41DF90DC7C}"/>
              </c:ext>
            </c:extLst>
          </c:dPt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0.191</c:v>
                </c:pt>
                <c:pt idx="1">
                  <c:v>0.80900000000000005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0-405A-8592-04910D699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 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your staff have the right training to meet your needs?</c:v>
                </c:pt>
                <c:pt idx="1">
                  <c:v>Are services and supports helping you to live a good life?</c:v>
                </c:pt>
                <c:pt idx="2">
                  <c:v>Do you have a way to get places you need to go? </c:v>
                </c:pt>
                <c:pt idx="3">
                  <c:v>Are you able to get places when you want to do something outside your home?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0.86</c:v>
                </c:pt>
                <c:pt idx="1">
                  <c:v>0.89</c:v>
                </c:pt>
                <c:pt idx="2">
                  <c:v>0.94</c:v>
                </c:pt>
                <c:pt idx="3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D-4ACF-954F-E24FEBDD46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NCI 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 your staff have the right training to meet your needs?</c:v>
                </c:pt>
                <c:pt idx="1">
                  <c:v>Are services and supports helping you to live a good life?</c:v>
                </c:pt>
                <c:pt idx="2">
                  <c:v>Do you have a way to get places you need to go? </c:v>
                </c:pt>
                <c:pt idx="3">
                  <c:v>Are you able to get places when you want to do something outside your home?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</c:v>
                </c:pt>
                <c:pt idx="1">
                  <c:v>0.91</c:v>
                </c:pt>
                <c:pt idx="2">
                  <c:v>0.93</c:v>
                </c:pt>
                <c:pt idx="3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D-4ACF-954F-E24FEBDD4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875896"/>
        <c:axId val="496876552"/>
      </c:barChart>
      <c:catAx>
        <c:axId val="49687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76552"/>
        <c:crosses val="autoZero"/>
        <c:auto val="1"/>
        <c:lblAlgn val="ctr"/>
        <c:lblOffset val="100"/>
        <c:noMultiLvlLbl val="0"/>
      </c:catAx>
      <c:valAx>
        <c:axId val="49687655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7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no job, </a:t>
            </a:r>
          </a:p>
          <a:p>
            <a:pPr>
              <a:defRPr sz="20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n-US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like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 community job (n=6,550)</a:t>
            </a:r>
          </a:p>
        </c:rich>
      </c:tx>
      <c:layout>
        <c:manualLayout>
          <c:xMode val="edge"/>
          <c:yMode val="edge"/>
          <c:x val="0.185411035457953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/>
            </a:solidFill>
          </c:spPr>
          <c:explosion val="7"/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5E-47FA-9764-4EE9FAFAD66F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5E-47FA-9764-4EE9FAFAD66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5E-47FA-9764-4EE9FAFAD66F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5E-47FA-9764-4EE9FAFAD66F}"/>
              </c:ext>
            </c:extLst>
          </c:dPt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0.46700000000000003</c:v>
                </c:pt>
                <c:pt idx="1">
                  <c:v>0.53300000000000003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5E-47FA-9764-4EE9FAFAD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en-US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goal in Plan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(n=2,808)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80493252063558"/>
          <c:y val="0.39716201879540186"/>
          <c:w val="0.40578661107608105"/>
          <c:h val="0.547693609573024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explosion val="16"/>
            <c:spPr>
              <a:solidFill>
                <a:schemeClr val="bg2"/>
              </a:solidFill>
              <a:ln w="19050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D-4260-BFC8-59FAA3B0B23D}"/>
              </c:ext>
            </c:extLst>
          </c:dPt>
          <c:dPt>
            <c:idx val="1"/>
            <c:bubble3D val="0"/>
            <c:explosion val="15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2D-4260-BFC8-59FAA3B0B23D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2D-4260-BFC8-59FAA3B0B23D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2D-4260-BFC8-59FAA3B0B23D}"/>
              </c:ext>
            </c:extLst>
          </c:dPt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0.41099999999999998</c:v>
                </c:pt>
                <c:pt idx="1">
                  <c:v>0.58899999999999997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2D-4260-BFC8-59FAA3B0B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Has a job in the community</a:t>
            </a:r>
          </a:p>
          <a:p>
            <a:pPr>
              <a:defRPr sz="20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(n=407)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040-405A-8592-04910D6993F1}"/>
              </c:ext>
            </c:extLst>
          </c:dPt>
          <c:dPt>
            <c:idx val="1"/>
            <c:bubble3D val="0"/>
            <c:explosion val="15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40-405A-8592-04910D6993F1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85-466F-94E8-DD55D9D6077B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85-466F-94E8-DD55D9D6077B}"/>
              </c:ext>
            </c:extLst>
          </c:dPt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0-405A-8592-04910D699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n-US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community</a:t>
            </a:r>
            <a:r>
              <a:rPr lang="en-US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 (n=145)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/>
            </a:solidFill>
          </c:spPr>
          <c:explosion val="7"/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5E-47FA-9764-4EE9FAFAD66F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5E-47FA-9764-4EE9FAFAD66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5E-47FA-9764-4EE9FAFAD66F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5E-47FA-9764-4EE9FAFAD66F}"/>
              </c:ext>
            </c:extLst>
          </c:dPt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5E-47FA-9764-4EE9FAFAD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 employment</a:t>
            </a:r>
            <a:r>
              <a:rPr lang="en-US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a goal in plan?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(n=58)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80493252063558"/>
          <c:y val="0.39716201879540186"/>
          <c:w val="0.40578661107608105"/>
          <c:h val="0.547693609573024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explosion val="16"/>
            <c:spPr>
              <a:solidFill>
                <a:schemeClr val="bg2"/>
              </a:solidFill>
              <a:ln w="19050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D-4260-BFC8-59FAA3B0B23D}"/>
              </c:ext>
            </c:extLst>
          </c:dPt>
          <c:dPt>
            <c:idx val="1"/>
            <c:bubble3D val="0"/>
            <c:explosion val="15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2D-4260-BFC8-59FAA3B0B23D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2D-4260-BFC8-59FAA3B0B23D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2D-4260-BFC8-59FAA3B0B23D}"/>
              </c:ext>
            </c:extLst>
          </c:dPt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0.34499999999999997</c:v>
                </c:pt>
                <c:pt idx="1">
                  <c:v>0.58899999999999997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2D-4260-BFC8-59FAA3B0B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 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Has friends (not family or staff)</c:v>
                </c:pt>
                <c:pt idx="1">
                  <c:v>Wants more help to make or keep in contact with friends</c:v>
                </c:pt>
                <c:pt idx="2">
                  <c:v>Can date or is married/living with partner</c:v>
                </c:pt>
                <c:pt idx="3">
                  <c:v>Often feels lonely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0.78</c:v>
                </c:pt>
                <c:pt idx="1">
                  <c:v>0.37</c:v>
                </c:pt>
                <c:pt idx="2">
                  <c:v>0.74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C-4DEB-AD21-2FF8F1D74E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NCI 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Has friends (not family or staff)</c:v>
                </c:pt>
                <c:pt idx="1">
                  <c:v>Wants more help to make or keep in contact with friends</c:v>
                </c:pt>
                <c:pt idx="2">
                  <c:v>Can date or is married/living with partner</c:v>
                </c:pt>
                <c:pt idx="3">
                  <c:v>Often feels lonely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0.77</c:v>
                </c:pt>
                <c:pt idx="1">
                  <c:v>0.37</c:v>
                </c:pt>
                <c:pt idx="2">
                  <c:v>0.7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C-4DEB-AD21-2FF8F1D74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509392"/>
        <c:axId val="378509720"/>
      </c:barChart>
      <c:catAx>
        <c:axId val="37850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509720"/>
        <c:crosses val="autoZero"/>
        <c:auto val="1"/>
        <c:lblAlgn val="ctr"/>
        <c:lblOffset val="100"/>
        <c:noMultiLvlLbl val="0"/>
      </c:catAx>
      <c:valAx>
        <c:axId val="3785097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50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Were you able to choose the services that you get as part of your service plan?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 Average</c:v>
                </c:pt>
                <c:pt idx="1">
                  <c:v>NCI Average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B-4072-9572-5AA9083AE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313736"/>
        <c:axId val="407314064"/>
      </c:barChart>
      <c:catAx>
        <c:axId val="40731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314064"/>
        <c:crosses val="autoZero"/>
        <c:auto val="1"/>
        <c:lblAlgn val="ctr"/>
        <c:lblOffset val="100"/>
        <c:noMultiLvlLbl val="0"/>
      </c:catAx>
      <c:valAx>
        <c:axId val="4073140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31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 your staff come and leave when they're supposed to?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 Average</c:v>
                </c:pt>
                <c:pt idx="1">
                  <c:v>NCI Average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0.89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6-422B-A550-A844029BC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238752"/>
        <c:axId val="192453152"/>
      </c:barChart>
      <c:catAx>
        <c:axId val="32523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53152"/>
        <c:crosses val="autoZero"/>
        <c:auto val="1"/>
        <c:lblAlgn val="ctr"/>
        <c:lblOffset val="100"/>
        <c:noMultiLvlLbl val="0"/>
      </c:catAx>
      <c:valAx>
        <c:axId val="19245315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23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A924A-E222-47C9-B7EA-343A5E6B94BA}" type="doc">
      <dgm:prSet loTypeId="urn:microsoft.com/office/officeart/2005/8/layout/hList6" loCatId="list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DC319C5A-7F37-4BAB-B46F-EDD599F66719}">
      <dgm:prSet phldrT="[Text]" custT="1"/>
      <dgm:spPr>
        <a:gradFill flip="none" rotWithShape="0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sz="36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Valid</a:t>
          </a:r>
        </a:p>
      </dgm:t>
    </dgm:pt>
    <dgm:pt modelId="{EFC54503-9467-454D-95AA-EE76F036DD85}" type="parTrans" cxnId="{372FD254-FE67-4B7B-B60C-4CB48DE6FE8A}">
      <dgm:prSet/>
      <dgm:spPr/>
      <dgm:t>
        <a:bodyPr/>
        <a:lstStyle/>
        <a:p>
          <a:endParaRPr lang="en-US"/>
        </a:p>
      </dgm:t>
    </dgm:pt>
    <dgm:pt modelId="{4CDC9D64-209D-4255-8496-C8861C946EF8}" type="sibTrans" cxnId="{372FD254-FE67-4B7B-B60C-4CB48DE6FE8A}">
      <dgm:prSet/>
      <dgm:spPr/>
      <dgm:t>
        <a:bodyPr/>
        <a:lstStyle/>
        <a:p>
          <a:endParaRPr lang="en-US"/>
        </a:p>
      </dgm:t>
    </dgm:pt>
    <dgm:pt modelId="{6C91977B-3D9D-4E52-AA56-F48FF196E11C}">
      <dgm:prSet phldrT="[Text]" custT="1"/>
      <dgm:spPr>
        <a:gradFill flip="none" rotWithShape="0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b="1" dirty="0"/>
            <a:t>Measure what is intended to be measured</a:t>
          </a:r>
        </a:p>
      </dgm:t>
    </dgm:pt>
    <dgm:pt modelId="{65C8119C-30CB-4E25-8F7E-5532212CE7C3}" type="parTrans" cxnId="{D67EF5CB-00E4-4F54-9EBC-6937B1F5C76D}">
      <dgm:prSet/>
      <dgm:spPr/>
      <dgm:t>
        <a:bodyPr/>
        <a:lstStyle/>
        <a:p>
          <a:endParaRPr lang="en-US"/>
        </a:p>
      </dgm:t>
    </dgm:pt>
    <dgm:pt modelId="{D9C9BB72-B394-4BBC-B571-C913B9917CED}" type="sibTrans" cxnId="{D67EF5CB-00E4-4F54-9EBC-6937B1F5C76D}">
      <dgm:prSet/>
      <dgm:spPr/>
      <dgm:t>
        <a:bodyPr/>
        <a:lstStyle/>
        <a:p>
          <a:endParaRPr lang="en-US"/>
        </a:p>
      </dgm:t>
    </dgm:pt>
    <dgm:pt modelId="{253CB3A0-9916-4CFD-B541-B43ADCAE6A3C}">
      <dgm:prSet phldrT="[Text]" custT="1"/>
      <dgm:spPr>
        <a:gradFill flip="none" rotWithShape="0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sz="36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Reliable</a:t>
          </a:r>
        </a:p>
      </dgm:t>
    </dgm:pt>
    <dgm:pt modelId="{20BD85ED-1D33-4CCE-B329-FFDB8CAE6952}" type="parTrans" cxnId="{FDC6715B-0E5C-4FB2-A7D1-8D35D167CB83}">
      <dgm:prSet/>
      <dgm:spPr/>
      <dgm:t>
        <a:bodyPr/>
        <a:lstStyle/>
        <a:p>
          <a:endParaRPr lang="en-US"/>
        </a:p>
      </dgm:t>
    </dgm:pt>
    <dgm:pt modelId="{DCB1560F-C3B4-42FC-AE43-56FBB9763B68}" type="sibTrans" cxnId="{FDC6715B-0E5C-4FB2-A7D1-8D35D167CB83}">
      <dgm:prSet/>
      <dgm:spPr/>
      <dgm:t>
        <a:bodyPr/>
        <a:lstStyle/>
        <a:p>
          <a:endParaRPr lang="en-US"/>
        </a:p>
      </dgm:t>
    </dgm:pt>
    <dgm:pt modelId="{92649548-E9BB-4D67-8C33-99E2230EC42C}">
      <dgm:prSet phldrT="[Text]" custT="1"/>
      <dgm:spPr>
        <a:gradFill flip="none" rotWithShape="0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b="1" dirty="0"/>
            <a:t>Provide consistent results over time and interviewers</a:t>
          </a:r>
        </a:p>
      </dgm:t>
    </dgm:pt>
    <dgm:pt modelId="{FE9731D7-CADC-455C-860A-1E85476EB5CA}" type="parTrans" cxnId="{EFA3C8D5-811B-452E-933E-44B79109C573}">
      <dgm:prSet/>
      <dgm:spPr/>
      <dgm:t>
        <a:bodyPr/>
        <a:lstStyle/>
        <a:p>
          <a:endParaRPr lang="en-US"/>
        </a:p>
      </dgm:t>
    </dgm:pt>
    <dgm:pt modelId="{AA6E94EE-5AB6-41BC-A2DC-03C4687D15A2}" type="sibTrans" cxnId="{EFA3C8D5-811B-452E-933E-44B79109C573}">
      <dgm:prSet/>
      <dgm:spPr/>
      <dgm:t>
        <a:bodyPr/>
        <a:lstStyle/>
        <a:p>
          <a:endParaRPr lang="en-US"/>
        </a:p>
      </dgm:t>
    </dgm:pt>
    <dgm:pt modelId="{8AD0A783-94D5-4C3F-BA0D-FE33C51782F0}">
      <dgm:prSet phldrT="[Text]" custT="1"/>
      <dgm:spPr>
        <a:gradFill flip="none" rotWithShape="0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sz="36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Risk Adjusted</a:t>
          </a:r>
        </a:p>
      </dgm:t>
    </dgm:pt>
    <dgm:pt modelId="{ADE3AEC6-90EA-4EB8-968D-638D32DA3C4D}" type="parTrans" cxnId="{0558BEEE-AF1D-413E-9510-242259D75318}">
      <dgm:prSet/>
      <dgm:spPr/>
      <dgm:t>
        <a:bodyPr/>
        <a:lstStyle/>
        <a:p>
          <a:endParaRPr lang="en-US"/>
        </a:p>
      </dgm:t>
    </dgm:pt>
    <dgm:pt modelId="{9FD53533-39CB-47C7-8A50-89F45B8AC0F5}" type="sibTrans" cxnId="{0558BEEE-AF1D-413E-9510-242259D75318}">
      <dgm:prSet/>
      <dgm:spPr/>
      <dgm:t>
        <a:bodyPr/>
        <a:lstStyle/>
        <a:p>
          <a:endParaRPr lang="en-US"/>
        </a:p>
      </dgm:t>
    </dgm:pt>
    <dgm:pt modelId="{484036DA-575C-4725-9693-729066AD7978}">
      <dgm:prSet phldrT="[Text]" custT="1"/>
      <dgm:spPr>
        <a:gradFill flip="none" rotWithShape="0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sz="1800" b="1" dirty="0"/>
            <a:t>Provides multiple state comparisons</a:t>
          </a:r>
        </a:p>
      </dgm:t>
    </dgm:pt>
    <dgm:pt modelId="{126F1579-737D-4A55-9897-EF33B032F2E9}" type="parTrans" cxnId="{9808F0BF-2DD9-4934-BB16-723A4F66D377}">
      <dgm:prSet/>
      <dgm:spPr/>
      <dgm:t>
        <a:bodyPr/>
        <a:lstStyle/>
        <a:p>
          <a:endParaRPr lang="en-US"/>
        </a:p>
      </dgm:t>
    </dgm:pt>
    <dgm:pt modelId="{4E75F82A-9156-4080-838C-D0A9C3CF0974}" type="sibTrans" cxnId="{9808F0BF-2DD9-4934-BB16-723A4F66D377}">
      <dgm:prSet/>
      <dgm:spPr/>
      <dgm:t>
        <a:bodyPr/>
        <a:lstStyle/>
        <a:p>
          <a:endParaRPr lang="en-US"/>
        </a:p>
      </dgm:t>
    </dgm:pt>
    <dgm:pt modelId="{A9864AF4-DF8F-48EE-998D-E8E7F7E0C312}" type="pres">
      <dgm:prSet presAssocID="{BDAA924A-E222-47C9-B7EA-343A5E6B94BA}" presName="Name0" presStyleCnt="0">
        <dgm:presLayoutVars>
          <dgm:dir/>
          <dgm:resizeHandles val="exact"/>
        </dgm:presLayoutVars>
      </dgm:prSet>
      <dgm:spPr/>
    </dgm:pt>
    <dgm:pt modelId="{491EEEF0-F1BD-4439-9C83-8099BFB77FA5}" type="pres">
      <dgm:prSet presAssocID="{DC319C5A-7F37-4BAB-B46F-EDD599F66719}" presName="node" presStyleLbl="node1" presStyleIdx="0" presStyleCnt="3">
        <dgm:presLayoutVars>
          <dgm:bulletEnabled val="1"/>
        </dgm:presLayoutVars>
      </dgm:prSet>
      <dgm:spPr/>
    </dgm:pt>
    <dgm:pt modelId="{0960307F-C40A-463F-A5AD-396F32F7D9D5}" type="pres">
      <dgm:prSet presAssocID="{4CDC9D64-209D-4255-8496-C8861C946EF8}" presName="sibTrans" presStyleCnt="0"/>
      <dgm:spPr/>
    </dgm:pt>
    <dgm:pt modelId="{42B8CA05-0A21-4063-8751-21DB17A49C8E}" type="pres">
      <dgm:prSet presAssocID="{253CB3A0-9916-4CFD-B541-B43ADCAE6A3C}" presName="node" presStyleLbl="node1" presStyleIdx="1" presStyleCnt="3">
        <dgm:presLayoutVars>
          <dgm:bulletEnabled val="1"/>
        </dgm:presLayoutVars>
      </dgm:prSet>
      <dgm:spPr/>
    </dgm:pt>
    <dgm:pt modelId="{BE5B0CA8-D930-4313-8680-F8FF10ADE401}" type="pres">
      <dgm:prSet presAssocID="{DCB1560F-C3B4-42FC-AE43-56FBB9763B68}" presName="sibTrans" presStyleCnt="0"/>
      <dgm:spPr/>
    </dgm:pt>
    <dgm:pt modelId="{F0390227-E8CB-4959-AB4E-2B0BA6E23FFE}" type="pres">
      <dgm:prSet presAssocID="{8AD0A783-94D5-4C3F-BA0D-FE33C51782F0}" presName="node" presStyleLbl="node1" presStyleIdx="2" presStyleCnt="3" custLinFactNeighborX="-12113" custLinFactNeighborY="0">
        <dgm:presLayoutVars>
          <dgm:bulletEnabled val="1"/>
        </dgm:presLayoutVars>
      </dgm:prSet>
      <dgm:spPr/>
    </dgm:pt>
  </dgm:ptLst>
  <dgm:cxnLst>
    <dgm:cxn modelId="{4AD7AF16-9E54-40D7-AD34-0755556C46E5}" type="presOf" srcId="{BDAA924A-E222-47C9-B7EA-343A5E6B94BA}" destId="{A9864AF4-DF8F-48EE-998D-E8E7F7E0C312}" srcOrd="0" destOrd="0" presId="urn:microsoft.com/office/officeart/2005/8/layout/hList6"/>
    <dgm:cxn modelId="{9A1F6E24-B90B-4853-9FF8-100D7C73DE61}" type="presOf" srcId="{DC319C5A-7F37-4BAB-B46F-EDD599F66719}" destId="{491EEEF0-F1BD-4439-9C83-8099BFB77FA5}" srcOrd="0" destOrd="0" presId="urn:microsoft.com/office/officeart/2005/8/layout/hList6"/>
    <dgm:cxn modelId="{FDC6715B-0E5C-4FB2-A7D1-8D35D167CB83}" srcId="{BDAA924A-E222-47C9-B7EA-343A5E6B94BA}" destId="{253CB3A0-9916-4CFD-B541-B43ADCAE6A3C}" srcOrd="1" destOrd="0" parTransId="{20BD85ED-1D33-4CCE-B329-FFDB8CAE6952}" sibTransId="{DCB1560F-C3B4-42FC-AE43-56FBB9763B68}"/>
    <dgm:cxn modelId="{375E555D-9A25-460D-9E64-369EC4270239}" type="presOf" srcId="{484036DA-575C-4725-9693-729066AD7978}" destId="{F0390227-E8CB-4959-AB4E-2B0BA6E23FFE}" srcOrd="0" destOrd="1" presId="urn:microsoft.com/office/officeart/2005/8/layout/hList6"/>
    <dgm:cxn modelId="{8EA37448-E205-4288-A701-B5A9A12FC765}" type="presOf" srcId="{6C91977B-3D9D-4E52-AA56-F48FF196E11C}" destId="{491EEEF0-F1BD-4439-9C83-8099BFB77FA5}" srcOrd="0" destOrd="1" presId="urn:microsoft.com/office/officeart/2005/8/layout/hList6"/>
    <dgm:cxn modelId="{372FD254-FE67-4B7B-B60C-4CB48DE6FE8A}" srcId="{BDAA924A-E222-47C9-B7EA-343A5E6B94BA}" destId="{DC319C5A-7F37-4BAB-B46F-EDD599F66719}" srcOrd="0" destOrd="0" parTransId="{EFC54503-9467-454D-95AA-EE76F036DD85}" sibTransId="{4CDC9D64-209D-4255-8496-C8861C946EF8}"/>
    <dgm:cxn modelId="{6BE8525A-646A-4936-8BD3-87CE16062E18}" type="presOf" srcId="{8AD0A783-94D5-4C3F-BA0D-FE33C51782F0}" destId="{F0390227-E8CB-4959-AB4E-2B0BA6E23FFE}" srcOrd="0" destOrd="0" presId="urn:microsoft.com/office/officeart/2005/8/layout/hList6"/>
    <dgm:cxn modelId="{7C3DF9A4-F5D6-46AB-8AA7-CDB582507D81}" type="presOf" srcId="{92649548-E9BB-4D67-8C33-99E2230EC42C}" destId="{42B8CA05-0A21-4063-8751-21DB17A49C8E}" srcOrd="0" destOrd="1" presId="urn:microsoft.com/office/officeart/2005/8/layout/hList6"/>
    <dgm:cxn modelId="{C0A513AE-008C-472C-B8BA-F41FD6B46CB2}" type="presOf" srcId="{253CB3A0-9916-4CFD-B541-B43ADCAE6A3C}" destId="{42B8CA05-0A21-4063-8751-21DB17A49C8E}" srcOrd="0" destOrd="0" presId="urn:microsoft.com/office/officeart/2005/8/layout/hList6"/>
    <dgm:cxn modelId="{9808F0BF-2DD9-4934-BB16-723A4F66D377}" srcId="{8AD0A783-94D5-4C3F-BA0D-FE33C51782F0}" destId="{484036DA-575C-4725-9693-729066AD7978}" srcOrd="0" destOrd="0" parTransId="{126F1579-737D-4A55-9897-EF33B032F2E9}" sibTransId="{4E75F82A-9156-4080-838C-D0A9C3CF0974}"/>
    <dgm:cxn modelId="{D67EF5CB-00E4-4F54-9EBC-6937B1F5C76D}" srcId="{DC319C5A-7F37-4BAB-B46F-EDD599F66719}" destId="{6C91977B-3D9D-4E52-AA56-F48FF196E11C}" srcOrd="0" destOrd="0" parTransId="{65C8119C-30CB-4E25-8F7E-5532212CE7C3}" sibTransId="{D9C9BB72-B394-4BBC-B571-C913B9917CED}"/>
    <dgm:cxn modelId="{EFA3C8D5-811B-452E-933E-44B79109C573}" srcId="{253CB3A0-9916-4CFD-B541-B43ADCAE6A3C}" destId="{92649548-E9BB-4D67-8C33-99E2230EC42C}" srcOrd="0" destOrd="0" parTransId="{FE9731D7-CADC-455C-860A-1E85476EB5CA}" sibTransId="{AA6E94EE-5AB6-41BC-A2DC-03C4687D15A2}"/>
    <dgm:cxn modelId="{0558BEEE-AF1D-413E-9510-242259D75318}" srcId="{BDAA924A-E222-47C9-B7EA-343A5E6B94BA}" destId="{8AD0A783-94D5-4C3F-BA0D-FE33C51782F0}" srcOrd="2" destOrd="0" parTransId="{ADE3AEC6-90EA-4EB8-968D-638D32DA3C4D}" sibTransId="{9FD53533-39CB-47C7-8A50-89F45B8AC0F5}"/>
    <dgm:cxn modelId="{F6F82FB1-7E50-4530-A80C-88E3B805E67E}" type="presParOf" srcId="{A9864AF4-DF8F-48EE-998D-E8E7F7E0C312}" destId="{491EEEF0-F1BD-4439-9C83-8099BFB77FA5}" srcOrd="0" destOrd="0" presId="urn:microsoft.com/office/officeart/2005/8/layout/hList6"/>
    <dgm:cxn modelId="{500261E4-9732-47FA-9F21-94AF5B1ACCF7}" type="presParOf" srcId="{A9864AF4-DF8F-48EE-998D-E8E7F7E0C312}" destId="{0960307F-C40A-463F-A5AD-396F32F7D9D5}" srcOrd="1" destOrd="0" presId="urn:microsoft.com/office/officeart/2005/8/layout/hList6"/>
    <dgm:cxn modelId="{6698B44E-B471-4FC4-8417-3996361586E5}" type="presParOf" srcId="{A9864AF4-DF8F-48EE-998D-E8E7F7E0C312}" destId="{42B8CA05-0A21-4063-8751-21DB17A49C8E}" srcOrd="2" destOrd="0" presId="urn:microsoft.com/office/officeart/2005/8/layout/hList6"/>
    <dgm:cxn modelId="{E7316962-6923-43A1-93EF-3EA30B76640E}" type="presParOf" srcId="{A9864AF4-DF8F-48EE-998D-E8E7F7E0C312}" destId="{BE5B0CA8-D930-4313-8680-F8FF10ADE401}" srcOrd="3" destOrd="0" presId="urn:microsoft.com/office/officeart/2005/8/layout/hList6"/>
    <dgm:cxn modelId="{AAD58330-F51D-4B90-B469-29EFBC5AD14E}" type="presParOf" srcId="{A9864AF4-DF8F-48EE-998D-E8E7F7E0C312}" destId="{F0390227-E8CB-4959-AB4E-2B0BA6E23FF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EEEF0-F1BD-4439-9C83-8099BFB77FA5}">
      <dsp:nvSpPr>
        <dsp:cNvPr id="0" name=""/>
        <dsp:cNvSpPr/>
      </dsp:nvSpPr>
      <dsp:spPr>
        <a:xfrm rot="16200000">
          <a:off x="-696636" y="697594"/>
          <a:ext cx="3886199" cy="2491010"/>
        </a:xfrm>
        <a:prstGeom prst="flowChartManualOperation">
          <a:avLst/>
        </a:prstGeom>
        <a:gradFill flip="none" rotWithShape="0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kern="1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Measure what is intended to be measured</a:t>
          </a:r>
        </a:p>
      </dsp:txBody>
      <dsp:txXfrm rot="5400000">
        <a:off x="959" y="777239"/>
        <a:ext cx="2491010" cy="2331719"/>
      </dsp:txXfrm>
    </dsp:sp>
    <dsp:sp modelId="{42B8CA05-0A21-4063-8751-21DB17A49C8E}">
      <dsp:nvSpPr>
        <dsp:cNvPr id="0" name=""/>
        <dsp:cNvSpPr/>
      </dsp:nvSpPr>
      <dsp:spPr>
        <a:xfrm rot="16200000">
          <a:off x="1981200" y="697594"/>
          <a:ext cx="3886199" cy="2491010"/>
        </a:xfrm>
        <a:prstGeom prst="flowChartManualOperation">
          <a:avLst/>
        </a:prstGeom>
        <a:gradFill flip="none" rotWithShape="0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kern="1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Reliable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Provide consistent results over time and interviewers</a:t>
          </a:r>
        </a:p>
      </dsp:txBody>
      <dsp:txXfrm rot="5400000">
        <a:off x="2678795" y="777239"/>
        <a:ext cx="2491010" cy="2331719"/>
      </dsp:txXfrm>
    </dsp:sp>
    <dsp:sp modelId="{F0390227-E8CB-4959-AB4E-2B0BA6E23FFE}">
      <dsp:nvSpPr>
        <dsp:cNvPr id="0" name=""/>
        <dsp:cNvSpPr/>
      </dsp:nvSpPr>
      <dsp:spPr>
        <a:xfrm rot="16200000">
          <a:off x="4636406" y="697594"/>
          <a:ext cx="3886199" cy="2491010"/>
        </a:xfrm>
        <a:prstGeom prst="flowChartManualOperation">
          <a:avLst/>
        </a:prstGeom>
        <a:gradFill flip="none" rotWithShape="0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kern="1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Risk Adjusted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Provides multiple state comparisons</a:t>
          </a:r>
        </a:p>
      </dsp:txBody>
      <dsp:txXfrm rot="5400000">
        <a:off x="5334001" y="777239"/>
        <a:ext cx="2491010" cy="2331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0.06918</cdr:x>
      <cdr:y>0.22004</cdr:y>
    </cdr:from>
    <cdr:to>
      <cdr:x>0.46757</cdr:x>
      <cdr:y>0.31002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BBD05FD2-C1C4-49A6-91A7-AB70771ADA95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08621" y="644301"/>
          <a:ext cx="1777205" cy="26348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0.28671</cdr:x>
      <cdr:y>0.55986</cdr:y>
    </cdr:from>
    <cdr:to>
      <cdr:x>0.28671</cdr:x>
      <cdr:y>0.86214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547991" y="2702104"/>
          <a:ext cx="0" cy="145893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0.53288</cdr:x>
      <cdr:y>0.55974</cdr:y>
    </cdr:from>
    <cdr:to>
      <cdr:x>0.53288</cdr:x>
      <cdr:y>0.86202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4735816" y="2701533"/>
          <a:ext cx="0" cy="145893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0.77328</cdr:x>
      <cdr:y>0.55749</cdr:y>
    </cdr:from>
    <cdr:to>
      <cdr:x>0.77328</cdr:x>
      <cdr:y>0.85977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6872269" y="2690688"/>
          <a:ext cx="0" cy="145893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C67701-77F5-454E-A21F-4E27F50F5FB2}" type="datetime1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BA0D63-C766-DA4E-BE8B-885CB7479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9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542CCE-CC18-7441-9771-64D79037EBBB}" type="datetime1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CC34AD-ECAE-264B-8D85-B004DC999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332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C34AD-ECAE-264B-8D85-B004DC99913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0851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you able to get places when you want to do something outside your home, like going out to see friends, entertainment or to do something fun?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1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out what we are</a:t>
            </a:r>
            <a:r>
              <a:rPr lang="en-US" baseline="0" dirty="0"/>
              <a:t> doing better</a:t>
            </a:r>
          </a:p>
          <a:p>
            <a:r>
              <a:rPr lang="en-US" baseline="0" dirty="0"/>
              <a:t>Make sure people get the services they need</a:t>
            </a:r>
          </a:p>
          <a:p>
            <a:r>
              <a:rPr lang="en-US" baseline="0" dirty="0"/>
              <a:t>Understand how people are doing </a:t>
            </a:r>
          </a:p>
          <a:p>
            <a:r>
              <a:rPr lang="en-US" baseline="0" dirty="0"/>
              <a:t>Find out how services are doing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5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DLH</a:t>
            </a:r>
          </a:p>
          <a:p>
            <a:endParaRPr lang="en-US" dirty="0"/>
          </a:p>
          <a:p>
            <a:r>
              <a:rPr lang="en-US" dirty="0"/>
              <a:t>Adult Consumer Survey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In-person conversation with a sample of adults receiving services to gather information about their experiences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Keyed to important person-centered outcomes that measure system-level indicators related to: employment, choice, relationships, case management, inclusion, health, etc. </a:t>
            </a:r>
          </a:p>
          <a:p>
            <a:r>
              <a:rPr lang="en-US" dirty="0"/>
              <a:t>Adult Family, Child Family, and Family/Guardian Surveys Mail surveys – separate sample from Adult Consumer Survey </a:t>
            </a:r>
          </a:p>
          <a:p>
            <a:r>
              <a:rPr lang="en-US" b="1" dirty="0"/>
              <a:t>Other NCI state level data: Staff Stability </a:t>
            </a:r>
          </a:p>
          <a:p>
            <a:r>
              <a:rPr lang="en-US" b="1" dirty="0"/>
              <a:t>[ HOW MANY STATES PARTICIPATED</a:t>
            </a:r>
            <a:r>
              <a:rPr lang="en-US" b="1" baseline="0" dirty="0"/>
              <a:t> IN STAFF STBILITY]</a:t>
            </a:r>
          </a:p>
          <a:p>
            <a:endParaRPr lang="en-US" b="1" baseline="0" dirty="0"/>
          </a:p>
          <a:p>
            <a:r>
              <a:rPr lang="en-US" b="1" baseline="0" dirty="0"/>
              <a:t>NCI is a person-centered tool that provides information on….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200" dirty="0"/>
              <a:t>Individual characteristics of people receiving services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200" dirty="0"/>
              <a:t>The locations where people live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200" dirty="0"/>
              <a:t>The activities they engage in during the day including whether they are working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200" dirty="0"/>
              <a:t>The nature of their experiences with the supports that they receive (e.g., with case managers, ability to make choices, self-direction)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200" dirty="0"/>
              <a:t>The context of their lives – friends, community involvement, safety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200" dirty="0"/>
              <a:t>Health and well-being, access to healthcare 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7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 Reliability study has been</a:t>
            </a:r>
            <a:r>
              <a:rPr lang="en-US" baseline="0" dirty="0"/>
              <a:t> completed. (Kappa scores generally .88 – .90 for interrater reliability)</a:t>
            </a:r>
          </a:p>
          <a:p>
            <a:r>
              <a:rPr lang="en-US" baseline="0" dirty="0"/>
              <a:t>Validity of study - data is examined through agreement with administrative datasets.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37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requires 400 population for 95% confidence level and 5% margin of error based on the total population served by the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8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ICFs, nursing home and other institutional settings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17,682 respondents from 35 states and DC: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401 respondents from CO</a:t>
            </a:r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Avg. age: 43</a:t>
            </a:r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 Avg. age: 44</a:t>
            </a:r>
          </a:p>
          <a:p>
            <a:pPr marL="0" indent="0"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NCI: 58% Male</a:t>
            </a:r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CO: 62% Male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5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People who have guardians make fewer choices including who they live with and what they do with their time </a:t>
            </a:r>
            <a:r>
              <a:rPr lang="en-US" dirty="0">
                <a:solidFill>
                  <a:schemeClr val="bg2"/>
                </a:solidFill>
              </a:rPr>
              <a:t>(NCI Data Brief:</a:t>
            </a:r>
            <a:r>
              <a:rPr lang="en-US" baseline="0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W</a:t>
            </a:r>
            <a:r>
              <a:rPr lang="en-US" i="1" dirty="0">
                <a:solidFill>
                  <a:schemeClr val="bg2"/>
                </a:solidFill>
              </a:rPr>
              <a:t>hat NCI Data Reveal About Service Delivery and the Respect Given to the Rights of People With I/DD, 2015)</a:t>
            </a:r>
            <a:r>
              <a:rPr lang="en-US" i="1" dirty="0"/>
              <a:t> 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Home: N=9,719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61.6%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LG 45.7%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FG 41.3%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Roommates N= 9,687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54.0%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LG 42.0%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FG 34.8%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 (day &amp; residential) N = 13,874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68.8%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LG 63.7%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60.4%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schedule N = 14,927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89.5%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LG 79.3%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FG 76.8%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to buy N = 14,893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93.1%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LG 83.0%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FG 80.7%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6D59-CDD8-4771-8C07-56C3134C95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2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the valid responses to NCI Adult survey whether the person has a job in the community, 19.1% do have a job in the community. </a:t>
            </a:r>
          </a:p>
          <a:p>
            <a:r>
              <a:rPr lang="en-US" dirty="0"/>
              <a:t>Of those without a job, 53.3% said they would LIKE a job in the community. </a:t>
            </a:r>
          </a:p>
          <a:p>
            <a:r>
              <a:rPr lang="en-US" dirty="0"/>
              <a:t>Of those who said they would LIKE a job in the community, only 41.1% have a goal related to employment in their service plan.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6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3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friends that are not family or staff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nci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094701"/>
            <a:ext cx="5257800" cy="1470025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721556"/>
            <a:ext cx="5257800" cy="461665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national_core_indicators-logo_logotype-1col-transparent_bk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5770"/>
            <a:ext cx="2286000" cy="1608773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4476105"/>
            <a:ext cx="2621219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2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86100" y="1828800"/>
            <a:ext cx="0" cy="3200400"/>
          </a:xfrm>
          <a:prstGeom prst="line">
            <a:avLst/>
          </a:prstGeom>
          <a:ln w="9525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82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6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9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ci_background_sect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7719"/>
            <a:ext cx="7772400" cy="3050227"/>
          </a:xfrm>
        </p:spPr>
        <p:txBody>
          <a:bodyPr anchor="t">
            <a:normAutofit/>
          </a:bodyPr>
          <a:lstStyle>
            <a:lvl1pPr algn="l">
              <a:defRPr sz="54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17412"/>
            <a:ext cx="7772400" cy="7498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92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4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6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0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2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44637"/>
            <a:ext cx="3008313" cy="4581526"/>
          </a:xfrm>
        </p:spPr>
        <p:txBody>
          <a:bodyPr/>
          <a:lstStyle>
            <a:lvl1pPr marL="0" indent="0">
              <a:buNone/>
              <a:defRPr sz="1400">
                <a:solidFill>
                  <a:srgbClr val="7A7A7A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2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7A7A7A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1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92815"/>
            <a:ext cx="9144000" cy="565185"/>
          </a:xfrm>
          <a:prstGeom prst="rect">
            <a:avLst/>
          </a:prstGeom>
          <a:solidFill>
            <a:srgbClr val="168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6882" y="6392845"/>
            <a:ext cx="90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fld id="{CBC60082-236A-8441-9042-44099E4F9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nci-logo-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438247"/>
            <a:ext cx="259461" cy="2743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0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B061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rgbClr val="0E576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0E576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"/><Relationship Id="rId4" Type="http://schemas.openxmlformats.org/officeDocument/2006/relationships/hyperlink" Target="mailto:abonardi@hsri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hart" Target="../charts/chart7.xml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hyperlink" Target="https://www.youtube.com/watch?v=xJi89H2oyAY&amp;feature=youtu.be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lbourne@nasddds.org" TargetMode="External"/><Relationship Id="rId2" Type="http://schemas.openxmlformats.org/officeDocument/2006/relationships/hyperlink" Target="mailto:abonardi@hsri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hyperlink" Target="http://www.nationalcoreindicators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6658" y="804672"/>
            <a:ext cx="5560142" cy="4145279"/>
          </a:xfrm>
        </p:spPr>
        <p:txBody>
          <a:bodyPr>
            <a:noAutofit/>
          </a:bodyPr>
          <a:lstStyle/>
          <a:p>
            <a:r>
              <a:rPr lang="en-US" dirty="0"/>
              <a:t>National Core Indicators:</a:t>
            </a:r>
            <a:br>
              <a:rPr lang="en-US" dirty="0"/>
            </a:br>
            <a:r>
              <a:rPr lang="en-US" sz="3600" dirty="0"/>
              <a:t>Quality information at the state and population level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" name="Picture 2" descr="C:\Users\dhiersteiner\Pictures\HSRI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320" y="5447071"/>
            <a:ext cx="3119759" cy="790452"/>
          </a:xfrm>
          <a:prstGeom prst="rect">
            <a:avLst/>
          </a:prstGeom>
          <a:noFill/>
        </p:spPr>
      </p:pic>
      <p:pic>
        <p:nvPicPr>
          <p:cNvPr id="4" name="Picture 3" descr="C:\Users\dhiersteiner\Pictures\NASDDD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028" y="5588114"/>
            <a:ext cx="3202566" cy="6494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6658" y="3949707"/>
            <a:ext cx="4778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Alixe Bonardi</a:t>
            </a:r>
          </a:p>
          <a:p>
            <a:r>
              <a:rPr lang="en-US" sz="1400" dirty="0"/>
              <a:t>NCI Project Director for HSRI</a:t>
            </a:r>
          </a:p>
          <a:p>
            <a:r>
              <a:rPr lang="en-US" sz="1400" dirty="0">
                <a:hlinkClick r:id="rId4"/>
              </a:rPr>
              <a:t>abonardi@hsri.org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br>
              <a:rPr lang="en-US" sz="1200" dirty="0">
                <a:solidFill>
                  <a:schemeClr val="tx2"/>
                </a:solidFill>
              </a:rPr>
            </a:b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" y="2574235"/>
            <a:ext cx="3011701" cy="14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0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NCI data are used for monitoring and to improve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868"/>
            <a:ext cx="8229600" cy="441797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Benchmarking  system performance</a:t>
            </a:r>
          </a:p>
          <a:p>
            <a:pPr lvl="1"/>
            <a:r>
              <a:rPr lang="en-US" dirty="0"/>
              <a:t>Compare system performance with other states and to NCI average</a:t>
            </a:r>
          </a:p>
          <a:p>
            <a:pPr lvl="1"/>
            <a:r>
              <a:rPr lang="en-US" dirty="0"/>
              <a:t>Identify priority areas</a:t>
            </a:r>
          </a:p>
          <a:p>
            <a:pPr lvl="1"/>
            <a:r>
              <a:rPr lang="en-US" dirty="0"/>
              <a:t>CMS assurances/ systemic compliance</a:t>
            </a:r>
          </a:p>
          <a:p>
            <a:pPr lvl="1"/>
            <a:r>
              <a:rPr lang="en-US" dirty="0"/>
              <a:t>HCBS settings rule transition plans</a:t>
            </a:r>
          </a:p>
          <a:p>
            <a:pPr lvl="1"/>
            <a:r>
              <a:rPr lang="en-US" dirty="0"/>
              <a:t>Advocacy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9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User-friendly reports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5" name="Picture 4" descr="Screen Shot 2015-08-01 at 10.2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648791" cy="4332940"/>
          </a:xfrm>
          <a:prstGeom prst="rect">
            <a:avLst/>
          </a:prstGeom>
        </p:spPr>
      </p:pic>
      <p:pic>
        <p:nvPicPr>
          <p:cNvPr id="6" name="Picture 5" descr="Screen Shot 2015-08-01 at 10.29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3" y="1601793"/>
            <a:ext cx="7721359" cy="45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 b="0" dirty="0">
                <a:latin typeface="+mn-lt"/>
              </a:rPr>
              <a:t>National Core Indicators Design</a:t>
            </a:r>
            <a:endParaRPr lang="en-US" b="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828800"/>
          <a:ext cx="7848600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320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latin typeface="+mn-lt"/>
              </a:rPr>
              <a:t>Possibility of using data for special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NCI sample minimum 400 people* for the face to face surveys. </a:t>
            </a:r>
          </a:p>
          <a:p>
            <a:pPr marL="0" indent="0">
              <a:buNone/>
            </a:pPr>
            <a:r>
              <a:rPr lang="en-US" dirty="0"/>
              <a:t>States may expand sample to: </a:t>
            </a:r>
          </a:p>
          <a:p>
            <a:r>
              <a:rPr lang="en-US" dirty="0"/>
              <a:t>Track a particular population</a:t>
            </a:r>
          </a:p>
          <a:p>
            <a:r>
              <a:rPr lang="en-US" dirty="0"/>
              <a:t>Compare systems within the state (e.g. MCOs)</a:t>
            </a:r>
          </a:p>
          <a:p>
            <a:pPr marL="0" indent="0">
              <a:buNone/>
            </a:pPr>
            <a:r>
              <a:rPr lang="en-US" sz="2000" dirty="0"/>
              <a:t>* Based on population served: 95%CL, 5%MoE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States may add additional questions.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Core Indicators</a:t>
            </a:r>
            <a:br>
              <a:rPr lang="en-US" dirty="0"/>
            </a:br>
            <a:r>
              <a:rPr lang="en-US" dirty="0"/>
              <a:t>offer a unique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6253"/>
            <a:ext cx="8229600" cy="441797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</a:rPr>
              <a:t>Person-centered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</a:rPr>
              <a:t>Individual characteristics of people receiving services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</a:rPr>
              <a:t>Reporting by locations where people live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</a:rPr>
              <a:t>Activities people engage in during the day including whether they are working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</a:rPr>
              <a:t>Experience with planning and the supports that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 people receive (e.g., with case managers,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 ability to make choices, self-direction)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</a:rPr>
              <a:t>Context of people’s lives – friends,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community involvement, safety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</a:rPr>
              <a:t>Health and well-being, access to healthcare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5" name="Picture 2" descr="http://buzzcanuck.typepad.com/agentwildfire/images/2008/05/16/experien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540340"/>
            <a:ext cx="12954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846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States Using NCI Data?</a:t>
            </a:r>
          </a:p>
        </p:txBody>
      </p:sp>
    </p:spTree>
    <p:extLst>
      <p:ext uri="{BB962C8B-B14F-4D97-AF65-F5344CB8AC3E}">
        <p14:creationId xmlns:p14="http://schemas.microsoft.com/office/powerpoint/2010/main" val="584663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358625"/>
            <a:ext cx="4475762" cy="58946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082" y="806824"/>
            <a:ext cx="310178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Use of NCI with Federal Regulations</a:t>
            </a:r>
          </a:p>
        </p:txBody>
      </p:sp>
    </p:spTree>
    <p:extLst>
      <p:ext uri="{BB962C8B-B14F-4D97-AF65-F5344CB8AC3E}">
        <p14:creationId xmlns:p14="http://schemas.microsoft.com/office/powerpoint/2010/main" val="97967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0" dirty="0">
                <a:latin typeface="+mn-lt"/>
              </a:rPr>
              <a:t>NCI: Strengthening Service Delivery and Quality System-Wide</a:t>
            </a:r>
            <a:endParaRPr lang="en-US" b="0" i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spcBef>
                <a:spcPts val="1200"/>
              </a:spcBef>
            </a:pPr>
            <a:r>
              <a:rPr lang="en-US" dirty="0"/>
              <a:t>Providing NCI survey findings to state and regional quality councils for review, analysis and feedback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Identifying quality concerns and prioritizing service improvement activities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Comparing the state’s performance against that of other states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Targeting areas for remediation and improvement at the state and system levels in line with CMS requirements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76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2751"/>
            <a:ext cx="8229600" cy="1143000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b="0" dirty="0"/>
              <a:t>How States Use NCI Data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240480" cy="4870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New York</a:t>
            </a:r>
          </a:p>
          <a:p>
            <a:r>
              <a:rPr lang="en-US" dirty="0"/>
              <a:t>Publishes comparison data against other states </a:t>
            </a:r>
          </a:p>
          <a:p>
            <a:r>
              <a:rPr lang="en-US" dirty="0"/>
              <a:t>Targeted campaigns to decrease obesity rates</a:t>
            </a:r>
          </a:p>
          <a:p>
            <a:pPr marL="0" indent="0">
              <a:buNone/>
            </a:pPr>
            <a:r>
              <a:rPr lang="en-US" b="1" dirty="0"/>
              <a:t>Ohio Council of Governments</a:t>
            </a:r>
          </a:p>
          <a:p>
            <a:r>
              <a:rPr lang="en-US" dirty="0"/>
              <a:t>Tracks person centered practices and changed the terminology of their planning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 descr="http://t2.gstatic.com/images?q=tbn:ANd9GcQRwEmE9hnZ-xL48awtBRCww2ukL4dDY9s9kBBK7Np2ft8QxE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7050" y="112751"/>
            <a:ext cx="1280121" cy="12192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97680" y="1037698"/>
            <a:ext cx="4267200" cy="4623816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Kentucky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Issues formal report on service quality and community participation</a:t>
            </a:r>
          </a:p>
          <a:p>
            <a:pPr marL="11887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Massachusetts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Tracks and acts on health and wellness and safety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69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NCI data show?</a:t>
            </a:r>
            <a:br>
              <a:rPr lang="en-US" dirty="0"/>
            </a:br>
            <a:r>
              <a:rPr lang="en-US" sz="2800" dirty="0"/>
              <a:t>2015-16 NCI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92863"/>
            <a:ext cx="6765925" cy="365125"/>
          </a:xfrm>
        </p:spPr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63" y="66967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6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National Core Indicators?: Evolution of a National Survey of Quality of Life Outcomes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92863"/>
            <a:ext cx="6765925" cy="365125"/>
          </a:xfrm>
        </p:spPr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4098" name="Picture 2" descr="http://d.fastcompany.net/multisite_files/fastcompany/imagecache/1280/poster/2013/11/3021433-poster-1280-where-life-is-b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61" y="232097"/>
            <a:ext cx="4645748" cy="27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0" y="736013"/>
            <a:ext cx="3885714" cy="1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00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NCI Consumer Survey Data 15-16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3B75D7-61AE-4EC0-8DDD-3FC54EDBF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32" y="1445892"/>
            <a:ext cx="4038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17,682 respondents from 35 states and DC: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401 respondents from CO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Avg. age: 43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 Avg. age: 44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NCI: 58% Male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CO: 62% Male</a:t>
            </a:r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E9FE0E2-3DE3-4BC1-B747-49CFDB645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5065"/>
              </p:ext>
            </p:extLst>
          </p:nvPr>
        </p:nvGraphicFramePr>
        <p:xfrm>
          <a:off x="4340832" y="1257525"/>
          <a:ext cx="4445285" cy="490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305">
                  <a:extLst>
                    <a:ext uri="{9D8B030D-6E8A-4147-A177-3AD203B41FA5}">
                      <a16:colId xmlns:a16="http://schemas.microsoft.com/office/drawing/2014/main" val="3023219395"/>
                    </a:ext>
                  </a:extLst>
                </a:gridCol>
                <a:gridCol w="1210037">
                  <a:extLst>
                    <a:ext uri="{9D8B030D-6E8A-4147-A177-3AD203B41FA5}">
                      <a16:colId xmlns:a16="http://schemas.microsoft.com/office/drawing/2014/main" val="3025113270"/>
                    </a:ext>
                  </a:extLst>
                </a:gridCol>
                <a:gridCol w="1227943">
                  <a:extLst>
                    <a:ext uri="{9D8B030D-6E8A-4147-A177-3AD203B41FA5}">
                      <a16:colId xmlns:a16="http://schemas.microsoft.com/office/drawing/2014/main" val="1283528075"/>
                    </a:ext>
                  </a:extLst>
                </a:gridCol>
              </a:tblGrid>
              <a:tr h="597349">
                <a:tc>
                  <a:txBody>
                    <a:bodyPr/>
                    <a:lstStyle/>
                    <a:p>
                      <a:r>
                        <a:rPr lang="en-US" sz="2400" dirty="0"/>
                        <a:t>Residence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440956"/>
                  </a:ext>
                </a:extLst>
              </a:tr>
              <a:tr h="1031039">
                <a:tc>
                  <a:txBody>
                    <a:bodyPr/>
                    <a:lstStyle/>
                    <a:p>
                      <a:r>
                        <a:rPr lang="en-US" sz="2400" dirty="0"/>
                        <a:t>Institutional settings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738229"/>
                  </a:ext>
                </a:extLst>
              </a:tr>
              <a:tr h="597349">
                <a:tc>
                  <a:txBody>
                    <a:bodyPr/>
                    <a:lstStyle/>
                    <a:p>
                      <a:r>
                        <a:rPr lang="en-US" sz="2400" dirty="0"/>
                        <a:t>Group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466164"/>
                  </a:ext>
                </a:extLst>
              </a:tr>
              <a:tr h="1031039">
                <a:tc>
                  <a:txBody>
                    <a:bodyPr/>
                    <a:lstStyle/>
                    <a:p>
                      <a:r>
                        <a:rPr lang="en-US" sz="2400" dirty="0"/>
                        <a:t>Independent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15764"/>
                  </a:ext>
                </a:extLst>
              </a:tr>
              <a:tr h="597349">
                <a:tc>
                  <a:txBody>
                    <a:bodyPr/>
                    <a:lstStyle/>
                    <a:p>
                      <a:r>
                        <a:rPr lang="en-US" sz="2400" dirty="0"/>
                        <a:t>Relative’s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047813"/>
                  </a:ext>
                </a:extLst>
              </a:tr>
              <a:tr h="597349">
                <a:tc>
                  <a:txBody>
                    <a:bodyPr/>
                    <a:lstStyle/>
                    <a:p>
                      <a:r>
                        <a:rPr lang="en-US" sz="2400" dirty="0"/>
                        <a:t>Foster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06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586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Exercising Choice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129819"/>
              </p:ext>
            </p:extLst>
          </p:nvPr>
        </p:nvGraphicFramePr>
        <p:xfrm>
          <a:off x="381000" y="1524000"/>
          <a:ext cx="8115728" cy="436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766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 Average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NCI Average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15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Choice – 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Made decision or had some</a:t>
                      </a:r>
                      <a:r>
                        <a:rPr lang="en-US" sz="2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input into decision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1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1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mates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1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Staff (day &amp; residential)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1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Daily schedule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1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to buy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9041" y="633389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NCI-DD Adult Consumer Survey data 2015-16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40F5-BD0F-428C-8578-6E740831EBA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7" y="1600200"/>
            <a:ext cx="1478483" cy="652272"/>
          </a:xfrm>
          <a:prstGeom prst="rect">
            <a:avLst/>
          </a:prstGeom>
        </p:spPr>
      </p:pic>
      <p:pic>
        <p:nvPicPr>
          <p:cNvPr id="7" name="Graphic 6" descr="Megaphon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7890" y="107465"/>
            <a:ext cx="1248838" cy="12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29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6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Employment: NCI Average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218860"/>
              </p:ext>
            </p:extLst>
          </p:nvPr>
        </p:nvGraphicFramePr>
        <p:xfrm>
          <a:off x="-1119883" y="1058238"/>
          <a:ext cx="5855411" cy="416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285799"/>
              </p:ext>
            </p:extLst>
          </p:nvPr>
        </p:nvGraphicFramePr>
        <p:xfrm>
          <a:off x="2776871" y="2090867"/>
          <a:ext cx="4461002" cy="353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564998"/>
              </p:ext>
            </p:extLst>
          </p:nvPr>
        </p:nvGraphicFramePr>
        <p:xfrm>
          <a:off x="6125388" y="3008341"/>
          <a:ext cx="3548112" cy="254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7762" y="3848142"/>
            <a:ext cx="88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7255" y="4171308"/>
            <a:ext cx="88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9665" y="4456583"/>
            <a:ext cx="88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58.9%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0560" y="2112481"/>
            <a:ext cx="88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550" y="3664682"/>
            <a:ext cx="88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24991" y="4171030"/>
            <a:ext cx="88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41.1%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206912" y="2838214"/>
            <a:ext cx="1940441" cy="340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1387011" y="4968807"/>
            <a:ext cx="3473104" cy="431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5352836" y="5388467"/>
            <a:ext cx="2354250" cy="3123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5789998" y="3412318"/>
            <a:ext cx="2294047" cy="56699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479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Employment: CO Average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876824"/>
              </p:ext>
            </p:extLst>
          </p:nvPr>
        </p:nvGraphicFramePr>
        <p:xfrm>
          <a:off x="-828056" y="1624347"/>
          <a:ext cx="5737258" cy="4080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041739"/>
              </p:ext>
            </p:extLst>
          </p:nvPr>
        </p:nvGraphicFramePr>
        <p:xfrm>
          <a:off x="2823376" y="2523779"/>
          <a:ext cx="4461002" cy="292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669083"/>
              </p:ext>
            </p:extLst>
          </p:nvPr>
        </p:nvGraphicFramePr>
        <p:xfrm>
          <a:off x="5769135" y="2960140"/>
          <a:ext cx="3647829" cy="254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7762" y="3848142"/>
            <a:ext cx="88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85.0%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7255" y="4171308"/>
            <a:ext cx="88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343" y="4494473"/>
            <a:ext cx="88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65.5%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0573" y="2558670"/>
            <a:ext cx="100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550" y="3664682"/>
            <a:ext cx="88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0770" y="4135280"/>
            <a:ext cx="88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34.5%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5692005" y="3553542"/>
            <a:ext cx="1360477" cy="69458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5700141" y="5009460"/>
            <a:ext cx="1450672" cy="20098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2823376" y="5210445"/>
            <a:ext cx="1933559" cy="24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74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another way: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516"/>
            <a:ext cx="8553235" cy="46411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Do you have a job in the community?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15% said yes.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Would you like a job?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40% said yes.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only 34.5 percent of these people have employment as a goal in their plan for supports.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sp>
        <p:nvSpPr>
          <p:cNvPr id="5" name="Speech Bubble: Rectangle with Corners Rounded 4"/>
          <p:cNvSpPr/>
          <p:nvPr/>
        </p:nvSpPr>
        <p:spPr>
          <a:xfrm>
            <a:off x="457199" y="3476877"/>
            <a:ext cx="4222679" cy="449255"/>
          </a:xfrm>
          <a:prstGeom prst="wedgeRoundRectCallout">
            <a:avLst>
              <a:gd name="adj1" fmla="val -5834"/>
              <a:gd name="adj2" fmla="val 13298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457199" y="1467492"/>
            <a:ext cx="7117975" cy="638710"/>
          </a:xfrm>
          <a:prstGeom prst="wedgeRoundRectCallout">
            <a:avLst>
              <a:gd name="adj1" fmla="val -5344"/>
              <a:gd name="adj2" fmla="val 146613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25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648765"/>
              </p:ext>
            </p:extLst>
          </p:nvPr>
        </p:nvGraphicFramePr>
        <p:xfrm>
          <a:off x="92467" y="1191802"/>
          <a:ext cx="8887146" cy="482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9" name="Graphic 8" descr="Man and Woman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4031" y="388938"/>
            <a:ext cx="914400" cy="914400"/>
          </a:xfrm>
          <a:prstGeom prst="rect">
            <a:avLst/>
          </a:prstGeom>
        </p:spPr>
      </p:pic>
      <p:pic>
        <p:nvPicPr>
          <p:cNvPr id="19" name="Graphic 18" descr="Two Women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95663" y="388938"/>
            <a:ext cx="914400" cy="914400"/>
          </a:xfrm>
          <a:prstGeom prst="rect">
            <a:avLst/>
          </a:prstGeom>
        </p:spPr>
      </p:pic>
      <p:pic>
        <p:nvPicPr>
          <p:cNvPr id="21" name="Graphic 20" descr="Two Men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9658" y="3889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Coordination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966487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242016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8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889196"/>
              </p:ext>
            </p:extLst>
          </p:nvPr>
        </p:nvGraphicFramePr>
        <p:xfrm>
          <a:off x="123290" y="1191802"/>
          <a:ext cx="8887146" cy="482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3398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92863"/>
            <a:ext cx="6765925" cy="365125"/>
          </a:xfrm>
        </p:spPr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2" name="Picture 1" descr="Screen Shot 2015-08-04 at 11.15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1" y="196775"/>
            <a:ext cx="7280742" cy="4311126"/>
          </a:xfrm>
          <a:prstGeom prst="rect">
            <a:avLst/>
          </a:prstGeom>
        </p:spPr>
      </p:pic>
      <p:pic>
        <p:nvPicPr>
          <p:cNvPr id="11" name="Picture 10" descr="Screen Shot 2015-08-04 at 11.18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2" y="449870"/>
            <a:ext cx="7441713" cy="4058031"/>
          </a:xfrm>
          <a:prstGeom prst="rect">
            <a:avLst/>
          </a:prstGeom>
        </p:spPr>
      </p:pic>
      <p:pic>
        <p:nvPicPr>
          <p:cNvPr id="12" name="Picture 11" descr="Screen Shot 2015-08-04 at 11.20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4" y="811331"/>
            <a:ext cx="8193720" cy="4528458"/>
          </a:xfrm>
          <a:prstGeom prst="rect">
            <a:avLst/>
          </a:prstGeom>
        </p:spPr>
      </p:pic>
      <p:pic>
        <p:nvPicPr>
          <p:cNvPr id="13" name="Picture 12" descr="Screen Shot 2015-08-04 at 11.22.2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0" y="909977"/>
            <a:ext cx="8075344" cy="4520366"/>
          </a:xfrm>
          <a:prstGeom prst="rect">
            <a:avLst/>
          </a:prstGeom>
        </p:spPr>
      </p:pic>
      <p:pic>
        <p:nvPicPr>
          <p:cNvPr id="15" name="Picture 14" descr="Screen Shot 2015-08-04 at 11.16.4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04" y="1371715"/>
            <a:ext cx="8366796" cy="4623033"/>
          </a:xfrm>
          <a:prstGeom prst="rect">
            <a:avLst/>
          </a:prstGeom>
        </p:spPr>
      </p:pic>
      <p:pic>
        <p:nvPicPr>
          <p:cNvPr id="14" name="Picture 13" descr="Screen Shot 2015-08-04 at 11.17.3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2" y="1835149"/>
            <a:ext cx="8622106" cy="4695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5247" y="6530494"/>
            <a:ext cx="703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https://www.youtube.com/watch?v=xJi89H2oyAY&amp;feature=youtu.be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www.nationalcoreindicators.org</a:t>
            </a:r>
            <a:endParaRPr lang="en-US" dirty="0"/>
          </a:p>
        </p:txBody>
      </p:sp>
      <p:pic>
        <p:nvPicPr>
          <p:cNvPr id="5" name="Content Placeholder 4" descr="Screen Shot 2015-08-01 at 10.22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1173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402014" y="269865"/>
            <a:ext cx="8229601" cy="1143001"/>
          </a:xfrm>
          <a:prstGeom prst="rect">
            <a:avLst/>
          </a:prstGeom>
        </p:spPr>
        <p:txBody>
          <a:bodyPr/>
          <a:lstStyle>
            <a:lvl1pPr defTabSz="416052">
              <a:defRPr sz="3549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49">
                <a:solidFill>
                  <a:srgbClr val="B06100"/>
                </a:solidFill>
              </a:rPr>
              <a:t>What is NATIONAL CORE INDICATORS (NCI)?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457200" y="1585117"/>
            <a:ext cx="8229600" cy="4605313"/>
          </a:xfrm>
          <a:prstGeom prst="rect">
            <a:avLst/>
          </a:prstGeom>
        </p:spPr>
        <p:txBody>
          <a:bodyPr/>
          <a:lstStyle/>
          <a:p>
            <a:pPr marL="329711" lvl="0" indent="-329711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333333"/>
                </a:solidFill>
              </a:rPr>
              <a:t>NASDDDS, HSRI &amp; State DD Directors</a:t>
            </a:r>
            <a:endParaRPr sz="2600" dirty="0">
              <a:solidFill>
                <a:srgbClr val="333333"/>
              </a:solidFill>
            </a:endParaRPr>
          </a:p>
          <a:p>
            <a:pPr marL="708659" lvl="1" indent="-251459">
              <a:spcBef>
                <a:spcPts val="500"/>
              </a:spcBef>
              <a:buFont typeface="Wingdings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E5763"/>
                </a:solidFill>
              </a:rPr>
              <a:t>Multi-state collaboration</a:t>
            </a:r>
            <a:endParaRPr sz="2500" dirty="0">
              <a:solidFill>
                <a:srgbClr val="0E5763"/>
              </a:solidFill>
            </a:endParaRPr>
          </a:p>
          <a:p>
            <a:pPr marL="708659" lvl="1" indent="-251459">
              <a:spcBef>
                <a:spcPts val="500"/>
              </a:spcBef>
              <a:buFont typeface="Wingdings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E5763"/>
                </a:solidFill>
              </a:rPr>
              <a:t>Launched in 1997 in 13 participating states – now in 45 states (including DC) and 22 sub-state areas</a:t>
            </a:r>
            <a:endParaRPr sz="2500" dirty="0">
              <a:solidFill>
                <a:srgbClr val="0E5763"/>
              </a:solidFill>
            </a:endParaRPr>
          </a:p>
          <a:p>
            <a:pPr marL="329711" lvl="0" indent="-329711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333333"/>
                </a:solidFill>
              </a:rPr>
              <a:t>Goal: Measure performance of public systems for people with intellectual and developmental disabilities by looking at </a:t>
            </a:r>
            <a:r>
              <a:rPr sz="2500" b="1" dirty="0">
                <a:solidFill>
                  <a:srgbClr val="333333"/>
                </a:solidFill>
              </a:rPr>
              <a:t>outcomes</a:t>
            </a:r>
            <a:endParaRPr sz="2600" dirty="0">
              <a:solidFill>
                <a:srgbClr val="333333"/>
              </a:solidFill>
            </a:endParaRPr>
          </a:p>
          <a:p>
            <a:pPr marL="1108709" lvl="2" indent="-251459">
              <a:spcBef>
                <a:spcPts val="500"/>
              </a:spcBef>
              <a:buFont typeface="Wingdings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E5763"/>
                </a:solidFill>
              </a:rPr>
              <a:t>What are outcomes? </a:t>
            </a:r>
          </a:p>
          <a:p>
            <a:pPr marL="1108709" lvl="2" indent="-251459">
              <a:spcBef>
                <a:spcPts val="500"/>
              </a:spcBef>
              <a:buFont typeface="Wingdings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E5763"/>
                </a:solidFill>
              </a:rPr>
              <a:t>Instead of measuring the number of people in a program/receiving funding, measuring the consequences/results of that program. </a:t>
            </a:r>
          </a:p>
          <a:p>
            <a:pPr marL="1108709" lvl="2" indent="-251459">
              <a:spcBef>
                <a:spcPts val="500"/>
              </a:spcBef>
              <a:buFont typeface="Wingdings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E5763"/>
                </a:solidFill>
              </a:rPr>
              <a:t>DOMAINS: </a:t>
            </a:r>
            <a:r>
              <a:rPr sz="1800" dirty="0">
                <a:solidFill>
                  <a:srgbClr val="0E5763"/>
                </a:solidFill>
              </a:rPr>
              <a:t>employment, community inclusion, choice, rights, health, safety, relationships, service satisfaction etc. </a:t>
            </a:r>
          </a:p>
        </p:txBody>
      </p:sp>
      <p:sp>
        <p:nvSpPr>
          <p:cNvPr id="171" name="Shape 171"/>
          <p:cNvSpPr/>
          <p:nvPr/>
        </p:nvSpPr>
        <p:spPr>
          <a:xfrm>
            <a:off x="962452" y="6410624"/>
            <a:ext cx="676512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National Core Indicators (NCI)  				</a:t>
            </a:r>
          </a:p>
        </p:txBody>
      </p:sp>
    </p:spTree>
    <p:extLst>
      <p:ext uri="{BB962C8B-B14F-4D97-AF65-F5344CB8AC3E}">
        <p14:creationId xmlns:p14="http://schemas.microsoft.com/office/powerpoint/2010/main" val="2945682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1919" y="226031"/>
            <a:ext cx="8696049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NCI Chart Generator </a:t>
            </a:r>
          </a:p>
        </p:txBody>
      </p:sp>
      <p:pic>
        <p:nvPicPr>
          <p:cNvPr id="10" name="Graphic 9" descr="Laptop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190820"/>
            <a:ext cx="9246742" cy="9986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263" y="1160980"/>
            <a:ext cx="5914911" cy="420213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4486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HSRI</a:t>
            </a:r>
          </a:p>
          <a:p>
            <a:pPr marL="457200" lvl="1" indent="0">
              <a:buNone/>
            </a:pPr>
            <a:r>
              <a:rPr lang="en-US" dirty="0" err="1"/>
              <a:t>Alixe</a:t>
            </a:r>
            <a:r>
              <a:rPr lang="en-US" dirty="0"/>
              <a:t> Bonardi: </a:t>
            </a:r>
            <a:r>
              <a:rPr lang="en-US" dirty="0">
                <a:hlinkClick r:id="rId2"/>
              </a:rPr>
              <a:t>abonardi@hsri.org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NASDDDS</a:t>
            </a:r>
          </a:p>
          <a:p>
            <a:pPr marL="457200" lvl="1" indent="0">
              <a:buNone/>
            </a:pPr>
            <a:r>
              <a:rPr lang="en-US" dirty="0"/>
              <a:t>Mary Lou Bourne: </a:t>
            </a:r>
            <a:r>
              <a:rPr lang="en-US" dirty="0">
                <a:hlinkClick r:id="rId3"/>
              </a:rPr>
              <a:t>mlbourne@nasddds.org</a:t>
            </a:r>
            <a:r>
              <a:rPr lang="en-US" dirty="0"/>
              <a:t> </a:t>
            </a:r>
          </a:p>
          <a:p>
            <a:pPr lvl="1">
              <a:buNone/>
            </a:pPr>
            <a:endParaRPr lang="en-US" sz="1200" dirty="0"/>
          </a:p>
          <a:p>
            <a:pPr lvl="1">
              <a:buNone/>
            </a:pPr>
            <a:endParaRPr lang="en-US" sz="1200" dirty="0"/>
          </a:p>
          <a:p>
            <a:pPr lvl="1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NCI website: </a:t>
            </a:r>
            <a:r>
              <a:rPr lang="en-US" sz="2800" dirty="0">
                <a:hlinkClick r:id="rId4"/>
              </a:rPr>
              <a:t>www.nationalcoreindicators.org</a:t>
            </a:r>
            <a:endParaRPr lang="en-US" sz="28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hsri_logo_type_negativ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072" y="5816070"/>
            <a:ext cx="3629025" cy="847725"/>
          </a:xfrm>
          <a:prstGeom prst="rect">
            <a:avLst/>
          </a:prstGeom>
          <a:solidFill>
            <a:srgbClr val="168DA2"/>
          </a:solidFill>
        </p:spPr>
      </p:pic>
      <p:pic>
        <p:nvPicPr>
          <p:cNvPr id="6" name="Picture 1" descr="NASDDDS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2771" y="6049922"/>
            <a:ext cx="3429000" cy="5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809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was NCI developed?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1030" name="Picture 6" descr="https://cdn.thinglink.me/api/image/593491956894531584/1240/10/scaletowid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1" y="1883000"/>
            <a:ext cx="4883705" cy="319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771" y="1783790"/>
            <a:ext cx="46534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WAY BACK IN 1997....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1056" y="1595718"/>
            <a:ext cx="3487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NASDDDS, HSRI and State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6 participating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15 state steering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Needed tool to measure the outcomes of state DD services </a:t>
            </a:r>
            <a:r>
              <a:rPr lang="en-US" sz="2000" b="1" dirty="0"/>
              <a:t>from the perspective of the individual receiving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Fear that tools were being developed that did not take into account needs of people with ID/DD</a:t>
            </a:r>
          </a:p>
        </p:txBody>
      </p:sp>
    </p:spTree>
    <p:extLst>
      <p:ext uri="{BB962C8B-B14F-4D97-AF65-F5344CB8AC3E}">
        <p14:creationId xmlns:p14="http://schemas.microsoft.com/office/powerpoint/2010/main" val="402987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6"/>
          <p:cNvSpPr txBox="1">
            <a:spLocks noChangeArrowheads="1"/>
          </p:cNvSpPr>
          <p:nvPr/>
        </p:nvSpPr>
        <p:spPr bwMode="auto">
          <a:xfrm>
            <a:off x="6980635" y="2343151"/>
            <a:ext cx="395288" cy="20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52" tIns="32476" rIns="64952" bIns="32476"/>
          <a:lstStyle/>
          <a:p>
            <a:pPr defTabSz="650081"/>
            <a:endParaRPr lang="en-US" sz="1125" b="1" kern="0">
              <a:solidFill>
                <a:srgbClr val="333333"/>
              </a:solidFill>
              <a:latin typeface="Calibri" pitchFamily="-32" charset="0"/>
            </a:endParaRPr>
          </a:p>
        </p:txBody>
      </p:sp>
      <p:sp>
        <p:nvSpPr>
          <p:cNvPr id="13317" name="TextBox 104"/>
          <p:cNvSpPr txBox="1">
            <a:spLocks noChangeArrowheads="1"/>
          </p:cNvSpPr>
          <p:nvPr/>
        </p:nvSpPr>
        <p:spPr bwMode="auto">
          <a:xfrm>
            <a:off x="2286001" y="1143000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/>
            <a:endParaRPr lang="en-US" sz="1350" kern="0">
              <a:solidFill>
                <a:srgbClr val="333333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92182" y="99142"/>
            <a:ext cx="829586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sz="3600" kern="0" dirty="0">
                <a:solidFill>
                  <a:srgbClr val="178EA3"/>
                </a:solidFill>
                <a:latin typeface="Calibri"/>
              </a:rPr>
              <a:t>National Core Indicators State Participation</a:t>
            </a:r>
          </a:p>
          <a:p>
            <a:pPr algn="ctr" defTabSz="342900">
              <a:defRPr/>
            </a:pPr>
            <a:r>
              <a:rPr lang="en-US" sz="3600" kern="0" dirty="0">
                <a:solidFill>
                  <a:srgbClr val="178EA3"/>
                </a:solidFill>
                <a:latin typeface="Calibri"/>
              </a:rPr>
              <a:t>2016-2017</a:t>
            </a:r>
          </a:p>
        </p:txBody>
      </p:sp>
      <p:grpSp>
        <p:nvGrpSpPr>
          <p:cNvPr id="2" name="Group 259"/>
          <p:cNvGrpSpPr/>
          <p:nvPr/>
        </p:nvGrpSpPr>
        <p:grpSpPr>
          <a:xfrm>
            <a:off x="1760471" y="1582166"/>
            <a:ext cx="5623060" cy="3642921"/>
            <a:chOff x="0" y="0"/>
            <a:chExt cx="7497413" cy="4745038"/>
          </a:xfrm>
        </p:grpSpPr>
        <p:sp>
          <p:nvSpPr>
            <p:cNvPr id="261" name="Freeform 260"/>
            <p:cNvSpPr>
              <a:spLocks/>
            </p:cNvSpPr>
            <p:nvPr/>
          </p:nvSpPr>
          <p:spPr bwMode="auto">
            <a:xfrm>
              <a:off x="717168" y="60325"/>
              <a:ext cx="814388" cy="647700"/>
            </a:xfrm>
            <a:custGeom>
              <a:avLst/>
              <a:gdLst>
                <a:gd name="T0" fmla="*/ 2147483647 w 530"/>
                <a:gd name="T1" fmla="*/ 0 h 389"/>
                <a:gd name="T2" fmla="*/ 2147483647 w 530"/>
                <a:gd name="T3" fmla="*/ 2147483647 h 389"/>
                <a:gd name="T4" fmla="*/ 2147483647 w 530"/>
                <a:gd name="T5" fmla="*/ 2147483647 h 389"/>
                <a:gd name="T6" fmla="*/ 2147483647 w 530"/>
                <a:gd name="T7" fmla="*/ 2147483647 h 389"/>
                <a:gd name="T8" fmla="*/ 2147483647 w 530"/>
                <a:gd name="T9" fmla="*/ 2147483647 h 389"/>
                <a:gd name="T10" fmla="*/ 2147483647 w 530"/>
                <a:gd name="T11" fmla="*/ 2147483647 h 389"/>
                <a:gd name="T12" fmla="*/ 2147483647 w 530"/>
                <a:gd name="T13" fmla="*/ 2147483647 h 389"/>
                <a:gd name="T14" fmla="*/ 2147483647 w 530"/>
                <a:gd name="T15" fmla="*/ 2147483647 h 389"/>
                <a:gd name="T16" fmla="*/ 2147483647 w 530"/>
                <a:gd name="T17" fmla="*/ 2147483647 h 389"/>
                <a:gd name="T18" fmla="*/ 2147483647 w 530"/>
                <a:gd name="T19" fmla="*/ 2147483647 h 389"/>
                <a:gd name="T20" fmla="*/ 2147483647 w 530"/>
                <a:gd name="T21" fmla="*/ 2147483647 h 389"/>
                <a:gd name="T22" fmla="*/ 2147483647 w 530"/>
                <a:gd name="T23" fmla="*/ 2147483647 h 389"/>
                <a:gd name="T24" fmla="*/ 2147483647 w 530"/>
                <a:gd name="T25" fmla="*/ 2147483647 h 389"/>
                <a:gd name="T26" fmla="*/ 2147483647 w 530"/>
                <a:gd name="T27" fmla="*/ 2147483647 h 389"/>
                <a:gd name="T28" fmla="*/ 2147483647 w 530"/>
                <a:gd name="T29" fmla="*/ 2147483647 h 389"/>
                <a:gd name="T30" fmla="*/ 2147483647 w 530"/>
                <a:gd name="T31" fmla="*/ 2147483647 h 389"/>
                <a:gd name="T32" fmla="*/ 2147483647 w 530"/>
                <a:gd name="T33" fmla="*/ 2147483647 h 389"/>
                <a:gd name="T34" fmla="*/ 2147483647 w 530"/>
                <a:gd name="T35" fmla="*/ 2147483647 h 389"/>
                <a:gd name="T36" fmla="*/ 2147483647 w 530"/>
                <a:gd name="T37" fmla="*/ 2147483647 h 389"/>
                <a:gd name="T38" fmla="*/ 2147483647 w 530"/>
                <a:gd name="T39" fmla="*/ 2147483647 h 389"/>
                <a:gd name="T40" fmla="*/ 0 w 530"/>
                <a:gd name="T41" fmla="*/ 2147483647 h 389"/>
                <a:gd name="T42" fmla="*/ 2147483647 w 530"/>
                <a:gd name="T43" fmla="*/ 2147483647 h 389"/>
                <a:gd name="T44" fmla="*/ 2147483647 w 530"/>
                <a:gd name="T45" fmla="*/ 2147483647 h 389"/>
                <a:gd name="T46" fmla="*/ 2147483647 w 530"/>
                <a:gd name="T47" fmla="*/ 2147483647 h 389"/>
                <a:gd name="T48" fmla="*/ 2147483647 w 530"/>
                <a:gd name="T49" fmla="*/ 2147483647 h 389"/>
                <a:gd name="T50" fmla="*/ 2147483647 w 530"/>
                <a:gd name="T51" fmla="*/ 2147483647 h 389"/>
                <a:gd name="T52" fmla="*/ 2147483647 w 530"/>
                <a:gd name="T53" fmla="*/ 2147483647 h 389"/>
                <a:gd name="T54" fmla="*/ 2147483647 w 530"/>
                <a:gd name="T55" fmla="*/ 2147483647 h 389"/>
                <a:gd name="T56" fmla="*/ 2147483647 w 530"/>
                <a:gd name="T57" fmla="*/ 2147483647 h 389"/>
                <a:gd name="T58" fmla="*/ 2147483647 w 530"/>
                <a:gd name="T59" fmla="*/ 2147483647 h 389"/>
                <a:gd name="T60" fmla="*/ 2147483647 w 530"/>
                <a:gd name="T61" fmla="*/ 2147483647 h 389"/>
                <a:gd name="T62" fmla="*/ 2147483647 w 530"/>
                <a:gd name="T63" fmla="*/ 2147483647 h 389"/>
                <a:gd name="T64" fmla="*/ 2147483647 w 530"/>
                <a:gd name="T65" fmla="*/ 2147483647 h 389"/>
                <a:gd name="T66" fmla="*/ 2147483647 w 530"/>
                <a:gd name="T67" fmla="*/ 2147483647 h 389"/>
                <a:gd name="T68" fmla="*/ 2147483647 w 530"/>
                <a:gd name="T69" fmla="*/ 2147483647 h 389"/>
                <a:gd name="T70" fmla="*/ 2147483647 w 530"/>
                <a:gd name="T71" fmla="*/ 2147483647 h 389"/>
                <a:gd name="T72" fmla="*/ 2147483647 w 530"/>
                <a:gd name="T73" fmla="*/ 2147483647 h 389"/>
                <a:gd name="T74" fmla="*/ 2147483647 w 530"/>
                <a:gd name="T75" fmla="*/ 0 h 3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0"/>
                <a:gd name="T115" fmla="*/ 0 h 389"/>
                <a:gd name="T116" fmla="*/ 530 w 530"/>
                <a:gd name="T117" fmla="*/ 389 h 3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0" h="389">
                  <a:moveTo>
                    <a:pt x="134" y="0"/>
                  </a:moveTo>
                  <a:lnTo>
                    <a:pt x="243" y="30"/>
                  </a:lnTo>
                  <a:lnTo>
                    <a:pt x="326" y="49"/>
                  </a:lnTo>
                  <a:lnTo>
                    <a:pt x="366" y="58"/>
                  </a:lnTo>
                  <a:lnTo>
                    <a:pt x="408" y="64"/>
                  </a:lnTo>
                  <a:lnTo>
                    <a:pt x="463" y="74"/>
                  </a:lnTo>
                  <a:lnTo>
                    <a:pt x="530" y="86"/>
                  </a:lnTo>
                  <a:lnTo>
                    <a:pt x="487" y="389"/>
                  </a:lnTo>
                  <a:lnTo>
                    <a:pt x="281" y="346"/>
                  </a:lnTo>
                  <a:lnTo>
                    <a:pt x="253" y="365"/>
                  </a:lnTo>
                  <a:lnTo>
                    <a:pt x="216" y="335"/>
                  </a:lnTo>
                  <a:lnTo>
                    <a:pt x="183" y="365"/>
                  </a:lnTo>
                  <a:lnTo>
                    <a:pt x="153" y="340"/>
                  </a:lnTo>
                  <a:lnTo>
                    <a:pt x="68" y="335"/>
                  </a:lnTo>
                  <a:lnTo>
                    <a:pt x="80" y="286"/>
                  </a:lnTo>
                  <a:lnTo>
                    <a:pt x="19" y="281"/>
                  </a:lnTo>
                  <a:lnTo>
                    <a:pt x="13" y="253"/>
                  </a:lnTo>
                  <a:lnTo>
                    <a:pt x="25" y="223"/>
                  </a:lnTo>
                  <a:lnTo>
                    <a:pt x="10" y="196"/>
                  </a:lnTo>
                  <a:lnTo>
                    <a:pt x="11" y="120"/>
                  </a:lnTo>
                  <a:lnTo>
                    <a:pt x="0" y="62"/>
                  </a:lnTo>
                  <a:lnTo>
                    <a:pt x="7" y="40"/>
                  </a:lnTo>
                  <a:lnTo>
                    <a:pt x="34" y="49"/>
                  </a:lnTo>
                  <a:lnTo>
                    <a:pt x="62" y="83"/>
                  </a:lnTo>
                  <a:lnTo>
                    <a:pt x="114" y="91"/>
                  </a:lnTo>
                  <a:lnTo>
                    <a:pt x="128" y="119"/>
                  </a:lnTo>
                  <a:lnTo>
                    <a:pt x="102" y="119"/>
                  </a:lnTo>
                  <a:lnTo>
                    <a:pt x="99" y="143"/>
                  </a:lnTo>
                  <a:lnTo>
                    <a:pt x="114" y="146"/>
                  </a:lnTo>
                  <a:lnTo>
                    <a:pt x="120" y="170"/>
                  </a:lnTo>
                  <a:lnTo>
                    <a:pt x="89" y="188"/>
                  </a:lnTo>
                  <a:lnTo>
                    <a:pt x="89" y="204"/>
                  </a:lnTo>
                  <a:lnTo>
                    <a:pt x="125" y="204"/>
                  </a:lnTo>
                  <a:lnTo>
                    <a:pt x="134" y="162"/>
                  </a:lnTo>
                  <a:lnTo>
                    <a:pt x="161" y="137"/>
                  </a:lnTo>
                  <a:lnTo>
                    <a:pt x="128" y="71"/>
                  </a:lnTo>
                  <a:lnTo>
                    <a:pt x="149" y="5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262" name="Freeform 261"/>
            <p:cNvSpPr>
              <a:spLocks/>
            </p:cNvSpPr>
            <p:nvPr/>
          </p:nvSpPr>
          <p:spPr bwMode="auto">
            <a:xfrm>
              <a:off x="522359" y="527058"/>
              <a:ext cx="1018976" cy="842081"/>
            </a:xfrm>
            <a:custGeom>
              <a:avLst/>
              <a:gdLst>
                <a:gd name="T0" fmla="*/ 2147483647 w 662"/>
                <a:gd name="T1" fmla="*/ 0 h 506"/>
                <a:gd name="T2" fmla="*/ 2147483647 w 662"/>
                <a:gd name="T3" fmla="*/ 2147483647 h 506"/>
                <a:gd name="T4" fmla="*/ 2147483647 w 662"/>
                <a:gd name="T5" fmla="*/ 2147483647 h 506"/>
                <a:gd name="T6" fmla="*/ 2147483647 w 662"/>
                <a:gd name="T7" fmla="*/ 2147483647 h 506"/>
                <a:gd name="T8" fmla="*/ 2147483647 w 662"/>
                <a:gd name="T9" fmla="*/ 2147483647 h 506"/>
                <a:gd name="T10" fmla="*/ 2147483647 w 662"/>
                <a:gd name="T11" fmla="*/ 2147483647 h 506"/>
                <a:gd name="T12" fmla="*/ 2147483647 w 662"/>
                <a:gd name="T13" fmla="*/ 2147483647 h 506"/>
                <a:gd name="T14" fmla="*/ 2147483647 w 662"/>
                <a:gd name="T15" fmla="*/ 2147483647 h 506"/>
                <a:gd name="T16" fmla="*/ 2147483647 w 662"/>
                <a:gd name="T17" fmla="*/ 2147483647 h 506"/>
                <a:gd name="T18" fmla="*/ 0 w 662"/>
                <a:gd name="T19" fmla="*/ 2147483647 h 506"/>
                <a:gd name="T20" fmla="*/ 0 w 662"/>
                <a:gd name="T21" fmla="*/ 2147483647 h 506"/>
                <a:gd name="T22" fmla="*/ 2147483647 w 662"/>
                <a:gd name="T23" fmla="*/ 2147483647 h 506"/>
                <a:gd name="T24" fmla="*/ 2147483647 w 662"/>
                <a:gd name="T25" fmla="*/ 2147483647 h 506"/>
                <a:gd name="T26" fmla="*/ 2147483647 w 662"/>
                <a:gd name="T27" fmla="*/ 2147483647 h 506"/>
                <a:gd name="T28" fmla="*/ 2147483647 w 662"/>
                <a:gd name="T29" fmla="*/ 2147483647 h 506"/>
                <a:gd name="T30" fmla="*/ 2147483647 w 662"/>
                <a:gd name="T31" fmla="*/ 2147483647 h 506"/>
                <a:gd name="T32" fmla="*/ 2147483647 w 662"/>
                <a:gd name="T33" fmla="*/ 2147483647 h 506"/>
                <a:gd name="T34" fmla="*/ 2147483647 w 662"/>
                <a:gd name="T35" fmla="*/ 2147483647 h 506"/>
                <a:gd name="T36" fmla="*/ 2147483647 w 662"/>
                <a:gd name="T37" fmla="*/ 2147483647 h 506"/>
                <a:gd name="T38" fmla="*/ 2147483647 w 662"/>
                <a:gd name="T39" fmla="*/ 2147483647 h 506"/>
                <a:gd name="T40" fmla="*/ 2147483647 w 662"/>
                <a:gd name="T41" fmla="*/ 2147483647 h 506"/>
                <a:gd name="T42" fmla="*/ 2147483647 w 662"/>
                <a:gd name="T43" fmla="*/ 2147483647 h 506"/>
                <a:gd name="T44" fmla="*/ 2147483647 w 662"/>
                <a:gd name="T45" fmla="*/ 2147483647 h 506"/>
                <a:gd name="T46" fmla="*/ 2147483647 w 662"/>
                <a:gd name="T47" fmla="*/ 2147483647 h 506"/>
                <a:gd name="T48" fmla="*/ 2147483647 w 662"/>
                <a:gd name="T49" fmla="*/ 2147483647 h 506"/>
                <a:gd name="T50" fmla="*/ 2147483647 w 662"/>
                <a:gd name="T51" fmla="*/ 2147483647 h 506"/>
                <a:gd name="T52" fmla="*/ 2147483647 w 662"/>
                <a:gd name="T53" fmla="*/ 0 h 5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2"/>
                <a:gd name="T82" fmla="*/ 0 h 506"/>
                <a:gd name="T83" fmla="*/ 662 w 662"/>
                <a:gd name="T84" fmla="*/ 506 h 5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2" h="506">
                  <a:moveTo>
                    <a:pt x="145" y="0"/>
                  </a:moveTo>
                  <a:lnTo>
                    <a:pt x="126" y="11"/>
                  </a:lnTo>
                  <a:lnTo>
                    <a:pt x="114" y="56"/>
                  </a:lnTo>
                  <a:lnTo>
                    <a:pt x="102" y="93"/>
                  </a:lnTo>
                  <a:lnTo>
                    <a:pt x="93" y="123"/>
                  </a:lnTo>
                  <a:lnTo>
                    <a:pt x="81" y="155"/>
                  </a:lnTo>
                  <a:lnTo>
                    <a:pt x="67" y="188"/>
                  </a:lnTo>
                  <a:lnTo>
                    <a:pt x="50" y="224"/>
                  </a:lnTo>
                  <a:lnTo>
                    <a:pt x="26" y="266"/>
                  </a:lnTo>
                  <a:lnTo>
                    <a:pt x="0" y="306"/>
                  </a:lnTo>
                  <a:lnTo>
                    <a:pt x="0" y="394"/>
                  </a:lnTo>
                  <a:lnTo>
                    <a:pt x="371" y="470"/>
                  </a:lnTo>
                  <a:lnTo>
                    <a:pt x="543" y="506"/>
                  </a:lnTo>
                  <a:lnTo>
                    <a:pt x="579" y="330"/>
                  </a:lnTo>
                  <a:lnTo>
                    <a:pt x="601" y="315"/>
                  </a:lnTo>
                  <a:lnTo>
                    <a:pt x="580" y="276"/>
                  </a:lnTo>
                  <a:lnTo>
                    <a:pt x="591" y="236"/>
                  </a:lnTo>
                  <a:lnTo>
                    <a:pt x="662" y="169"/>
                  </a:lnTo>
                  <a:lnTo>
                    <a:pt x="613" y="108"/>
                  </a:lnTo>
                  <a:lnTo>
                    <a:pt x="407" y="65"/>
                  </a:lnTo>
                  <a:lnTo>
                    <a:pt x="379" y="82"/>
                  </a:lnTo>
                  <a:lnTo>
                    <a:pt x="342" y="53"/>
                  </a:lnTo>
                  <a:lnTo>
                    <a:pt x="309" y="84"/>
                  </a:lnTo>
                  <a:lnTo>
                    <a:pt x="278" y="53"/>
                  </a:lnTo>
                  <a:lnTo>
                    <a:pt x="196" y="54"/>
                  </a:lnTo>
                  <a:lnTo>
                    <a:pt x="206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63" name="Freeform 262"/>
            <p:cNvSpPr>
              <a:spLocks/>
            </p:cNvSpPr>
            <p:nvPr/>
          </p:nvSpPr>
          <p:spPr bwMode="auto">
            <a:xfrm>
              <a:off x="440598" y="1167707"/>
              <a:ext cx="1073483" cy="1790180"/>
            </a:xfrm>
            <a:custGeom>
              <a:avLst/>
              <a:gdLst>
                <a:gd name="T0" fmla="*/ 2147483647 w 697"/>
                <a:gd name="T1" fmla="*/ 0 h 1078"/>
                <a:gd name="T2" fmla="*/ 2147483647 w 697"/>
                <a:gd name="T3" fmla="*/ 2147483647 h 1078"/>
                <a:gd name="T4" fmla="*/ 2147483647 w 697"/>
                <a:gd name="T5" fmla="*/ 2147483647 h 1078"/>
                <a:gd name="T6" fmla="*/ 2147483647 w 697"/>
                <a:gd name="T7" fmla="*/ 2147483647 h 1078"/>
                <a:gd name="T8" fmla="*/ 2147483647 w 697"/>
                <a:gd name="T9" fmla="*/ 2147483647 h 1078"/>
                <a:gd name="T10" fmla="*/ 2147483647 w 697"/>
                <a:gd name="T11" fmla="*/ 2147483647 h 1078"/>
                <a:gd name="T12" fmla="*/ 2147483647 w 697"/>
                <a:gd name="T13" fmla="*/ 2147483647 h 1078"/>
                <a:gd name="T14" fmla="*/ 2147483647 w 697"/>
                <a:gd name="T15" fmla="*/ 2147483647 h 1078"/>
                <a:gd name="T16" fmla="*/ 2147483647 w 697"/>
                <a:gd name="T17" fmla="*/ 2147483647 h 1078"/>
                <a:gd name="T18" fmla="*/ 2147483647 w 697"/>
                <a:gd name="T19" fmla="*/ 2147483647 h 1078"/>
                <a:gd name="T20" fmla="*/ 2147483647 w 697"/>
                <a:gd name="T21" fmla="*/ 2147483647 h 1078"/>
                <a:gd name="T22" fmla="*/ 2147483647 w 697"/>
                <a:gd name="T23" fmla="*/ 2147483647 h 1078"/>
                <a:gd name="T24" fmla="*/ 2147483647 w 697"/>
                <a:gd name="T25" fmla="*/ 2147483647 h 1078"/>
                <a:gd name="T26" fmla="*/ 2147483647 w 697"/>
                <a:gd name="T27" fmla="*/ 2147483647 h 1078"/>
                <a:gd name="T28" fmla="*/ 2147483647 w 697"/>
                <a:gd name="T29" fmla="*/ 2147483647 h 1078"/>
                <a:gd name="T30" fmla="*/ 2147483647 w 697"/>
                <a:gd name="T31" fmla="*/ 2147483647 h 1078"/>
                <a:gd name="T32" fmla="*/ 2147483647 w 697"/>
                <a:gd name="T33" fmla="*/ 2147483647 h 1078"/>
                <a:gd name="T34" fmla="*/ 2147483647 w 697"/>
                <a:gd name="T35" fmla="*/ 2147483647 h 1078"/>
                <a:gd name="T36" fmla="*/ 2147483647 w 697"/>
                <a:gd name="T37" fmla="*/ 2147483647 h 1078"/>
                <a:gd name="T38" fmla="*/ 2147483647 w 697"/>
                <a:gd name="T39" fmla="*/ 2147483647 h 1078"/>
                <a:gd name="T40" fmla="*/ 2147483647 w 697"/>
                <a:gd name="T41" fmla="*/ 2147483647 h 1078"/>
                <a:gd name="T42" fmla="*/ 2147483647 w 697"/>
                <a:gd name="T43" fmla="*/ 2147483647 h 1078"/>
                <a:gd name="T44" fmla="*/ 2147483647 w 697"/>
                <a:gd name="T45" fmla="*/ 2147483647 h 1078"/>
                <a:gd name="T46" fmla="*/ 2147483647 w 697"/>
                <a:gd name="T47" fmla="*/ 2147483647 h 1078"/>
                <a:gd name="T48" fmla="*/ 2147483647 w 697"/>
                <a:gd name="T49" fmla="*/ 2147483647 h 1078"/>
                <a:gd name="T50" fmla="*/ 2147483647 w 697"/>
                <a:gd name="T51" fmla="*/ 2147483647 h 1078"/>
                <a:gd name="T52" fmla="*/ 2147483647 w 697"/>
                <a:gd name="T53" fmla="*/ 2147483647 h 1078"/>
                <a:gd name="T54" fmla="*/ 2147483647 w 697"/>
                <a:gd name="T55" fmla="*/ 2147483647 h 1078"/>
                <a:gd name="T56" fmla="*/ 2147483647 w 697"/>
                <a:gd name="T57" fmla="*/ 2147483647 h 1078"/>
                <a:gd name="T58" fmla="*/ 2147483647 w 697"/>
                <a:gd name="T59" fmla="*/ 2147483647 h 1078"/>
                <a:gd name="T60" fmla="*/ 2147483647 w 697"/>
                <a:gd name="T61" fmla="*/ 2147483647 h 1078"/>
                <a:gd name="T62" fmla="*/ 2147483647 w 697"/>
                <a:gd name="T63" fmla="*/ 2147483647 h 1078"/>
                <a:gd name="T64" fmla="*/ 2147483647 w 697"/>
                <a:gd name="T65" fmla="*/ 2147483647 h 1078"/>
                <a:gd name="T66" fmla="*/ 2147483647 w 697"/>
                <a:gd name="T67" fmla="*/ 2147483647 h 1078"/>
                <a:gd name="T68" fmla="*/ 2147483647 w 697"/>
                <a:gd name="T69" fmla="*/ 2147483647 h 1078"/>
                <a:gd name="T70" fmla="*/ 2147483647 w 697"/>
                <a:gd name="T71" fmla="*/ 2147483647 h 1078"/>
                <a:gd name="T72" fmla="*/ 2147483647 w 697"/>
                <a:gd name="T73" fmla="*/ 2147483647 h 1078"/>
                <a:gd name="T74" fmla="*/ 2147483647 w 697"/>
                <a:gd name="T75" fmla="*/ 2147483647 h 1078"/>
                <a:gd name="T76" fmla="*/ 2147483647 w 697"/>
                <a:gd name="T77" fmla="*/ 2147483647 h 1078"/>
                <a:gd name="T78" fmla="*/ 2147483647 w 697"/>
                <a:gd name="T79" fmla="*/ 2147483647 h 1078"/>
                <a:gd name="T80" fmla="*/ 2147483647 w 697"/>
                <a:gd name="T81" fmla="*/ 2147483647 h 1078"/>
                <a:gd name="T82" fmla="*/ 2147483647 w 697"/>
                <a:gd name="T83" fmla="*/ 2147483647 h 1078"/>
                <a:gd name="T84" fmla="*/ 2147483647 w 697"/>
                <a:gd name="T85" fmla="*/ 2147483647 h 1078"/>
                <a:gd name="T86" fmla="*/ 0 w 697"/>
                <a:gd name="T87" fmla="*/ 2147483647 h 1078"/>
                <a:gd name="T88" fmla="*/ 2147483647 w 697"/>
                <a:gd name="T89" fmla="*/ 2147483647 h 1078"/>
                <a:gd name="T90" fmla="*/ 2147483647 w 697"/>
                <a:gd name="T91" fmla="*/ 2147483647 h 1078"/>
                <a:gd name="T92" fmla="*/ 2147483647 w 697"/>
                <a:gd name="T93" fmla="*/ 2147483647 h 1078"/>
                <a:gd name="T94" fmla="*/ 2147483647 w 697"/>
                <a:gd name="T95" fmla="*/ 0 h 10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7"/>
                <a:gd name="T145" fmla="*/ 0 h 1078"/>
                <a:gd name="T146" fmla="*/ 697 w 697"/>
                <a:gd name="T147" fmla="*/ 1078 h 10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7" h="1078">
                  <a:moveTo>
                    <a:pt x="53" y="0"/>
                  </a:moveTo>
                  <a:lnTo>
                    <a:pt x="374" y="64"/>
                  </a:lnTo>
                  <a:lnTo>
                    <a:pt x="304" y="382"/>
                  </a:lnTo>
                  <a:lnTo>
                    <a:pt x="664" y="864"/>
                  </a:lnTo>
                  <a:lnTo>
                    <a:pt x="697" y="926"/>
                  </a:lnTo>
                  <a:lnTo>
                    <a:pt x="663" y="955"/>
                  </a:lnTo>
                  <a:lnTo>
                    <a:pt x="641" y="1009"/>
                  </a:lnTo>
                  <a:lnTo>
                    <a:pt x="620" y="1040"/>
                  </a:lnTo>
                  <a:lnTo>
                    <a:pt x="642" y="1069"/>
                  </a:lnTo>
                  <a:lnTo>
                    <a:pt x="605" y="1078"/>
                  </a:lnTo>
                  <a:lnTo>
                    <a:pt x="393" y="1070"/>
                  </a:lnTo>
                  <a:lnTo>
                    <a:pt x="380" y="1008"/>
                  </a:lnTo>
                  <a:lnTo>
                    <a:pt x="343" y="961"/>
                  </a:lnTo>
                  <a:lnTo>
                    <a:pt x="316" y="945"/>
                  </a:lnTo>
                  <a:lnTo>
                    <a:pt x="308" y="912"/>
                  </a:lnTo>
                  <a:lnTo>
                    <a:pt x="286" y="894"/>
                  </a:lnTo>
                  <a:lnTo>
                    <a:pt x="263" y="872"/>
                  </a:lnTo>
                  <a:lnTo>
                    <a:pt x="256" y="847"/>
                  </a:lnTo>
                  <a:lnTo>
                    <a:pt x="235" y="830"/>
                  </a:lnTo>
                  <a:lnTo>
                    <a:pt x="202" y="839"/>
                  </a:lnTo>
                  <a:lnTo>
                    <a:pt x="165" y="826"/>
                  </a:lnTo>
                  <a:lnTo>
                    <a:pt x="165" y="812"/>
                  </a:lnTo>
                  <a:lnTo>
                    <a:pt x="164" y="782"/>
                  </a:lnTo>
                  <a:lnTo>
                    <a:pt x="149" y="750"/>
                  </a:lnTo>
                  <a:lnTo>
                    <a:pt x="147" y="723"/>
                  </a:lnTo>
                  <a:lnTo>
                    <a:pt x="131" y="699"/>
                  </a:lnTo>
                  <a:lnTo>
                    <a:pt x="135" y="677"/>
                  </a:lnTo>
                  <a:lnTo>
                    <a:pt x="89" y="621"/>
                  </a:lnTo>
                  <a:lnTo>
                    <a:pt x="89" y="590"/>
                  </a:lnTo>
                  <a:lnTo>
                    <a:pt x="113" y="578"/>
                  </a:lnTo>
                  <a:lnTo>
                    <a:pt x="113" y="559"/>
                  </a:lnTo>
                  <a:lnTo>
                    <a:pt x="89" y="553"/>
                  </a:lnTo>
                  <a:lnTo>
                    <a:pt x="79" y="523"/>
                  </a:lnTo>
                  <a:lnTo>
                    <a:pt x="67" y="471"/>
                  </a:lnTo>
                  <a:lnTo>
                    <a:pt x="101" y="499"/>
                  </a:lnTo>
                  <a:lnTo>
                    <a:pt x="88" y="462"/>
                  </a:lnTo>
                  <a:lnTo>
                    <a:pt x="113" y="462"/>
                  </a:lnTo>
                  <a:lnTo>
                    <a:pt x="113" y="435"/>
                  </a:lnTo>
                  <a:lnTo>
                    <a:pt x="88" y="417"/>
                  </a:lnTo>
                  <a:lnTo>
                    <a:pt x="76" y="443"/>
                  </a:lnTo>
                  <a:lnTo>
                    <a:pt x="53" y="434"/>
                  </a:lnTo>
                  <a:lnTo>
                    <a:pt x="9" y="313"/>
                  </a:lnTo>
                  <a:lnTo>
                    <a:pt x="21" y="227"/>
                  </a:lnTo>
                  <a:lnTo>
                    <a:pt x="0" y="177"/>
                  </a:lnTo>
                  <a:lnTo>
                    <a:pt x="10" y="140"/>
                  </a:lnTo>
                  <a:lnTo>
                    <a:pt x="32" y="133"/>
                  </a:lnTo>
                  <a:lnTo>
                    <a:pt x="53" y="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64" name="Freeform 263"/>
            <p:cNvSpPr>
              <a:spLocks/>
            </p:cNvSpPr>
            <p:nvPr/>
          </p:nvSpPr>
          <p:spPr bwMode="auto">
            <a:xfrm>
              <a:off x="906935" y="1290384"/>
              <a:ext cx="813061" cy="1326732"/>
            </a:xfrm>
            <a:custGeom>
              <a:avLst/>
              <a:gdLst>
                <a:gd name="T0" fmla="*/ 2147483647 w 527"/>
                <a:gd name="T1" fmla="*/ 0 h 797"/>
                <a:gd name="T2" fmla="*/ 0 w 527"/>
                <a:gd name="T3" fmla="*/ 2147483647 h 797"/>
                <a:gd name="T4" fmla="*/ 2147483647 w 527"/>
                <a:gd name="T5" fmla="*/ 2147483647 h 797"/>
                <a:gd name="T6" fmla="*/ 2147483647 w 527"/>
                <a:gd name="T7" fmla="*/ 2147483647 h 797"/>
                <a:gd name="T8" fmla="*/ 2147483647 w 527"/>
                <a:gd name="T9" fmla="*/ 2147483647 h 797"/>
                <a:gd name="T10" fmla="*/ 2147483647 w 527"/>
                <a:gd name="T11" fmla="*/ 2147483647 h 797"/>
                <a:gd name="T12" fmla="*/ 2147483647 w 527"/>
                <a:gd name="T13" fmla="*/ 2147483647 h 797"/>
                <a:gd name="T14" fmla="*/ 2147483647 w 527"/>
                <a:gd name="T15" fmla="*/ 2147483647 h 797"/>
                <a:gd name="T16" fmla="*/ 2147483647 w 527"/>
                <a:gd name="T17" fmla="*/ 2147483647 h 797"/>
                <a:gd name="T18" fmla="*/ 2147483647 w 527"/>
                <a:gd name="T19" fmla="*/ 2147483647 h 797"/>
                <a:gd name="T20" fmla="*/ 2147483647 w 527"/>
                <a:gd name="T21" fmla="*/ 2147483647 h 797"/>
                <a:gd name="T22" fmla="*/ 2147483647 w 527"/>
                <a:gd name="T23" fmla="*/ 0 h 7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7"/>
                <a:gd name="T37" fmla="*/ 0 h 797"/>
                <a:gd name="T38" fmla="*/ 527 w 527"/>
                <a:gd name="T39" fmla="*/ 797 h 7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7" h="797">
                  <a:moveTo>
                    <a:pt x="67" y="0"/>
                  </a:moveTo>
                  <a:lnTo>
                    <a:pt x="0" y="316"/>
                  </a:lnTo>
                  <a:lnTo>
                    <a:pt x="359" y="797"/>
                  </a:lnTo>
                  <a:lnTo>
                    <a:pt x="381" y="777"/>
                  </a:lnTo>
                  <a:lnTo>
                    <a:pt x="380" y="681"/>
                  </a:lnTo>
                  <a:lnTo>
                    <a:pt x="425" y="689"/>
                  </a:lnTo>
                  <a:lnTo>
                    <a:pt x="471" y="397"/>
                  </a:lnTo>
                  <a:lnTo>
                    <a:pt x="502" y="198"/>
                  </a:lnTo>
                  <a:lnTo>
                    <a:pt x="511" y="139"/>
                  </a:lnTo>
                  <a:lnTo>
                    <a:pt x="527" y="85"/>
                  </a:lnTo>
                  <a:lnTo>
                    <a:pt x="290" y="4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65" name="Freeform 264"/>
            <p:cNvSpPr>
              <a:spLocks/>
            </p:cNvSpPr>
            <p:nvPr/>
          </p:nvSpPr>
          <p:spPr bwMode="auto">
            <a:xfrm>
              <a:off x="1355104" y="202948"/>
              <a:ext cx="732815" cy="1281296"/>
            </a:xfrm>
            <a:custGeom>
              <a:avLst/>
              <a:gdLst>
                <a:gd name="T0" fmla="*/ 2147483647 w 476"/>
                <a:gd name="T1" fmla="*/ 0 h 770"/>
                <a:gd name="T2" fmla="*/ 2147483647 w 476"/>
                <a:gd name="T3" fmla="*/ 2147483647 h 770"/>
                <a:gd name="T4" fmla="*/ 2147483647 w 476"/>
                <a:gd name="T5" fmla="*/ 2147483647 h 770"/>
                <a:gd name="T6" fmla="*/ 2147483647 w 476"/>
                <a:gd name="T7" fmla="*/ 2147483647 h 770"/>
                <a:gd name="T8" fmla="*/ 2147483647 w 476"/>
                <a:gd name="T9" fmla="*/ 2147483647 h 770"/>
                <a:gd name="T10" fmla="*/ 2147483647 w 476"/>
                <a:gd name="T11" fmla="*/ 2147483647 h 770"/>
                <a:gd name="T12" fmla="*/ 2147483647 w 476"/>
                <a:gd name="T13" fmla="*/ 2147483647 h 770"/>
                <a:gd name="T14" fmla="*/ 0 w 476"/>
                <a:gd name="T15" fmla="*/ 2147483647 h 770"/>
                <a:gd name="T16" fmla="*/ 2147483647 w 476"/>
                <a:gd name="T17" fmla="*/ 2147483647 h 770"/>
                <a:gd name="T18" fmla="*/ 2147483647 w 476"/>
                <a:gd name="T19" fmla="*/ 2147483647 h 770"/>
                <a:gd name="T20" fmla="*/ 2147483647 w 476"/>
                <a:gd name="T21" fmla="*/ 2147483647 h 770"/>
                <a:gd name="T22" fmla="*/ 2147483647 w 476"/>
                <a:gd name="T23" fmla="*/ 2147483647 h 770"/>
                <a:gd name="T24" fmla="*/ 2147483647 w 476"/>
                <a:gd name="T25" fmla="*/ 2147483647 h 770"/>
                <a:gd name="T26" fmla="*/ 2147483647 w 476"/>
                <a:gd name="T27" fmla="*/ 2147483647 h 770"/>
                <a:gd name="T28" fmla="*/ 2147483647 w 476"/>
                <a:gd name="T29" fmla="*/ 2147483647 h 770"/>
                <a:gd name="T30" fmla="*/ 2147483647 w 476"/>
                <a:gd name="T31" fmla="*/ 2147483647 h 770"/>
                <a:gd name="T32" fmla="*/ 2147483647 w 476"/>
                <a:gd name="T33" fmla="*/ 2147483647 h 770"/>
                <a:gd name="T34" fmla="*/ 2147483647 w 476"/>
                <a:gd name="T35" fmla="*/ 2147483647 h 770"/>
                <a:gd name="T36" fmla="*/ 2147483647 w 476"/>
                <a:gd name="T37" fmla="*/ 2147483647 h 770"/>
                <a:gd name="T38" fmla="*/ 2147483647 w 476"/>
                <a:gd name="T39" fmla="*/ 2147483647 h 770"/>
                <a:gd name="T40" fmla="*/ 2147483647 w 476"/>
                <a:gd name="T41" fmla="*/ 2147483647 h 770"/>
                <a:gd name="T42" fmla="*/ 2147483647 w 476"/>
                <a:gd name="T43" fmla="*/ 0 h 7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6"/>
                <a:gd name="T67" fmla="*/ 0 h 770"/>
                <a:gd name="T68" fmla="*/ 476 w 476"/>
                <a:gd name="T69" fmla="*/ 770 h 7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6" h="770">
                  <a:moveTo>
                    <a:pt x="115" y="0"/>
                  </a:moveTo>
                  <a:lnTo>
                    <a:pt x="72" y="301"/>
                  </a:lnTo>
                  <a:lnTo>
                    <a:pt x="117" y="365"/>
                  </a:lnTo>
                  <a:lnTo>
                    <a:pt x="47" y="432"/>
                  </a:lnTo>
                  <a:lnTo>
                    <a:pt x="38" y="478"/>
                  </a:lnTo>
                  <a:lnTo>
                    <a:pt x="57" y="511"/>
                  </a:lnTo>
                  <a:lnTo>
                    <a:pt x="38" y="527"/>
                  </a:lnTo>
                  <a:lnTo>
                    <a:pt x="0" y="702"/>
                  </a:lnTo>
                  <a:lnTo>
                    <a:pt x="227" y="742"/>
                  </a:lnTo>
                  <a:lnTo>
                    <a:pt x="442" y="770"/>
                  </a:lnTo>
                  <a:lnTo>
                    <a:pt x="464" y="611"/>
                  </a:lnTo>
                  <a:lnTo>
                    <a:pt x="476" y="523"/>
                  </a:lnTo>
                  <a:lnTo>
                    <a:pt x="455" y="492"/>
                  </a:lnTo>
                  <a:lnTo>
                    <a:pt x="406" y="500"/>
                  </a:lnTo>
                  <a:lnTo>
                    <a:pt x="342" y="508"/>
                  </a:lnTo>
                  <a:lnTo>
                    <a:pt x="330" y="436"/>
                  </a:lnTo>
                  <a:lnTo>
                    <a:pt x="252" y="378"/>
                  </a:lnTo>
                  <a:lnTo>
                    <a:pt x="263" y="341"/>
                  </a:lnTo>
                  <a:lnTo>
                    <a:pt x="270" y="275"/>
                  </a:lnTo>
                  <a:lnTo>
                    <a:pt x="170" y="134"/>
                  </a:lnTo>
                  <a:lnTo>
                    <a:pt x="184" y="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66" name="Freeform 265"/>
            <p:cNvSpPr>
              <a:spLocks/>
            </p:cNvSpPr>
            <p:nvPr/>
          </p:nvSpPr>
          <p:spPr bwMode="auto">
            <a:xfrm>
              <a:off x="1580701" y="1434265"/>
              <a:ext cx="678308" cy="948099"/>
            </a:xfrm>
            <a:custGeom>
              <a:avLst/>
              <a:gdLst>
                <a:gd name="T0" fmla="*/ 2147483647 w 441"/>
                <a:gd name="T1" fmla="*/ 0 h 570"/>
                <a:gd name="T2" fmla="*/ 2147483647 w 441"/>
                <a:gd name="T3" fmla="*/ 2147483647 h 570"/>
                <a:gd name="T4" fmla="*/ 2147483647 w 441"/>
                <a:gd name="T5" fmla="*/ 2147483647 h 570"/>
                <a:gd name="T6" fmla="*/ 2147483647 w 441"/>
                <a:gd name="T7" fmla="*/ 2147483647 h 570"/>
                <a:gd name="T8" fmla="*/ 2147483647 w 441"/>
                <a:gd name="T9" fmla="*/ 2147483647 h 570"/>
                <a:gd name="T10" fmla="*/ 0 w 441"/>
                <a:gd name="T11" fmla="*/ 2147483647 h 570"/>
                <a:gd name="T12" fmla="*/ 2147483647 w 441"/>
                <a:gd name="T13" fmla="*/ 2147483647 h 570"/>
                <a:gd name="T14" fmla="*/ 2147483647 w 441"/>
                <a:gd name="T15" fmla="*/ 0 h 5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1"/>
                <a:gd name="T25" fmla="*/ 0 h 570"/>
                <a:gd name="T26" fmla="*/ 441 w 441"/>
                <a:gd name="T27" fmla="*/ 570 h 5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1" h="570">
                  <a:moveTo>
                    <a:pt x="82" y="0"/>
                  </a:moveTo>
                  <a:lnTo>
                    <a:pt x="298" y="30"/>
                  </a:lnTo>
                  <a:lnTo>
                    <a:pt x="283" y="139"/>
                  </a:lnTo>
                  <a:lnTo>
                    <a:pt x="441" y="154"/>
                  </a:lnTo>
                  <a:lnTo>
                    <a:pt x="398" y="570"/>
                  </a:lnTo>
                  <a:lnTo>
                    <a:pt x="0" y="527"/>
                  </a:lnTo>
                  <a:lnTo>
                    <a:pt x="40" y="26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67" name="Freeform 266"/>
            <p:cNvSpPr>
              <a:spLocks/>
            </p:cNvSpPr>
            <p:nvPr/>
          </p:nvSpPr>
          <p:spPr bwMode="auto">
            <a:xfrm>
              <a:off x="1610983" y="212035"/>
              <a:ext cx="1274857" cy="858742"/>
            </a:xfrm>
            <a:custGeom>
              <a:avLst/>
              <a:gdLst>
                <a:gd name="T0" fmla="*/ 2147483647 w 828"/>
                <a:gd name="T1" fmla="*/ 0 h 516"/>
                <a:gd name="T2" fmla="*/ 2147483647 w 828"/>
                <a:gd name="T3" fmla="*/ 2147483647 h 516"/>
                <a:gd name="T4" fmla="*/ 2147483647 w 828"/>
                <a:gd name="T5" fmla="*/ 2147483647 h 516"/>
                <a:gd name="T6" fmla="*/ 2147483647 w 828"/>
                <a:gd name="T7" fmla="*/ 2147483647 h 516"/>
                <a:gd name="T8" fmla="*/ 2147483647 w 828"/>
                <a:gd name="T9" fmla="*/ 2147483647 h 516"/>
                <a:gd name="T10" fmla="*/ 2147483647 w 828"/>
                <a:gd name="T11" fmla="*/ 2147483647 h 516"/>
                <a:gd name="T12" fmla="*/ 2147483647 w 828"/>
                <a:gd name="T13" fmla="*/ 2147483647 h 516"/>
                <a:gd name="T14" fmla="*/ 2147483647 w 828"/>
                <a:gd name="T15" fmla="*/ 2147483647 h 516"/>
                <a:gd name="T16" fmla="*/ 2147483647 w 828"/>
                <a:gd name="T17" fmla="*/ 2147483647 h 516"/>
                <a:gd name="T18" fmla="*/ 2147483647 w 828"/>
                <a:gd name="T19" fmla="*/ 2147483647 h 516"/>
                <a:gd name="T20" fmla="*/ 2147483647 w 828"/>
                <a:gd name="T21" fmla="*/ 2147483647 h 516"/>
                <a:gd name="T22" fmla="*/ 2147483647 w 828"/>
                <a:gd name="T23" fmla="*/ 2147483647 h 516"/>
                <a:gd name="T24" fmla="*/ 2147483647 w 828"/>
                <a:gd name="T25" fmla="*/ 2147483647 h 516"/>
                <a:gd name="T26" fmla="*/ 2147483647 w 828"/>
                <a:gd name="T27" fmla="*/ 2147483647 h 516"/>
                <a:gd name="T28" fmla="*/ 2147483647 w 828"/>
                <a:gd name="T29" fmla="*/ 2147483647 h 516"/>
                <a:gd name="T30" fmla="*/ 2147483647 w 828"/>
                <a:gd name="T31" fmla="*/ 2147483647 h 516"/>
                <a:gd name="T32" fmla="*/ 2147483647 w 828"/>
                <a:gd name="T33" fmla="*/ 2147483647 h 516"/>
                <a:gd name="T34" fmla="*/ 0 w 828"/>
                <a:gd name="T35" fmla="*/ 2147483647 h 516"/>
                <a:gd name="T36" fmla="*/ 2147483647 w 828"/>
                <a:gd name="T37" fmla="*/ 0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8"/>
                <a:gd name="T58" fmla="*/ 0 h 516"/>
                <a:gd name="T59" fmla="*/ 828 w 828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8" h="516">
                  <a:moveTo>
                    <a:pt x="14" y="0"/>
                  </a:moveTo>
                  <a:lnTo>
                    <a:pt x="176" y="21"/>
                  </a:lnTo>
                  <a:lnTo>
                    <a:pt x="275" y="34"/>
                  </a:lnTo>
                  <a:lnTo>
                    <a:pt x="404" y="48"/>
                  </a:lnTo>
                  <a:lnTo>
                    <a:pt x="524" y="60"/>
                  </a:lnTo>
                  <a:lnTo>
                    <a:pt x="731" y="75"/>
                  </a:lnTo>
                  <a:lnTo>
                    <a:pt x="828" y="82"/>
                  </a:lnTo>
                  <a:lnTo>
                    <a:pt x="825" y="502"/>
                  </a:lnTo>
                  <a:lnTo>
                    <a:pt x="318" y="459"/>
                  </a:lnTo>
                  <a:lnTo>
                    <a:pt x="307" y="516"/>
                  </a:lnTo>
                  <a:lnTo>
                    <a:pt x="288" y="489"/>
                  </a:lnTo>
                  <a:lnTo>
                    <a:pt x="242" y="493"/>
                  </a:lnTo>
                  <a:lnTo>
                    <a:pt x="175" y="504"/>
                  </a:lnTo>
                  <a:lnTo>
                    <a:pt x="163" y="431"/>
                  </a:lnTo>
                  <a:lnTo>
                    <a:pt x="84" y="373"/>
                  </a:lnTo>
                  <a:lnTo>
                    <a:pt x="96" y="318"/>
                  </a:lnTo>
                  <a:lnTo>
                    <a:pt x="103" y="273"/>
                  </a:lnTo>
                  <a:lnTo>
                    <a:pt x="0" y="128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68" name="Freeform 267"/>
            <p:cNvSpPr>
              <a:spLocks/>
            </p:cNvSpPr>
            <p:nvPr/>
          </p:nvSpPr>
          <p:spPr bwMode="auto">
            <a:xfrm>
              <a:off x="2006218" y="971550"/>
              <a:ext cx="874713" cy="768350"/>
            </a:xfrm>
            <a:custGeom>
              <a:avLst/>
              <a:gdLst>
                <a:gd name="T0" fmla="*/ 2147483647 w 567"/>
                <a:gd name="T1" fmla="*/ 0 h 463"/>
                <a:gd name="T2" fmla="*/ 2147483647 w 567"/>
                <a:gd name="T3" fmla="*/ 2147483647 h 463"/>
                <a:gd name="T4" fmla="*/ 0 w 567"/>
                <a:gd name="T5" fmla="*/ 2147483647 h 463"/>
                <a:gd name="T6" fmla="*/ 2147483647 w 567"/>
                <a:gd name="T7" fmla="*/ 2147483647 h 463"/>
                <a:gd name="T8" fmla="*/ 2147483647 w 567"/>
                <a:gd name="T9" fmla="*/ 2147483647 h 463"/>
                <a:gd name="T10" fmla="*/ 2147483647 w 567"/>
                <a:gd name="T11" fmla="*/ 2147483647 h 463"/>
                <a:gd name="T12" fmla="*/ 2147483647 w 567"/>
                <a:gd name="T13" fmla="*/ 0 h 4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463"/>
                <a:gd name="T23" fmla="*/ 567 w 567"/>
                <a:gd name="T24" fmla="*/ 463 h 4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463">
                  <a:moveTo>
                    <a:pt x="55" y="0"/>
                  </a:moveTo>
                  <a:lnTo>
                    <a:pt x="35" y="173"/>
                  </a:lnTo>
                  <a:lnTo>
                    <a:pt x="0" y="420"/>
                  </a:lnTo>
                  <a:lnTo>
                    <a:pt x="164" y="433"/>
                  </a:lnTo>
                  <a:lnTo>
                    <a:pt x="547" y="463"/>
                  </a:lnTo>
                  <a:lnTo>
                    <a:pt x="567" y="4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US" sz="825" kern="0" dirty="0">
                  <a:solidFill>
                    <a:srgbClr val="4F81BD"/>
                  </a:solidFill>
                  <a:latin typeface="Lucida Sans Unicode" pitchFamily="34" charset="0"/>
                </a:rPr>
                <a:t>                                                               </a:t>
              </a:r>
            </a:p>
          </p:txBody>
        </p:sp>
        <p:sp>
          <p:nvSpPr>
            <p:cNvPr id="269" name="Freeform 268"/>
            <p:cNvSpPr>
              <a:spLocks/>
            </p:cNvSpPr>
            <p:nvPr/>
          </p:nvSpPr>
          <p:spPr bwMode="auto">
            <a:xfrm>
              <a:off x="2186334" y="1690221"/>
              <a:ext cx="906935" cy="730006"/>
            </a:xfrm>
            <a:custGeom>
              <a:avLst/>
              <a:gdLst>
                <a:gd name="T0" fmla="*/ 2147483647 w 590"/>
                <a:gd name="T1" fmla="*/ 0 h 440"/>
                <a:gd name="T2" fmla="*/ 2147483647 w 590"/>
                <a:gd name="T3" fmla="*/ 2147483647 h 440"/>
                <a:gd name="T4" fmla="*/ 0 w 590"/>
                <a:gd name="T5" fmla="*/ 2147483647 h 440"/>
                <a:gd name="T6" fmla="*/ 2147483647 w 590"/>
                <a:gd name="T7" fmla="*/ 2147483647 h 440"/>
                <a:gd name="T8" fmla="*/ 2147483647 w 590"/>
                <a:gd name="T9" fmla="*/ 2147483647 h 440"/>
                <a:gd name="T10" fmla="*/ 2147483647 w 590"/>
                <a:gd name="T11" fmla="*/ 2147483647 h 440"/>
                <a:gd name="T12" fmla="*/ 2147483647 w 590"/>
                <a:gd name="T13" fmla="*/ 2147483647 h 440"/>
                <a:gd name="T14" fmla="*/ 2147483647 w 590"/>
                <a:gd name="T15" fmla="*/ 2147483647 h 440"/>
                <a:gd name="T16" fmla="*/ 2147483647 w 590"/>
                <a:gd name="T17" fmla="*/ 0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0"/>
                <a:gd name="T28" fmla="*/ 0 h 440"/>
                <a:gd name="T29" fmla="*/ 590 w 590"/>
                <a:gd name="T30" fmla="*/ 440 h 4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0" h="440">
                  <a:moveTo>
                    <a:pt x="49" y="0"/>
                  </a:moveTo>
                  <a:lnTo>
                    <a:pt x="19" y="264"/>
                  </a:lnTo>
                  <a:lnTo>
                    <a:pt x="0" y="416"/>
                  </a:lnTo>
                  <a:lnTo>
                    <a:pt x="295" y="431"/>
                  </a:lnTo>
                  <a:lnTo>
                    <a:pt x="577" y="440"/>
                  </a:lnTo>
                  <a:lnTo>
                    <a:pt x="586" y="234"/>
                  </a:lnTo>
                  <a:lnTo>
                    <a:pt x="590" y="33"/>
                  </a:lnTo>
                  <a:lnTo>
                    <a:pt x="429" y="3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70" name="Freeform 269"/>
            <p:cNvSpPr>
              <a:spLocks/>
            </p:cNvSpPr>
            <p:nvPr/>
          </p:nvSpPr>
          <p:spPr bwMode="auto">
            <a:xfrm>
              <a:off x="1369631" y="2303463"/>
              <a:ext cx="820737" cy="993775"/>
            </a:xfrm>
            <a:custGeom>
              <a:avLst/>
              <a:gdLst>
                <a:gd name="T0" fmla="*/ 2147483647 w 536"/>
                <a:gd name="T1" fmla="*/ 0 h 594"/>
                <a:gd name="T2" fmla="*/ 2147483647 w 536"/>
                <a:gd name="T3" fmla="*/ 2147483647 h 594"/>
                <a:gd name="T4" fmla="*/ 2147483647 w 536"/>
                <a:gd name="T5" fmla="*/ 2147483647 h 594"/>
                <a:gd name="T6" fmla="*/ 2147483647 w 536"/>
                <a:gd name="T7" fmla="*/ 2147483647 h 594"/>
                <a:gd name="T8" fmla="*/ 2147483647 w 536"/>
                <a:gd name="T9" fmla="*/ 2147483647 h 594"/>
                <a:gd name="T10" fmla="*/ 2147483647 w 536"/>
                <a:gd name="T11" fmla="*/ 2147483647 h 594"/>
                <a:gd name="T12" fmla="*/ 2147483647 w 536"/>
                <a:gd name="T13" fmla="*/ 2147483647 h 594"/>
                <a:gd name="T14" fmla="*/ 2147483647 w 536"/>
                <a:gd name="T15" fmla="*/ 2147483647 h 594"/>
                <a:gd name="T16" fmla="*/ 2147483647 w 536"/>
                <a:gd name="T17" fmla="*/ 2147483647 h 594"/>
                <a:gd name="T18" fmla="*/ 2147483647 w 536"/>
                <a:gd name="T19" fmla="*/ 2147483647 h 594"/>
                <a:gd name="T20" fmla="*/ 2147483647 w 536"/>
                <a:gd name="T21" fmla="*/ 2147483647 h 594"/>
                <a:gd name="T22" fmla="*/ 0 w 536"/>
                <a:gd name="T23" fmla="*/ 2147483647 h 594"/>
                <a:gd name="T24" fmla="*/ 2147483647 w 536"/>
                <a:gd name="T25" fmla="*/ 2147483647 h 594"/>
                <a:gd name="T26" fmla="*/ 2147483647 w 536"/>
                <a:gd name="T27" fmla="*/ 2147483647 h 594"/>
                <a:gd name="T28" fmla="*/ 2147483647 w 536"/>
                <a:gd name="T29" fmla="*/ 2147483647 h 594"/>
                <a:gd name="T30" fmla="*/ 2147483647 w 536"/>
                <a:gd name="T31" fmla="*/ 0 h 5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6"/>
                <a:gd name="T49" fmla="*/ 0 h 594"/>
                <a:gd name="T50" fmla="*/ 536 w 536"/>
                <a:gd name="T51" fmla="*/ 594 h 5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6" h="594">
                  <a:moveTo>
                    <a:pt x="136" y="0"/>
                  </a:moveTo>
                  <a:lnTo>
                    <a:pt x="126" y="77"/>
                  </a:lnTo>
                  <a:lnTo>
                    <a:pt x="79" y="68"/>
                  </a:lnTo>
                  <a:lnTo>
                    <a:pt x="82" y="168"/>
                  </a:lnTo>
                  <a:lnTo>
                    <a:pt x="60" y="187"/>
                  </a:lnTo>
                  <a:lnTo>
                    <a:pt x="93" y="249"/>
                  </a:lnTo>
                  <a:lnTo>
                    <a:pt x="60" y="275"/>
                  </a:lnTo>
                  <a:lnTo>
                    <a:pt x="42" y="320"/>
                  </a:lnTo>
                  <a:lnTo>
                    <a:pt x="17" y="363"/>
                  </a:lnTo>
                  <a:lnTo>
                    <a:pt x="35" y="389"/>
                  </a:lnTo>
                  <a:lnTo>
                    <a:pt x="3" y="399"/>
                  </a:lnTo>
                  <a:lnTo>
                    <a:pt x="0" y="439"/>
                  </a:lnTo>
                  <a:lnTo>
                    <a:pt x="301" y="591"/>
                  </a:lnTo>
                  <a:lnTo>
                    <a:pt x="471" y="594"/>
                  </a:lnTo>
                  <a:lnTo>
                    <a:pt x="536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271" name="Freeform 270"/>
            <p:cNvSpPr>
              <a:spLocks/>
            </p:cNvSpPr>
            <p:nvPr/>
          </p:nvSpPr>
          <p:spPr bwMode="auto">
            <a:xfrm>
              <a:off x="2087181" y="2373313"/>
              <a:ext cx="873125" cy="938212"/>
            </a:xfrm>
            <a:custGeom>
              <a:avLst/>
              <a:gdLst>
                <a:gd name="T0" fmla="*/ 2147483647 w 568"/>
                <a:gd name="T1" fmla="*/ 0 h 564"/>
                <a:gd name="T2" fmla="*/ 2147483647 w 568"/>
                <a:gd name="T3" fmla="*/ 2147483647 h 564"/>
                <a:gd name="T4" fmla="*/ 2147483647 w 568"/>
                <a:gd name="T5" fmla="*/ 2147483647 h 564"/>
                <a:gd name="T6" fmla="*/ 2147483647 w 568"/>
                <a:gd name="T7" fmla="*/ 2147483647 h 564"/>
                <a:gd name="T8" fmla="*/ 2147483647 w 568"/>
                <a:gd name="T9" fmla="*/ 2147483647 h 564"/>
                <a:gd name="T10" fmla="*/ 2147483647 w 568"/>
                <a:gd name="T11" fmla="*/ 2147483647 h 564"/>
                <a:gd name="T12" fmla="*/ 2147483647 w 568"/>
                <a:gd name="T13" fmla="*/ 2147483647 h 564"/>
                <a:gd name="T14" fmla="*/ 2147483647 w 568"/>
                <a:gd name="T15" fmla="*/ 2147483647 h 564"/>
                <a:gd name="T16" fmla="*/ 0 w 568"/>
                <a:gd name="T17" fmla="*/ 2147483647 h 564"/>
                <a:gd name="T18" fmla="*/ 2147483647 w 568"/>
                <a:gd name="T19" fmla="*/ 2147483647 h 564"/>
                <a:gd name="T20" fmla="*/ 2147483647 w 568"/>
                <a:gd name="T21" fmla="*/ 0 h 5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564"/>
                <a:gd name="T35" fmla="*/ 568 w 568"/>
                <a:gd name="T36" fmla="*/ 564 h 5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564">
                  <a:moveTo>
                    <a:pt x="69" y="0"/>
                  </a:moveTo>
                  <a:lnTo>
                    <a:pt x="568" y="23"/>
                  </a:lnTo>
                  <a:lnTo>
                    <a:pt x="544" y="521"/>
                  </a:lnTo>
                  <a:lnTo>
                    <a:pt x="382" y="512"/>
                  </a:lnTo>
                  <a:lnTo>
                    <a:pt x="230" y="507"/>
                  </a:lnTo>
                  <a:lnTo>
                    <a:pt x="230" y="527"/>
                  </a:lnTo>
                  <a:lnTo>
                    <a:pt x="103" y="527"/>
                  </a:lnTo>
                  <a:lnTo>
                    <a:pt x="95" y="564"/>
                  </a:lnTo>
                  <a:lnTo>
                    <a:pt x="0" y="552"/>
                  </a:lnTo>
                  <a:lnTo>
                    <a:pt x="54" y="1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272" name="Freeform 271"/>
            <p:cNvSpPr>
              <a:spLocks/>
            </p:cNvSpPr>
            <p:nvPr/>
          </p:nvSpPr>
          <p:spPr bwMode="auto">
            <a:xfrm>
              <a:off x="2433256" y="2511425"/>
              <a:ext cx="1771650" cy="1778000"/>
            </a:xfrm>
            <a:custGeom>
              <a:avLst/>
              <a:gdLst>
                <a:gd name="T0" fmla="*/ 2147483647 w 1152"/>
                <a:gd name="T1" fmla="*/ 0 h 1067"/>
                <a:gd name="T2" fmla="*/ 2147483647 w 1152"/>
                <a:gd name="T3" fmla="*/ 2147483647 h 1067"/>
                <a:gd name="T4" fmla="*/ 2147483647 w 1152"/>
                <a:gd name="T5" fmla="*/ 2147483647 h 1067"/>
                <a:gd name="T6" fmla="*/ 2147483647 w 1152"/>
                <a:gd name="T7" fmla="*/ 2147483647 h 1067"/>
                <a:gd name="T8" fmla="*/ 2147483647 w 1152"/>
                <a:gd name="T9" fmla="*/ 2147483647 h 1067"/>
                <a:gd name="T10" fmla="*/ 2147483647 w 1152"/>
                <a:gd name="T11" fmla="*/ 2147483647 h 1067"/>
                <a:gd name="T12" fmla="*/ 2147483647 w 1152"/>
                <a:gd name="T13" fmla="*/ 2147483647 h 1067"/>
                <a:gd name="T14" fmla="*/ 2147483647 w 1152"/>
                <a:gd name="T15" fmla="*/ 2147483647 h 1067"/>
                <a:gd name="T16" fmla="*/ 2147483647 w 1152"/>
                <a:gd name="T17" fmla="*/ 2147483647 h 1067"/>
                <a:gd name="T18" fmla="*/ 2147483647 w 1152"/>
                <a:gd name="T19" fmla="*/ 2147483647 h 1067"/>
                <a:gd name="T20" fmla="*/ 2147483647 w 1152"/>
                <a:gd name="T21" fmla="*/ 2147483647 h 1067"/>
                <a:gd name="T22" fmla="*/ 2147483647 w 1152"/>
                <a:gd name="T23" fmla="*/ 2147483647 h 1067"/>
                <a:gd name="T24" fmla="*/ 2147483647 w 1152"/>
                <a:gd name="T25" fmla="*/ 2147483647 h 1067"/>
                <a:gd name="T26" fmla="*/ 2147483647 w 1152"/>
                <a:gd name="T27" fmla="*/ 2147483647 h 1067"/>
                <a:gd name="T28" fmla="*/ 2147483647 w 1152"/>
                <a:gd name="T29" fmla="*/ 2147483647 h 1067"/>
                <a:gd name="T30" fmla="*/ 2147483647 w 1152"/>
                <a:gd name="T31" fmla="*/ 2147483647 h 1067"/>
                <a:gd name="T32" fmla="*/ 2147483647 w 1152"/>
                <a:gd name="T33" fmla="*/ 2147483647 h 1067"/>
                <a:gd name="T34" fmla="*/ 2147483647 w 1152"/>
                <a:gd name="T35" fmla="*/ 2147483647 h 1067"/>
                <a:gd name="T36" fmla="*/ 2147483647 w 1152"/>
                <a:gd name="T37" fmla="*/ 2147483647 h 1067"/>
                <a:gd name="T38" fmla="*/ 2147483647 w 1152"/>
                <a:gd name="T39" fmla="*/ 2147483647 h 1067"/>
                <a:gd name="T40" fmla="*/ 2147483647 w 1152"/>
                <a:gd name="T41" fmla="*/ 2147483647 h 1067"/>
                <a:gd name="T42" fmla="*/ 2147483647 w 1152"/>
                <a:gd name="T43" fmla="*/ 2147483647 h 1067"/>
                <a:gd name="T44" fmla="*/ 2147483647 w 1152"/>
                <a:gd name="T45" fmla="*/ 2147483647 h 1067"/>
                <a:gd name="T46" fmla="*/ 2147483647 w 1152"/>
                <a:gd name="T47" fmla="*/ 2147483647 h 1067"/>
                <a:gd name="T48" fmla="*/ 2147483647 w 1152"/>
                <a:gd name="T49" fmla="*/ 2147483647 h 1067"/>
                <a:gd name="T50" fmla="*/ 2147483647 w 1152"/>
                <a:gd name="T51" fmla="*/ 2147483647 h 1067"/>
                <a:gd name="T52" fmla="*/ 2147483647 w 1152"/>
                <a:gd name="T53" fmla="*/ 2147483647 h 1067"/>
                <a:gd name="T54" fmla="*/ 2147483647 w 1152"/>
                <a:gd name="T55" fmla="*/ 2147483647 h 1067"/>
                <a:gd name="T56" fmla="*/ 2147483647 w 1152"/>
                <a:gd name="T57" fmla="*/ 2147483647 h 1067"/>
                <a:gd name="T58" fmla="*/ 2147483647 w 1152"/>
                <a:gd name="T59" fmla="*/ 2147483647 h 1067"/>
                <a:gd name="T60" fmla="*/ 2147483647 w 1152"/>
                <a:gd name="T61" fmla="*/ 2147483647 h 1067"/>
                <a:gd name="T62" fmla="*/ 2147483647 w 1152"/>
                <a:gd name="T63" fmla="*/ 2147483647 h 1067"/>
                <a:gd name="T64" fmla="*/ 2147483647 w 1152"/>
                <a:gd name="T65" fmla="*/ 2147483647 h 1067"/>
                <a:gd name="T66" fmla="*/ 2147483647 w 1152"/>
                <a:gd name="T67" fmla="*/ 2147483647 h 1067"/>
                <a:gd name="T68" fmla="*/ 2147483647 w 1152"/>
                <a:gd name="T69" fmla="*/ 2147483647 h 1067"/>
                <a:gd name="T70" fmla="*/ 2147483647 w 1152"/>
                <a:gd name="T71" fmla="*/ 2147483647 h 1067"/>
                <a:gd name="T72" fmla="*/ 2147483647 w 1152"/>
                <a:gd name="T73" fmla="*/ 2147483647 h 1067"/>
                <a:gd name="T74" fmla="*/ 2147483647 w 1152"/>
                <a:gd name="T75" fmla="*/ 2147483647 h 1067"/>
                <a:gd name="T76" fmla="*/ 2147483647 w 1152"/>
                <a:gd name="T77" fmla="*/ 2147483647 h 1067"/>
                <a:gd name="T78" fmla="*/ 2147483647 w 1152"/>
                <a:gd name="T79" fmla="*/ 2147483647 h 1067"/>
                <a:gd name="T80" fmla="*/ 2147483647 w 1152"/>
                <a:gd name="T81" fmla="*/ 2147483647 h 1067"/>
                <a:gd name="T82" fmla="*/ 2147483647 w 1152"/>
                <a:gd name="T83" fmla="*/ 2147483647 h 1067"/>
                <a:gd name="T84" fmla="*/ 2147483647 w 1152"/>
                <a:gd name="T85" fmla="*/ 2147483647 h 1067"/>
                <a:gd name="T86" fmla="*/ 2147483647 w 1152"/>
                <a:gd name="T87" fmla="*/ 2147483647 h 1067"/>
                <a:gd name="T88" fmla="*/ 2147483647 w 1152"/>
                <a:gd name="T89" fmla="*/ 2147483647 h 1067"/>
                <a:gd name="T90" fmla="*/ 2147483647 w 1152"/>
                <a:gd name="T91" fmla="*/ 2147483647 h 1067"/>
                <a:gd name="T92" fmla="*/ 0 w 1152"/>
                <a:gd name="T93" fmla="*/ 2147483647 h 1067"/>
                <a:gd name="T94" fmla="*/ 0 w 1152"/>
                <a:gd name="T95" fmla="*/ 2147483647 h 1067"/>
                <a:gd name="T96" fmla="*/ 2147483647 w 1152"/>
                <a:gd name="T97" fmla="*/ 2147483647 h 1067"/>
                <a:gd name="T98" fmla="*/ 2147483647 w 1152"/>
                <a:gd name="T99" fmla="*/ 2147483647 h 1067"/>
                <a:gd name="T100" fmla="*/ 2147483647 w 1152"/>
                <a:gd name="T101" fmla="*/ 0 h 10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2"/>
                <a:gd name="T154" fmla="*/ 0 h 1067"/>
                <a:gd name="T155" fmla="*/ 1152 w 1152"/>
                <a:gd name="T156" fmla="*/ 1067 h 10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2" h="1067">
                  <a:moveTo>
                    <a:pt x="334" y="0"/>
                  </a:moveTo>
                  <a:lnTo>
                    <a:pt x="589" y="9"/>
                  </a:lnTo>
                  <a:lnTo>
                    <a:pt x="589" y="203"/>
                  </a:lnTo>
                  <a:lnTo>
                    <a:pt x="719" y="256"/>
                  </a:lnTo>
                  <a:lnTo>
                    <a:pt x="754" y="238"/>
                  </a:lnTo>
                  <a:lnTo>
                    <a:pt x="839" y="280"/>
                  </a:lnTo>
                  <a:lnTo>
                    <a:pt x="890" y="277"/>
                  </a:lnTo>
                  <a:lnTo>
                    <a:pt x="988" y="235"/>
                  </a:lnTo>
                  <a:lnTo>
                    <a:pt x="1045" y="276"/>
                  </a:lnTo>
                  <a:lnTo>
                    <a:pt x="1094" y="286"/>
                  </a:lnTo>
                  <a:lnTo>
                    <a:pt x="1094" y="444"/>
                  </a:lnTo>
                  <a:lnTo>
                    <a:pt x="1152" y="542"/>
                  </a:lnTo>
                  <a:lnTo>
                    <a:pt x="1139" y="677"/>
                  </a:lnTo>
                  <a:lnTo>
                    <a:pt x="1076" y="730"/>
                  </a:lnTo>
                  <a:lnTo>
                    <a:pt x="1063" y="681"/>
                  </a:lnTo>
                  <a:lnTo>
                    <a:pt x="1045" y="703"/>
                  </a:lnTo>
                  <a:lnTo>
                    <a:pt x="1058" y="735"/>
                  </a:lnTo>
                  <a:lnTo>
                    <a:pt x="947" y="815"/>
                  </a:lnTo>
                  <a:lnTo>
                    <a:pt x="920" y="820"/>
                  </a:lnTo>
                  <a:lnTo>
                    <a:pt x="862" y="860"/>
                  </a:lnTo>
                  <a:lnTo>
                    <a:pt x="862" y="882"/>
                  </a:lnTo>
                  <a:lnTo>
                    <a:pt x="844" y="887"/>
                  </a:lnTo>
                  <a:lnTo>
                    <a:pt x="857" y="914"/>
                  </a:lnTo>
                  <a:lnTo>
                    <a:pt x="826" y="954"/>
                  </a:lnTo>
                  <a:lnTo>
                    <a:pt x="844" y="1012"/>
                  </a:lnTo>
                  <a:lnTo>
                    <a:pt x="862" y="1031"/>
                  </a:lnTo>
                  <a:lnTo>
                    <a:pt x="857" y="1067"/>
                  </a:lnTo>
                  <a:lnTo>
                    <a:pt x="812" y="1067"/>
                  </a:lnTo>
                  <a:lnTo>
                    <a:pt x="772" y="1049"/>
                  </a:lnTo>
                  <a:lnTo>
                    <a:pt x="745" y="1054"/>
                  </a:lnTo>
                  <a:lnTo>
                    <a:pt x="656" y="1022"/>
                  </a:lnTo>
                  <a:lnTo>
                    <a:pt x="616" y="900"/>
                  </a:lnTo>
                  <a:lnTo>
                    <a:pt x="553" y="842"/>
                  </a:lnTo>
                  <a:lnTo>
                    <a:pt x="498" y="735"/>
                  </a:lnTo>
                  <a:lnTo>
                    <a:pt x="473" y="724"/>
                  </a:lnTo>
                  <a:lnTo>
                    <a:pt x="443" y="697"/>
                  </a:lnTo>
                  <a:lnTo>
                    <a:pt x="414" y="697"/>
                  </a:lnTo>
                  <a:lnTo>
                    <a:pt x="371" y="688"/>
                  </a:lnTo>
                  <a:lnTo>
                    <a:pt x="338" y="697"/>
                  </a:lnTo>
                  <a:lnTo>
                    <a:pt x="316" y="751"/>
                  </a:lnTo>
                  <a:lnTo>
                    <a:pt x="282" y="760"/>
                  </a:lnTo>
                  <a:lnTo>
                    <a:pt x="209" y="718"/>
                  </a:lnTo>
                  <a:lnTo>
                    <a:pt x="166" y="668"/>
                  </a:lnTo>
                  <a:lnTo>
                    <a:pt x="158" y="606"/>
                  </a:lnTo>
                  <a:lnTo>
                    <a:pt x="127" y="565"/>
                  </a:lnTo>
                  <a:lnTo>
                    <a:pt x="54" y="507"/>
                  </a:lnTo>
                  <a:lnTo>
                    <a:pt x="0" y="446"/>
                  </a:lnTo>
                  <a:lnTo>
                    <a:pt x="0" y="420"/>
                  </a:lnTo>
                  <a:lnTo>
                    <a:pt x="174" y="422"/>
                  </a:lnTo>
                  <a:lnTo>
                    <a:pt x="316" y="4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273" name="Freeform 272"/>
            <p:cNvSpPr>
              <a:spLocks/>
            </p:cNvSpPr>
            <p:nvPr/>
          </p:nvSpPr>
          <p:spPr bwMode="auto">
            <a:xfrm>
              <a:off x="2882811" y="348343"/>
              <a:ext cx="852428" cy="542203"/>
            </a:xfrm>
            <a:custGeom>
              <a:avLst/>
              <a:gdLst>
                <a:gd name="T0" fmla="*/ 2147483647 w 555"/>
                <a:gd name="T1" fmla="*/ 0 h 325"/>
                <a:gd name="T2" fmla="*/ 2147483647 w 555"/>
                <a:gd name="T3" fmla="*/ 2147483647 h 325"/>
                <a:gd name="T4" fmla="*/ 2147483647 w 555"/>
                <a:gd name="T5" fmla="*/ 2147483647 h 325"/>
                <a:gd name="T6" fmla="*/ 2147483647 w 555"/>
                <a:gd name="T7" fmla="*/ 2147483647 h 325"/>
                <a:gd name="T8" fmla="*/ 2147483647 w 555"/>
                <a:gd name="T9" fmla="*/ 2147483647 h 325"/>
                <a:gd name="T10" fmla="*/ 2147483647 w 555"/>
                <a:gd name="T11" fmla="*/ 2147483647 h 325"/>
                <a:gd name="T12" fmla="*/ 2147483647 w 555"/>
                <a:gd name="T13" fmla="*/ 2147483647 h 325"/>
                <a:gd name="T14" fmla="*/ 0 w 555"/>
                <a:gd name="T15" fmla="*/ 2147483647 h 325"/>
                <a:gd name="T16" fmla="*/ 2147483647 w 555"/>
                <a:gd name="T17" fmla="*/ 0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325"/>
                <a:gd name="T29" fmla="*/ 555 w 555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325">
                  <a:moveTo>
                    <a:pt x="2" y="0"/>
                  </a:moveTo>
                  <a:lnTo>
                    <a:pt x="465" y="11"/>
                  </a:lnTo>
                  <a:lnTo>
                    <a:pt x="500" y="106"/>
                  </a:lnTo>
                  <a:lnTo>
                    <a:pt x="532" y="179"/>
                  </a:lnTo>
                  <a:lnTo>
                    <a:pt x="555" y="298"/>
                  </a:lnTo>
                  <a:lnTo>
                    <a:pt x="541" y="325"/>
                  </a:lnTo>
                  <a:lnTo>
                    <a:pt x="370" y="321"/>
                  </a:lnTo>
                  <a:lnTo>
                    <a:pt x="0" y="315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74" name="Freeform 273"/>
            <p:cNvSpPr>
              <a:spLocks/>
            </p:cNvSpPr>
            <p:nvPr/>
          </p:nvSpPr>
          <p:spPr bwMode="auto">
            <a:xfrm>
              <a:off x="2860293" y="868363"/>
              <a:ext cx="896938" cy="631825"/>
            </a:xfrm>
            <a:custGeom>
              <a:avLst/>
              <a:gdLst>
                <a:gd name="T0" fmla="*/ 2147483647 w 583"/>
                <a:gd name="T1" fmla="*/ 0 h 380"/>
                <a:gd name="T2" fmla="*/ 2147483647 w 583"/>
                <a:gd name="T3" fmla="*/ 2147483647 h 380"/>
                <a:gd name="T4" fmla="*/ 0 w 583"/>
                <a:gd name="T5" fmla="*/ 2147483647 h 380"/>
                <a:gd name="T6" fmla="*/ 2147483647 w 583"/>
                <a:gd name="T7" fmla="*/ 2147483647 h 380"/>
                <a:gd name="T8" fmla="*/ 2147483647 w 583"/>
                <a:gd name="T9" fmla="*/ 2147483647 h 380"/>
                <a:gd name="T10" fmla="*/ 2147483647 w 583"/>
                <a:gd name="T11" fmla="*/ 2147483647 h 380"/>
                <a:gd name="T12" fmla="*/ 2147483647 w 583"/>
                <a:gd name="T13" fmla="*/ 2147483647 h 380"/>
                <a:gd name="T14" fmla="*/ 2147483647 w 583"/>
                <a:gd name="T15" fmla="*/ 2147483647 h 380"/>
                <a:gd name="T16" fmla="*/ 2147483647 w 583"/>
                <a:gd name="T17" fmla="*/ 2147483647 h 380"/>
                <a:gd name="T18" fmla="*/ 2147483647 w 583"/>
                <a:gd name="T19" fmla="*/ 2147483647 h 380"/>
                <a:gd name="T20" fmla="*/ 2147483647 w 583"/>
                <a:gd name="T21" fmla="*/ 2147483647 h 380"/>
                <a:gd name="T22" fmla="*/ 2147483647 w 583"/>
                <a:gd name="T23" fmla="*/ 2147483647 h 380"/>
                <a:gd name="T24" fmla="*/ 2147483647 w 583"/>
                <a:gd name="T25" fmla="*/ 2147483647 h 380"/>
                <a:gd name="T26" fmla="*/ 2147483647 w 583"/>
                <a:gd name="T27" fmla="*/ 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3"/>
                <a:gd name="T43" fmla="*/ 0 h 380"/>
                <a:gd name="T44" fmla="*/ 583 w 583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3" h="380">
                  <a:moveTo>
                    <a:pt x="11" y="0"/>
                  </a:moveTo>
                  <a:lnTo>
                    <a:pt x="9" y="148"/>
                  </a:lnTo>
                  <a:lnTo>
                    <a:pt x="0" y="321"/>
                  </a:lnTo>
                  <a:lnTo>
                    <a:pt x="424" y="327"/>
                  </a:lnTo>
                  <a:lnTo>
                    <a:pt x="468" y="350"/>
                  </a:lnTo>
                  <a:lnTo>
                    <a:pt x="500" y="318"/>
                  </a:lnTo>
                  <a:lnTo>
                    <a:pt x="583" y="380"/>
                  </a:lnTo>
                  <a:lnTo>
                    <a:pt x="571" y="315"/>
                  </a:lnTo>
                  <a:lnTo>
                    <a:pt x="579" y="264"/>
                  </a:lnTo>
                  <a:lnTo>
                    <a:pt x="583" y="91"/>
                  </a:lnTo>
                  <a:lnTo>
                    <a:pt x="546" y="54"/>
                  </a:lnTo>
                  <a:lnTo>
                    <a:pt x="561" y="6"/>
                  </a:lnTo>
                  <a:lnTo>
                    <a:pt x="284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275" name="Freeform 274"/>
            <p:cNvSpPr>
              <a:spLocks/>
            </p:cNvSpPr>
            <p:nvPr/>
          </p:nvSpPr>
          <p:spPr bwMode="auto">
            <a:xfrm>
              <a:off x="2843445" y="1397916"/>
              <a:ext cx="1073484" cy="519485"/>
            </a:xfrm>
            <a:custGeom>
              <a:avLst/>
              <a:gdLst>
                <a:gd name="T0" fmla="*/ 2147483647 w 695"/>
                <a:gd name="T1" fmla="*/ 0 h 313"/>
                <a:gd name="T2" fmla="*/ 0 w 695"/>
                <a:gd name="T3" fmla="*/ 2147483647 h 313"/>
                <a:gd name="T4" fmla="*/ 2147483647 w 695"/>
                <a:gd name="T5" fmla="*/ 2147483647 h 313"/>
                <a:gd name="T6" fmla="*/ 2147483647 w 695"/>
                <a:gd name="T7" fmla="*/ 2147483647 h 313"/>
                <a:gd name="T8" fmla="*/ 2147483647 w 695"/>
                <a:gd name="T9" fmla="*/ 2147483647 h 313"/>
                <a:gd name="T10" fmla="*/ 2147483647 w 695"/>
                <a:gd name="T11" fmla="*/ 2147483647 h 313"/>
                <a:gd name="T12" fmla="*/ 2147483647 w 695"/>
                <a:gd name="T13" fmla="*/ 2147483647 h 313"/>
                <a:gd name="T14" fmla="*/ 2147483647 w 695"/>
                <a:gd name="T15" fmla="*/ 2147483647 h 313"/>
                <a:gd name="T16" fmla="*/ 2147483647 w 695"/>
                <a:gd name="T17" fmla="*/ 2147483647 h 313"/>
                <a:gd name="T18" fmla="*/ 2147483647 w 695"/>
                <a:gd name="T19" fmla="*/ 2147483647 h 313"/>
                <a:gd name="T20" fmla="*/ 2147483647 w 695"/>
                <a:gd name="T21" fmla="*/ 2147483647 h 313"/>
                <a:gd name="T22" fmla="*/ 2147483647 w 695"/>
                <a:gd name="T23" fmla="*/ 2147483647 h 313"/>
                <a:gd name="T24" fmla="*/ 2147483647 w 695"/>
                <a:gd name="T25" fmla="*/ 2147483647 h 313"/>
                <a:gd name="T26" fmla="*/ 2147483647 w 695"/>
                <a:gd name="T27" fmla="*/ 2147483647 h 313"/>
                <a:gd name="T28" fmla="*/ 2147483647 w 695"/>
                <a:gd name="T29" fmla="*/ 0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5"/>
                <a:gd name="T46" fmla="*/ 0 h 313"/>
                <a:gd name="T47" fmla="*/ 695 w 695"/>
                <a:gd name="T48" fmla="*/ 313 h 3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5" h="313">
                  <a:moveTo>
                    <a:pt x="8" y="0"/>
                  </a:moveTo>
                  <a:lnTo>
                    <a:pt x="0" y="207"/>
                  </a:lnTo>
                  <a:lnTo>
                    <a:pt x="157" y="212"/>
                  </a:lnTo>
                  <a:lnTo>
                    <a:pt x="155" y="313"/>
                  </a:lnTo>
                  <a:lnTo>
                    <a:pt x="367" y="310"/>
                  </a:lnTo>
                  <a:lnTo>
                    <a:pt x="556" y="307"/>
                  </a:lnTo>
                  <a:lnTo>
                    <a:pt x="695" y="310"/>
                  </a:lnTo>
                  <a:lnTo>
                    <a:pt x="652" y="222"/>
                  </a:lnTo>
                  <a:lnTo>
                    <a:pt x="622" y="140"/>
                  </a:lnTo>
                  <a:lnTo>
                    <a:pt x="589" y="55"/>
                  </a:lnTo>
                  <a:lnTo>
                    <a:pt x="510" y="2"/>
                  </a:lnTo>
                  <a:lnTo>
                    <a:pt x="474" y="33"/>
                  </a:lnTo>
                  <a:lnTo>
                    <a:pt x="431" y="11"/>
                  </a:lnTo>
                  <a:lnTo>
                    <a:pt x="242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3075100" y="1905285"/>
              <a:ext cx="938730" cy="516457"/>
            </a:xfrm>
            <a:custGeom>
              <a:avLst/>
              <a:gdLst>
                <a:gd name="T0" fmla="*/ 2147483647 w 611"/>
                <a:gd name="T1" fmla="*/ 2147483647 h 311"/>
                <a:gd name="T2" fmla="*/ 2147483647 w 611"/>
                <a:gd name="T3" fmla="*/ 2147483647 h 311"/>
                <a:gd name="T4" fmla="*/ 0 w 611"/>
                <a:gd name="T5" fmla="*/ 2147483647 h 311"/>
                <a:gd name="T6" fmla="*/ 2147483647 w 611"/>
                <a:gd name="T7" fmla="*/ 2147483647 h 311"/>
                <a:gd name="T8" fmla="*/ 2147483647 w 611"/>
                <a:gd name="T9" fmla="*/ 2147483647 h 311"/>
                <a:gd name="T10" fmla="*/ 2147483647 w 611"/>
                <a:gd name="T11" fmla="*/ 2147483647 h 311"/>
                <a:gd name="T12" fmla="*/ 2147483647 w 611"/>
                <a:gd name="T13" fmla="*/ 2147483647 h 311"/>
                <a:gd name="T14" fmla="*/ 2147483647 w 611"/>
                <a:gd name="T15" fmla="*/ 2147483647 h 311"/>
                <a:gd name="T16" fmla="*/ 2147483647 w 611"/>
                <a:gd name="T17" fmla="*/ 0 h 311"/>
                <a:gd name="T18" fmla="*/ 2147483647 w 611"/>
                <a:gd name="T19" fmla="*/ 2147483647 h 311"/>
                <a:gd name="T20" fmla="*/ 2147483647 w 611"/>
                <a:gd name="T21" fmla="*/ 2147483647 h 3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1"/>
                <a:gd name="T34" fmla="*/ 0 h 311"/>
                <a:gd name="T35" fmla="*/ 611 w 611"/>
                <a:gd name="T36" fmla="*/ 311 h 3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1" h="311">
                  <a:moveTo>
                    <a:pt x="6" y="3"/>
                  </a:moveTo>
                  <a:lnTo>
                    <a:pt x="4" y="182"/>
                  </a:lnTo>
                  <a:lnTo>
                    <a:pt x="0" y="308"/>
                  </a:lnTo>
                  <a:lnTo>
                    <a:pt x="611" y="311"/>
                  </a:lnTo>
                  <a:lnTo>
                    <a:pt x="599" y="149"/>
                  </a:lnTo>
                  <a:lnTo>
                    <a:pt x="599" y="88"/>
                  </a:lnTo>
                  <a:lnTo>
                    <a:pt x="550" y="50"/>
                  </a:lnTo>
                  <a:lnTo>
                    <a:pt x="565" y="18"/>
                  </a:lnTo>
                  <a:lnTo>
                    <a:pt x="544" y="0"/>
                  </a:lnTo>
                  <a:lnTo>
                    <a:pt x="267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77" name="Freeform 276"/>
            <p:cNvSpPr>
              <a:spLocks/>
            </p:cNvSpPr>
            <p:nvPr/>
          </p:nvSpPr>
          <p:spPr bwMode="auto">
            <a:xfrm>
              <a:off x="2946018" y="2411413"/>
              <a:ext cx="1100138" cy="571500"/>
            </a:xfrm>
            <a:custGeom>
              <a:avLst/>
              <a:gdLst>
                <a:gd name="T0" fmla="*/ 2147483647 w 713"/>
                <a:gd name="T1" fmla="*/ 0 h 343"/>
                <a:gd name="T2" fmla="*/ 0 w 713"/>
                <a:gd name="T3" fmla="*/ 2147483647 h 343"/>
                <a:gd name="T4" fmla="*/ 2147483647 w 713"/>
                <a:gd name="T5" fmla="*/ 2147483647 h 343"/>
                <a:gd name="T6" fmla="*/ 2147483647 w 713"/>
                <a:gd name="T7" fmla="*/ 2147483647 h 343"/>
                <a:gd name="T8" fmla="*/ 2147483647 w 713"/>
                <a:gd name="T9" fmla="*/ 2147483647 h 343"/>
                <a:gd name="T10" fmla="*/ 2147483647 w 713"/>
                <a:gd name="T11" fmla="*/ 2147483647 h 343"/>
                <a:gd name="T12" fmla="*/ 2147483647 w 713"/>
                <a:gd name="T13" fmla="*/ 2147483647 h 343"/>
                <a:gd name="T14" fmla="*/ 2147483647 w 713"/>
                <a:gd name="T15" fmla="*/ 2147483647 h 343"/>
                <a:gd name="T16" fmla="*/ 2147483647 w 713"/>
                <a:gd name="T17" fmla="*/ 2147483647 h 343"/>
                <a:gd name="T18" fmla="*/ 2147483647 w 713"/>
                <a:gd name="T19" fmla="*/ 2147483647 h 343"/>
                <a:gd name="T20" fmla="*/ 2147483647 w 713"/>
                <a:gd name="T21" fmla="*/ 2147483647 h 343"/>
                <a:gd name="T22" fmla="*/ 2147483647 w 713"/>
                <a:gd name="T23" fmla="*/ 2147483647 h 343"/>
                <a:gd name="T24" fmla="*/ 2147483647 w 713"/>
                <a:gd name="T25" fmla="*/ 0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3"/>
                <a:gd name="T40" fmla="*/ 0 h 343"/>
                <a:gd name="T41" fmla="*/ 713 w 713"/>
                <a:gd name="T42" fmla="*/ 343 h 3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3" h="343">
                  <a:moveTo>
                    <a:pt x="4" y="0"/>
                  </a:moveTo>
                  <a:lnTo>
                    <a:pt x="0" y="61"/>
                  </a:lnTo>
                  <a:lnTo>
                    <a:pt x="253" y="70"/>
                  </a:lnTo>
                  <a:lnTo>
                    <a:pt x="255" y="265"/>
                  </a:lnTo>
                  <a:lnTo>
                    <a:pt x="385" y="319"/>
                  </a:lnTo>
                  <a:lnTo>
                    <a:pt x="420" y="299"/>
                  </a:lnTo>
                  <a:lnTo>
                    <a:pt x="502" y="343"/>
                  </a:lnTo>
                  <a:lnTo>
                    <a:pt x="556" y="341"/>
                  </a:lnTo>
                  <a:lnTo>
                    <a:pt x="654" y="299"/>
                  </a:lnTo>
                  <a:lnTo>
                    <a:pt x="713" y="340"/>
                  </a:lnTo>
                  <a:lnTo>
                    <a:pt x="713" y="128"/>
                  </a:lnTo>
                  <a:lnTo>
                    <a:pt x="695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grpSp>
          <p:nvGrpSpPr>
            <p:cNvPr id="3" name="Group 277"/>
            <p:cNvGrpSpPr>
              <a:grpSpLocks/>
            </p:cNvGrpSpPr>
            <p:nvPr/>
          </p:nvGrpSpPr>
          <p:grpSpPr bwMode="auto">
            <a:xfrm>
              <a:off x="1744223" y="3780302"/>
              <a:ext cx="693453" cy="616234"/>
              <a:chOff x="1744223" y="3780297"/>
              <a:chExt cx="727379" cy="645604"/>
            </a:xfrm>
            <a:solidFill>
              <a:srgbClr val="4F81BD">
                <a:lumMod val="20000"/>
                <a:lumOff val="80000"/>
              </a:srgbClr>
            </a:solidFill>
          </p:grpSpPr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1782669" y="3780297"/>
                <a:ext cx="113797" cy="118751"/>
              </a:xfrm>
              <a:custGeom>
                <a:avLst/>
                <a:gdLst>
                  <a:gd name="T0" fmla="*/ 2147483647 w 124"/>
                  <a:gd name="T1" fmla="*/ 2147483647 h 121"/>
                  <a:gd name="T2" fmla="*/ 0 w 124"/>
                  <a:gd name="T3" fmla="*/ 2147483647 h 121"/>
                  <a:gd name="T4" fmla="*/ 2147483647 w 124"/>
                  <a:gd name="T5" fmla="*/ 2147483647 h 121"/>
                  <a:gd name="T6" fmla="*/ 2147483647 w 124"/>
                  <a:gd name="T7" fmla="*/ 2147483647 h 121"/>
                  <a:gd name="T8" fmla="*/ 2147483647 w 124"/>
                  <a:gd name="T9" fmla="*/ 2147483647 h 121"/>
                  <a:gd name="T10" fmla="*/ 2147483647 w 124"/>
                  <a:gd name="T11" fmla="*/ 0 h 121"/>
                  <a:gd name="T12" fmla="*/ 2147483647 w 124"/>
                  <a:gd name="T13" fmla="*/ 2147483647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1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1885701" y="3862252"/>
                <a:ext cx="169158" cy="132132"/>
              </a:xfrm>
              <a:custGeom>
                <a:avLst/>
                <a:gdLst>
                  <a:gd name="T0" fmla="*/ 0 w 184"/>
                  <a:gd name="T1" fmla="*/ 2147483647 h 136"/>
                  <a:gd name="T2" fmla="*/ 2147483647 w 184"/>
                  <a:gd name="T3" fmla="*/ 0 h 136"/>
                  <a:gd name="T4" fmla="*/ 2147483647 w 184"/>
                  <a:gd name="T5" fmla="*/ 2147483647 h 136"/>
                  <a:gd name="T6" fmla="*/ 2147483647 w 184"/>
                  <a:gd name="T7" fmla="*/ 2147483647 h 136"/>
                  <a:gd name="T8" fmla="*/ 2147483647 w 184"/>
                  <a:gd name="T9" fmla="*/ 2147483647 h 136"/>
                  <a:gd name="T10" fmla="*/ 2147483647 w 184"/>
                  <a:gd name="T11" fmla="*/ 2147483647 h 136"/>
                  <a:gd name="T12" fmla="*/ 2147483647 w 184"/>
                  <a:gd name="T13" fmla="*/ 2147483647 h 136"/>
                  <a:gd name="T14" fmla="*/ 0 w 184"/>
                  <a:gd name="T15" fmla="*/ 2147483647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8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2056397" y="3962605"/>
                <a:ext cx="132251" cy="70247"/>
              </a:xfrm>
              <a:custGeom>
                <a:avLst/>
                <a:gdLst>
                  <a:gd name="T0" fmla="*/ 2147483647 w 146"/>
                  <a:gd name="T1" fmla="*/ 2147483647 h 72"/>
                  <a:gd name="T2" fmla="*/ 0 w 146"/>
                  <a:gd name="T3" fmla="*/ 2147483647 h 72"/>
                  <a:gd name="T4" fmla="*/ 2147483647 w 146"/>
                  <a:gd name="T5" fmla="*/ 2147483647 h 72"/>
                  <a:gd name="T6" fmla="*/ 2147483647 w 146"/>
                  <a:gd name="T7" fmla="*/ 2147483647 h 72"/>
                  <a:gd name="T8" fmla="*/ 2147483647 w 146"/>
                  <a:gd name="T9" fmla="*/ 2147483647 h 72"/>
                  <a:gd name="T10" fmla="*/ 2147483647 w 146"/>
                  <a:gd name="T11" fmla="*/ 2147483647 h 72"/>
                  <a:gd name="T12" fmla="*/ 2147483647 w 146"/>
                  <a:gd name="T13" fmla="*/ 2147483647 h 72"/>
                  <a:gd name="T14" fmla="*/ 2147483647 w 146"/>
                  <a:gd name="T15" fmla="*/ 0 h 72"/>
                  <a:gd name="T16" fmla="*/ 2147483647 w 146"/>
                  <a:gd name="T17" fmla="*/ 2147483647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2094842" y="4059612"/>
                <a:ext cx="56899" cy="51849"/>
              </a:xfrm>
              <a:custGeom>
                <a:avLst/>
                <a:gdLst>
                  <a:gd name="T0" fmla="*/ 2147483647 w 60"/>
                  <a:gd name="T1" fmla="*/ 0 h 53"/>
                  <a:gd name="T2" fmla="*/ 0 w 60"/>
                  <a:gd name="T3" fmla="*/ 2147483647 h 53"/>
                  <a:gd name="T4" fmla="*/ 2147483647 w 60"/>
                  <a:gd name="T5" fmla="*/ 2147483647 h 53"/>
                  <a:gd name="T6" fmla="*/ 2147483647 w 60"/>
                  <a:gd name="T7" fmla="*/ 2147483647 h 53"/>
                  <a:gd name="T8" fmla="*/ 2147483647 w 60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3"/>
                  <a:gd name="T17" fmla="*/ 60 w 60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3">
                    <a:moveTo>
                      <a:pt x="52" y="0"/>
                    </a:moveTo>
                    <a:lnTo>
                      <a:pt x="0" y="5"/>
                    </a:lnTo>
                    <a:lnTo>
                      <a:pt x="9" y="53"/>
                    </a:lnTo>
                    <a:lnTo>
                      <a:pt x="60" y="41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2156354" y="4114806"/>
                <a:ext cx="35370" cy="50176"/>
              </a:xfrm>
              <a:custGeom>
                <a:avLst/>
                <a:gdLst>
                  <a:gd name="T0" fmla="*/ 0 w 41"/>
                  <a:gd name="T1" fmla="*/ 2147483647 h 51"/>
                  <a:gd name="T2" fmla="*/ 2147483647 w 41"/>
                  <a:gd name="T3" fmla="*/ 0 h 51"/>
                  <a:gd name="T4" fmla="*/ 2147483647 w 41"/>
                  <a:gd name="T5" fmla="*/ 2147483647 h 51"/>
                  <a:gd name="T6" fmla="*/ 2147483647 w 41"/>
                  <a:gd name="T7" fmla="*/ 2147483647 h 51"/>
                  <a:gd name="T8" fmla="*/ 0 w 41"/>
                  <a:gd name="T9" fmla="*/ 2147483647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19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2247084" y="4139895"/>
                <a:ext cx="224518" cy="286006"/>
              </a:xfrm>
              <a:custGeom>
                <a:avLst/>
                <a:gdLst>
                  <a:gd name="T0" fmla="*/ 2147483647 w 249"/>
                  <a:gd name="T1" fmla="*/ 0 h 294"/>
                  <a:gd name="T2" fmla="*/ 0 w 249"/>
                  <a:gd name="T3" fmla="*/ 2147483647 h 294"/>
                  <a:gd name="T4" fmla="*/ 2147483647 w 249"/>
                  <a:gd name="T5" fmla="*/ 2147483647 h 294"/>
                  <a:gd name="T6" fmla="*/ 2147483647 w 249"/>
                  <a:gd name="T7" fmla="*/ 2147483647 h 294"/>
                  <a:gd name="T8" fmla="*/ 2147483647 w 249"/>
                  <a:gd name="T9" fmla="*/ 2147483647 h 294"/>
                  <a:gd name="T10" fmla="*/ 2147483647 w 249"/>
                  <a:gd name="T11" fmla="*/ 2147483647 h 294"/>
                  <a:gd name="T12" fmla="*/ 2147483647 w 249"/>
                  <a:gd name="T13" fmla="*/ 2147483647 h 294"/>
                  <a:gd name="T14" fmla="*/ 2147483647 w 249"/>
                  <a:gd name="T15" fmla="*/ 2147483647 h 294"/>
                  <a:gd name="T16" fmla="*/ 2147483647 w 249"/>
                  <a:gd name="T17" fmla="*/ 2147483647 h 294"/>
                  <a:gd name="T18" fmla="*/ 2147483647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2168656" y="4004418"/>
                <a:ext cx="124562" cy="113733"/>
              </a:xfrm>
              <a:custGeom>
                <a:avLst/>
                <a:gdLst>
                  <a:gd name="T0" fmla="*/ 2147483647 w 138"/>
                  <a:gd name="T1" fmla="*/ 0 h 115"/>
                  <a:gd name="T2" fmla="*/ 0 w 138"/>
                  <a:gd name="T3" fmla="*/ 2147483647 h 115"/>
                  <a:gd name="T4" fmla="*/ 2147483647 w 138"/>
                  <a:gd name="T5" fmla="*/ 2147483647 h 115"/>
                  <a:gd name="T6" fmla="*/ 2147483647 w 138"/>
                  <a:gd name="T7" fmla="*/ 2147483647 h 115"/>
                  <a:gd name="T8" fmla="*/ 2147483647 w 138"/>
                  <a:gd name="T9" fmla="*/ 2147483647 h 115"/>
                  <a:gd name="T10" fmla="*/ 2147483647 w 138"/>
                  <a:gd name="T11" fmla="*/ 2147483647 h 115"/>
                  <a:gd name="T12" fmla="*/ 2147483647 w 138"/>
                  <a:gd name="T13" fmla="*/ 2147483647 h 115"/>
                  <a:gd name="T14" fmla="*/ 2147483647 w 138"/>
                  <a:gd name="T15" fmla="*/ 2147483647 h 115"/>
                  <a:gd name="T16" fmla="*/ 2147483647 w 138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115"/>
                  <a:gd name="T29" fmla="*/ 138 w 138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115">
                    <a:moveTo>
                      <a:pt x="29" y="0"/>
                    </a:moveTo>
                    <a:lnTo>
                      <a:pt x="0" y="34"/>
                    </a:lnTo>
                    <a:lnTo>
                      <a:pt x="12" y="61"/>
                    </a:lnTo>
                    <a:lnTo>
                      <a:pt x="38" y="70"/>
                    </a:lnTo>
                    <a:lnTo>
                      <a:pt x="64" y="115"/>
                    </a:lnTo>
                    <a:lnTo>
                      <a:pt x="136" y="97"/>
                    </a:lnTo>
                    <a:lnTo>
                      <a:pt x="138" y="49"/>
                    </a:lnTo>
                    <a:lnTo>
                      <a:pt x="85" y="9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351" name="Text Box 28"/>
              <p:cNvSpPr txBox="1">
                <a:spLocks noChangeArrowheads="1"/>
              </p:cNvSpPr>
              <p:nvPr/>
            </p:nvSpPr>
            <p:spPr bwMode="auto">
              <a:xfrm>
                <a:off x="1744223" y="4133207"/>
                <a:ext cx="388044" cy="286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4952" tIns="32476" rIns="64952" bIns="32476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r>
                  <a:rPr lang="en-US" sz="1125" b="1" kern="0">
                    <a:solidFill>
                      <a:sysClr val="windowText" lastClr="000000"/>
                    </a:solidFill>
                    <a:latin typeface="Calibri" pitchFamily="34" charset="0"/>
                  </a:rPr>
                  <a:t>HI</a:t>
                </a:r>
              </a:p>
            </p:txBody>
          </p:sp>
        </p:grpSp>
        <p:sp>
          <p:nvSpPr>
            <p:cNvPr id="279" name="Text Box 29"/>
            <p:cNvSpPr txBox="1">
              <a:spLocks noChangeArrowheads="1"/>
            </p:cNvSpPr>
            <p:nvPr/>
          </p:nvSpPr>
          <p:spPr bwMode="auto">
            <a:xfrm>
              <a:off x="926618" y="254443"/>
              <a:ext cx="539850" cy="20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WA</a:t>
              </a:r>
            </a:p>
          </p:txBody>
        </p:sp>
        <p:sp>
          <p:nvSpPr>
            <p:cNvPr id="280" name="Text Box 31"/>
            <p:cNvSpPr txBox="1">
              <a:spLocks noChangeArrowheads="1"/>
            </p:cNvSpPr>
            <p:nvPr/>
          </p:nvSpPr>
          <p:spPr bwMode="auto">
            <a:xfrm>
              <a:off x="1609468" y="2651952"/>
              <a:ext cx="485649" cy="272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AZ</a:t>
              </a:r>
            </a:p>
          </p:txBody>
        </p:sp>
        <p:sp>
          <p:nvSpPr>
            <p:cNvPr id="281" name="Text Box 32"/>
            <p:cNvSpPr txBox="1">
              <a:spLocks noChangeArrowheads="1"/>
            </p:cNvSpPr>
            <p:nvPr/>
          </p:nvSpPr>
          <p:spPr bwMode="auto">
            <a:xfrm>
              <a:off x="3468761" y="2536846"/>
              <a:ext cx="464682" cy="26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OK</a:t>
              </a:r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6490906" y="0"/>
              <a:ext cx="481012" cy="795338"/>
            </a:xfrm>
            <a:custGeom>
              <a:avLst/>
              <a:gdLst>
                <a:gd name="T0" fmla="*/ 2147483647 w 313"/>
                <a:gd name="T1" fmla="*/ 2147483647 h 478"/>
                <a:gd name="T2" fmla="*/ 2147483647 w 313"/>
                <a:gd name="T3" fmla="*/ 2147483647 h 478"/>
                <a:gd name="T4" fmla="*/ 2147483647 w 313"/>
                <a:gd name="T5" fmla="*/ 2147483647 h 478"/>
                <a:gd name="T6" fmla="*/ 2147483647 w 313"/>
                <a:gd name="T7" fmla="*/ 2147483647 h 478"/>
                <a:gd name="T8" fmla="*/ 2147483647 w 313"/>
                <a:gd name="T9" fmla="*/ 2147483647 h 478"/>
                <a:gd name="T10" fmla="*/ 2147483647 w 313"/>
                <a:gd name="T11" fmla="*/ 2147483647 h 478"/>
                <a:gd name="T12" fmla="*/ 2147483647 w 313"/>
                <a:gd name="T13" fmla="*/ 2147483647 h 478"/>
                <a:gd name="T14" fmla="*/ 0 w 313"/>
                <a:gd name="T15" fmla="*/ 2147483647 h 478"/>
                <a:gd name="T16" fmla="*/ 2147483647 w 313"/>
                <a:gd name="T17" fmla="*/ 2147483647 h 478"/>
                <a:gd name="T18" fmla="*/ 2147483647 w 313"/>
                <a:gd name="T19" fmla="*/ 2147483647 h 478"/>
                <a:gd name="T20" fmla="*/ 2147483647 w 313"/>
                <a:gd name="T21" fmla="*/ 2147483647 h 478"/>
                <a:gd name="T22" fmla="*/ 2147483647 w 313"/>
                <a:gd name="T23" fmla="*/ 2147483647 h 478"/>
                <a:gd name="T24" fmla="*/ 2147483647 w 313"/>
                <a:gd name="T25" fmla="*/ 2147483647 h 478"/>
                <a:gd name="T26" fmla="*/ 2147483647 w 313"/>
                <a:gd name="T27" fmla="*/ 2147483647 h 478"/>
                <a:gd name="T28" fmla="*/ 2147483647 w 313"/>
                <a:gd name="T29" fmla="*/ 2147483647 h 478"/>
                <a:gd name="T30" fmla="*/ 2147483647 w 313"/>
                <a:gd name="T31" fmla="*/ 2147483647 h 478"/>
                <a:gd name="T32" fmla="*/ 2147483647 w 313"/>
                <a:gd name="T33" fmla="*/ 2147483647 h 478"/>
                <a:gd name="T34" fmla="*/ 2147483647 w 313"/>
                <a:gd name="T35" fmla="*/ 2147483647 h 478"/>
                <a:gd name="T36" fmla="*/ 2147483647 w 313"/>
                <a:gd name="T37" fmla="*/ 2147483647 h 478"/>
                <a:gd name="T38" fmla="*/ 2147483647 w 313"/>
                <a:gd name="T39" fmla="*/ 2147483647 h 478"/>
                <a:gd name="T40" fmla="*/ 2147483647 w 313"/>
                <a:gd name="T41" fmla="*/ 2147483647 h 478"/>
                <a:gd name="T42" fmla="*/ 2147483647 w 313"/>
                <a:gd name="T43" fmla="*/ 2147483647 h 478"/>
                <a:gd name="T44" fmla="*/ 2147483647 w 313"/>
                <a:gd name="T45" fmla="*/ 2147483647 h 478"/>
                <a:gd name="T46" fmla="*/ 2147483647 w 313"/>
                <a:gd name="T47" fmla="*/ 2147483647 h 478"/>
                <a:gd name="T48" fmla="*/ 2147483647 w 313"/>
                <a:gd name="T49" fmla="*/ 0 h 478"/>
                <a:gd name="T50" fmla="*/ 2147483647 w 313"/>
                <a:gd name="T51" fmla="*/ 2147483647 h 478"/>
                <a:gd name="T52" fmla="*/ 2147483647 w 313"/>
                <a:gd name="T53" fmla="*/ 2147483647 h 478"/>
                <a:gd name="T54" fmla="*/ 2147483647 w 313"/>
                <a:gd name="T55" fmla="*/ 2147483647 h 4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3"/>
                <a:gd name="T85" fmla="*/ 0 h 478"/>
                <a:gd name="T86" fmla="*/ 313 w 313"/>
                <a:gd name="T87" fmla="*/ 478 h 4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3" h="478">
                  <a:moveTo>
                    <a:pt x="73" y="15"/>
                  </a:moveTo>
                  <a:lnTo>
                    <a:pt x="27" y="103"/>
                  </a:lnTo>
                  <a:lnTo>
                    <a:pt x="49" y="136"/>
                  </a:lnTo>
                  <a:lnTo>
                    <a:pt x="27" y="176"/>
                  </a:lnTo>
                  <a:lnTo>
                    <a:pt x="40" y="189"/>
                  </a:lnTo>
                  <a:lnTo>
                    <a:pt x="31" y="216"/>
                  </a:lnTo>
                  <a:lnTo>
                    <a:pt x="31" y="261"/>
                  </a:lnTo>
                  <a:lnTo>
                    <a:pt x="0" y="277"/>
                  </a:lnTo>
                  <a:lnTo>
                    <a:pt x="12" y="291"/>
                  </a:lnTo>
                  <a:lnTo>
                    <a:pt x="78" y="458"/>
                  </a:lnTo>
                  <a:lnTo>
                    <a:pt x="130" y="478"/>
                  </a:lnTo>
                  <a:lnTo>
                    <a:pt x="127" y="444"/>
                  </a:lnTo>
                  <a:lnTo>
                    <a:pt x="152" y="417"/>
                  </a:lnTo>
                  <a:lnTo>
                    <a:pt x="143" y="389"/>
                  </a:lnTo>
                  <a:lnTo>
                    <a:pt x="207" y="355"/>
                  </a:lnTo>
                  <a:lnTo>
                    <a:pt x="210" y="308"/>
                  </a:lnTo>
                  <a:lnTo>
                    <a:pt x="248" y="306"/>
                  </a:lnTo>
                  <a:lnTo>
                    <a:pt x="277" y="270"/>
                  </a:lnTo>
                  <a:lnTo>
                    <a:pt x="313" y="246"/>
                  </a:lnTo>
                  <a:lnTo>
                    <a:pt x="313" y="216"/>
                  </a:lnTo>
                  <a:lnTo>
                    <a:pt x="264" y="207"/>
                  </a:lnTo>
                  <a:lnTo>
                    <a:pt x="255" y="174"/>
                  </a:lnTo>
                  <a:lnTo>
                    <a:pt x="206" y="170"/>
                  </a:lnTo>
                  <a:lnTo>
                    <a:pt x="166" y="28"/>
                  </a:lnTo>
                  <a:lnTo>
                    <a:pt x="148" y="0"/>
                  </a:lnTo>
                  <a:lnTo>
                    <a:pt x="98" y="12"/>
                  </a:lnTo>
                  <a:lnTo>
                    <a:pt x="90" y="25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83" name="Freeform 282"/>
            <p:cNvSpPr>
              <a:spLocks/>
            </p:cNvSpPr>
            <p:nvPr/>
          </p:nvSpPr>
          <p:spPr bwMode="auto">
            <a:xfrm>
              <a:off x="5771679" y="1573602"/>
              <a:ext cx="620773" cy="274130"/>
            </a:xfrm>
            <a:custGeom>
              <a:avLst/>
              <a:gdLst>
                <a:gd name="T0" fmla="*/ 0 w 403"/>
                <a:gd name="T1" fmla="*/ 2147483647 h 165"/>
                <a:gd name="T2" fmla="*/ 2147483647 w 403"/>
                <a:gd name="T3" fmla="*/ 0 h 165"/>
                <a:gd name="T4" fmla="*/ 2147483647 w 403"/>
                <a:gd name="T5" fmla="*/ 2147483647 h 165"/>
                <a:gd name="T6" fmla="*/ 2147483647 w 403"/>
                <a:gd name="T7" fmla="*/ 2147483647 h 165"/>
                <a:gd name="T8" fmla="*/ 2147483647 w 403"/>
                <a:gd name="T9" fmla="*/ 2147483647 h 165"/>
                <a:gd name="T10" fmla="*/ 2147483647 w 403"/>
                <a:gd name="T11" fmla="*/ 2147483647 h 165"/>
                <a:gd name="T12" fmla="*/ 2147483647 w 403"/>
                <a:gd name="T13" fmla="*/ 2147483647 h 165"/>
                <a:gd name="T14" fmla="*/ 2147483647 w 403"/>
                <a:gd name="T15" fmla="*/ 2147483647 h 165"/>
                <a:gd name="T16" fmla="*/ 2147483647 w 403"/>
                <a:gd name="T17" fmla="*/ 2147483647 h 165"/>
                <a:gd name="T18" fmla="*/ 2147483647 w 403"/>
                <a:gd name="T19" fmla="*/ 2147483647 h 165"/>
                <a:gd name="T20" fmla="*/ 2147483647 w 403"/>
                <a:gd name="T21" fmla="*/ 2147483647 h 165"/>
                <a:gd name="T22" fmla="*/ 2147483647 w 403"/>
                <a:gd name="T23" fmla="*/ 2147483647 h 165"/>
                <a:gd name="T24" fmla="*/ 2147483647 w 403"/>
                <a:gd name="T25" fmla="*/ 2147483647 h 165"/>
                <a:gd name="T26" fmla="*/ 2147483647 w 403"/>
                <a:gd name="T27" fmla="*/ 2147483647 h 165"/>
                <a:gd name="T28" fmla="*/ 2147483647 w 403"/>
                <a:gd name="T29" fmla="*/ 2147483647 h 165"/>
                <a:gd name="T30" fmla="*/ 2147483647 w 403"/>
                <a:gd name="T31" fmla="*/ 2147483647 h 165"/>
                <a:gd name="T32" fmla="*/ 0 w 40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3"/>
                <a:gd name="T52" fmla="*/ 0 h 165"/>
                <a:gd name="T53" fmla="*/ 403 w 40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3" h="165">
                  <a:moveTo>
                    <a:pt x="0" y="57"/>
                  </a:moveTo>
                  <a:lnTo>
                    <a:pt x="300" y="0"/>
                  </a:lnTo>
                  <a:lnTo>
                    <a:pt x="349" y="113"/>
                  </a:lnTo>
                  <a:lnTo>
                    <a:pt x="401" y="101"/>
                  </a:lnTo>
                  <a:lnTo>
                    <a:pt x="403" y="158"/>
                  </a:lnTo>
                  <a:lnTo>
                    <a:pt x="361" y="165"/>
                  </a:lnTo>
                  <a:lnTo>
                    <a:pt x="324" y="128"/>
                  </a:lnTo>
                  <a:lnTo>
                    <a:pt x="300" y="83"/>
                  </a:lnTo>
                  <a:lnTo>
                    <a:pt x="296" y="21"/>
                  </a:lnTo>
                  <a:lnTo>
                    <a:pt x="278" y="52"/>
                  </a:lnTo>
                  <a:lnTo>
                    <a:pt x="299" y="146"/>
                  </a:lnTo>
                  <a:lnTo>
                    <a:pt x="211" y="159"/>
                  </a:lnTo>
                  <a:lnTo>
                    <a:pt x="208" y="91"/>
                  </a:lnTo>
                  <a:lnTo>
                    <a:pt x="154" y="61"/>
                  </a:lnTo>
                  <a:lnTo>
                    <a:pt x="108" y="54"/>
                  </a:lnTo>
                  <a:lnTo>
                    <a:pt x="12" y="10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84" name="Freeform 283"/>
            <p:cNvSpPr>
              <a:spLocks/>
            </p:cNvSpPr>
            <p:nvPr/>
          </p:nvSpPr>
          <p:spPr bwMode="auto">
            <a:xfrm>
              <a:off x="4022343" y="2439988"/>
              <a:ext cx="617538" cy="620712"/>
            </a:xfrm>
            <a:custGeom>
              <a:avLst/>
              <a:gdLst>
                <a:gd name="T0" fmla="*/ 0 w 401"/>
                <a:gd name="T1" fmla="*/ 2147483647 h 374"/>
                <a:gd name="T2" fmla="*/ 2147483647 w 401"/>
                <a:gd name="T3" fmla="*/ 2147483647 h 374"/>
                <a:gd name="T4" fmla="*/ 2147483647 w 401"/>
                <a:gd name="T5" fmla="*/ 0 h 374"/>
                <a:gd name="T6" fmla="*/ 2147483647 w 401"/>
                <a:gd name="T7" fmla="*/ 2147483647 h 374"/>
                <a:gd name="T8" fmla="*/ 2147483647 w 401"/>
                <a:gd name="T9" fmla="*/ 2147483647 h 374"/>
                <a:gd name="T10" fmla="*/ 2147483647 w 401"/>
                <a:gd name="T11" fmla="*/ 2147483647 h 374"/>
                <a:gd name="T12" fmla="*/ 2147483647 w 401"/>
                <a:gd name="T13" fmla="*/ 2147483647 h 374"/>
                <a:gd name="T14" fmla="*/ 2147483647 w 401"/>
                <a:gd name="T15" fmla="*/ 2147483647 h 374"/>
                <a:gd name="T16" fmla="*/ 2147483647 w 401"/>
                <a:gd name="T17" fmla="*/ 2147483647 h 374"/>
                <a:gd name="T18" fmla="*/ 2147483647 w 401"/>
                <a:gd name="T19" fmla="*/ 2147483647 h 374"/>
                <a:gd name="T20" fmla="*/ 2147483647 w 401"/>
                <a:gd name="T21" fmla="*/ 2147483647 h 374"/>
                <a:gd name="T22" fmla="*/ 2147483647 w 401"/>
                <a:gd name="T23" fmla="*/ 2147483647 h 374"/>
                <a:gd name="T24" fmla="*/ 2147483647 w 401"/>
                <a:gd name="T25" fmla="*/ 2147483647 h 374"/>
                <a:gd name="T26" fmla="*/ 2147483647 w 401"/>
                <a:gd name="T27" fmla="*/ 2147483647 h 374"/>
                <a:gd name="T28" fmla="*/ 2147483647 w 401"/>
                <a:gd name="T29" fmla="*/ 2147483647 h 374"/>
                <a:gd name="T30" fmla="*/ 0 w 401"/>
                <a:gd name="T31" fmla="*/ 2147483647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374"/>
                <a:gd name="T50" fmla="*/ 401 w 401"/>
                <a:gd name="T51" fmla="*/ 374 h 3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374">
                  <a:moveTo>
                    <a:pt x="0" y="34"/>
                  </a:moveTo>
                  <a:lnTo>
                    <a:pt x="158" y="15"/>
                  </a:lnTo>
                  <a:lnTo>
                    <a:pt x="353" y="0"/>
                  </a:lnTo>
                  <a:lnTo>
                    <a:pt x="343" y="49"/>
                  </a:lnTo>
                  <a:lnTo>
                    <a:pt x="386" y="39"/>
                  </a:lnTo>
                  <a:lnTo>
                    <a:pt x="401" y="72"/>
                  </a:lnTo>
                  <a:lnTo>
                    <a:pt x="356" y="101"/>
                  </a:lnTo>
                  <a:lnTo>
                    <a:pt x="367" y="154"/>
                  </a:lnTo>
                  <a:lnTo>
                    <a:pt x="321" y="240"/>
                  </a:lnTo>
                  <a:lnTo>
                    <a:pt x="286" y="294"/>
                  </a:lnTo>
                  <a:lnTo>
                    <a:pt x="306" y="362"/>
                  </a:lnTo>
                  <a:lnTo>
                    <a:pt x="58" y="374"/>
                  </a:lnTo>
                  <a:lnTo>
                    <a:pt x="57" y="333"/>
                  </a:lnTo>
                  <a:lnTo>
                    <a:pt x="8" y="324"/>
                  </a:lnTo>
                  <a:lnTo>
                    <a:pt x="8" y="10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285" name="Freeform 284"/>
            <p:cNvSpPr>
              <a:spLocks/>
            </p:cNvSpPr>
            <p:nvPr/>
          </p:nvSpPr>
          <p:spPr bwMode="auto">
            <a:xfrm>
              <a:off x="4114418" y="3040063"/>
              <a:ext cx="750888" cy="652462"/>
            </a:xfrm>
            <a:custGeom>
              <a:avLst/>
              <a:gdLst>
                <a:gd name="T0" fmla="*/ 0 w 489"/>
                <a:gd name="T1" fmla="*/ 2147483647 h 392"/>
                <a:gd name="T2" fmla="*/ 2147483647 w 489"/>
                <a:gd name="T3" fmla="*/ 0 h 392"/>
                <a:gd name="T4" fmla="*/ 2147483647 w 489"/>
                <a:gd name="T5" fmla="*/ 2147483647 h 392"/>
                <a:gd name="T6" fmla="*/ 2147483647 w 489"/>
                <a:gd name="T7" fmla="*/ 2147483647 h 392"/>
                <a:gd name="T8" fmla="*/ 2147483647 w 489"/>
                <a:gd name="T9" fmla="*/ 2147483647 h 392"/>
                <a:gd name="T10" fmla="*/ 2147483647 w 489"/>
                <a:gd name="T11" fmla="*/ 2147483647 h 392"/>
                <a:gd name="T12" fmla="*/ 2147483647 w 489"/>
                <a:gd name="T13" fmla="*/ 2147483647 h 392"/>
                <a:gd name="T14" fmla="*/ 2147483647 w 489"/>
                <a:gd name="T15" fmla="*/ 2147483647 h 392"/>
                <a:gd name="T16" fmla="*/ 2147483647 w 489"/>
                <a:gd name="T17" fmla="*/ 2147483647 h 392"/>
                <a:gd name="T18" fmla="*/ 2147483647 w 489"/>
                <a:gd name="T19" fmla="*/ 2147483647 h 392"/>
                <a:gd name="T20" fmla="*/ 2147483647 w 489"/>
                <a:gd name="T21" fmla="*/ 2147483647 h 392"/>
                <a:gd name="T22" fmla="*/ 2147483647 w 489"/>
                <a:gd name="T23" fmla="*/ 2147483647 h 392"/>
                <a:gd name="T24" fmla="*/ 2147483647 w 489"/>
                <a:gd name="T25" fmla="*/ 2147483647 h 392"/>
                <a:gd name="T26" fmla="*/ 2147483647 w 489"/>
                <a:gd name="T27" fmla="*/ 2147483647 h 392"/>
                <a:gd name="T28" fmla="*/ 2147483647 w 489"/>
                <a:gd name="T29" fmla="*/ 2147483647 h 392"/>
                <a:gd name="T30" fmla="*/ 2147483647 w 489"/>
                <a:gd name="T31" fmla="*/ 2147483647 h 392"/>
                <a:gd name="T32" fmla="*/ 2147483647 w 489"/>
                <a:gd name="T33" fmla="*/ 2147483647 h 392"/>
                <a:gd name="T34" fmla="*/ 2147483647 w 489"/>
                <a:gd name="T35" fmla="*/ 2147483647 h 392"/>
                <a:gd name="T36" fmla="*/ 2147483647 w 489"/>
                <a:gd name="T37" fmla="*/ 2147483647 h 392"/>
                <a:gd name="T38" fmla="*/ 2147483647 w 489"/>
                <a:gd name="T39" fmla="*/ 2147483647 h 392"/>
                <a:gd name="T40" fmla="*/ 2147483647 w 489"/>
                <a:gd name="T41" fmla="*/ 2147483647 h 392"/>
                <a:gd name="T42" fmla="*/ 2147483647 w 489"/>
                <a:gd name="T43" fmla="*/ 2147483647 h 392"/>
                <a:gd name="T44" fmla="*/ 2147483647 w 489"/>
                <a:gd name="T45" fmla="*/ 2147483647 h 392"/>
                <a:gd name="T46" fmla="*/ 2147483647 w 489"/>
                <a:gd name="T47" fmla="*/ 2147483647 h 392"/>
                <a:gd name="T48" fmla="*/ 2147483647 w 489"/>
                <a:gd name="T49" fmla="*/ 2147483647 h 392"/>
                <a:gd name="T50" fmla="*/ 2147483647 w 489"/>
                <a:gd name="T51" fmla="*/ 2147483647 h 392"/>
                <a:gd name="T52" fmla="*/ 2147483647 w 489"/>
                <a:gd name="T53" fmla="*/ 2147483647 h 392"/>
                <a:gd name="T54" fmla="*/ 2147483647 w 489"/>
                <a:gd name="T55" fmla="*/ 2147483647 h 392"/>
                <a:gd name="T56" fmla="*/ 2147483647 w 489"/>
                <a:gd name="T57" fmla="*/ 2147483647 h 392"/>
                <a:gd name="T58" fmla="*/ 2147483647 w 489"/>
                <a:gd name="T59" fmla="*/ 2147483647 h 392"/>
                <a:gd name="T60" fmla="*/ 2147483647 w 489"/>
                <a:gd name="T61" fmla="*/ 2147483647 h 392"/>
                <a:gd name="T62" fmla="*/ 2147483647 w 489"/>
                <a:gd name="T63" fmla="*/ 2147483647 h 392"/>
                <a:gd name="T64" fmla="*/ 2147483647 w 489"/>
                <a:gd name="T65" fmla="*/ 2147483647 h 392"/>
                <a:gd name="T66" fmla="*/ 2147483647 w 489"/>
                <a:gd name="T67" fmla="*/ 2147483647 h 392"/>
                <a:gd name="T68" fmla="*/ 0 w 489"/>
                <a:gd name="T69" fmla="*/ 2147483647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9"/>
                <a:gd name="T106" fmla="*/ 0 h 392"/>
                <a:gd name="T107" fmla="*/ 489 w 489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9" h="392">
                  <a:moveTo>
                    <a:pt x="0" y="9"/>
                  </a:moveTo>
                  <a:lnTo>
                    <a:pt x="245" y="0"/>
                  </a:lnTo>
                  <a:lnTo>
                    <a:pt x="288" y="80"/>
                  </a:lnTo>
                  <a:lnTo>
                    <a:pt x="251" y="176"/>
                  </a:lnTo>
                  <a:lnTo>
                    <a:pt x="239" y="219"/>
                  </a:lnTo>
                  <a:lnTo>
                    <a:pt x="403" y="201"/>
                  </a:lnTo>
                  <a:lnTo>
                    <a:pt x="413" y="264"/>
                  </a:lnTo>
                  <a:lnTo>
                    <a:pt x="364" y="258"/>
                  </a:lnTo>
                  <a:lnTo>
                    <a:pt x="342" y="285"/>
                  </a:lnTo>
                  <a:lnTo>
                    <a:pt x="367" y="302"/>
                  </a:lnTo>
                  <a:lnTo>
                    <a:pt x="412" y="282"/>
                  </a:lnTo>
                  <a:lnTo>
                    <a:pt x="413" y="311"/>
                  </a:lnTo>
                  <a:lnTo>
                    <a:pt x="440" y="286"/>
                  </a:lnTo>
                  <a:lnTo>
                    <a:pt x="458" y="286"/>
                  </a:lnTo>
                  <a:lnTo>
                    <a:pt x="437" y="338"/>
                  </a:lnTo>
                  <a:lnTo>
                    <a:pt x="477" y="347"/>
                  </a:lnTo>
                  <a:lnTo>
                    <a:pt x="489" y="375"/>
                  </a:lnTo>
                  <a:lnTo>
                    <a:pt x="471" y="384"/>
                  </a:lnTo>
                  <a:lnTo>
                    <a:pt x="446" y="367"/>
                  </a:lnTo>
                  <a:lnTo>
                    <a:pt x="398" y="353"/>
                  </a:lnTo>
                  <a:lnTo>
                    <a:pt x="409" y="387"/>
                  </a:lnTo>
                  <a:lnTo>
                    <a:pt x="385" y="392"/>
                  </a:lnTo>
                  <a:lnTo>
                    <a:pt x="365" y="361"/>
                  </a:lnTo>
                  <a:lnTo>
                    <a:pt x="354" y="380"/>
                  </a:lnTo>
                  <a:lnTo>
                    <a:pt x="282" y="380"/>
                  </a:lnTo>
                  <a:lnTo>
                    <a:pt x="282" y="361"/>
                  </a:lnTo>
                  <a:lnTo>
                    <a:pt x="255" y="338"/>
                  </a:lnTo>
                  <a:lnTo>
                    <a:pt x="201" y="335"/>
                  </a:lnTo>
                  <a:lnTo>
                    <a:pt x="246" y="361"/>
                  </a:lnTo>
                  <a:lnTo>
                    <a:pt x="184" y="374"/>
                  </a:lnTo>
                  <a:lnTo>
                    <a:pt x="85" y="356"/>
                  </a:lnTo>
                  <a:lnTo>
                    <a:pt x="48" y="361"/>
                  </a:lnTo>
                  <a:lnTo>
                    <a:pt x="61" y="229"/>
                  </a:lnTo>
                  <a:lnTo>
                    <a:pt x="2" y="1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286" name="Freeform 285"/>
            <p:cNvSpPr>
              <a:spLocks/>
            </p:cNvSpPr>
            <p:nvPr/>
          </p:nvSpPr>
          <p:spPr bwMode="auto">
            <a:xfrm>
              <a:off x="3597458" y="286248"/>
              <a:ext cx="838801" cy="1020796"/>
            </a:xfrm>
            <a:custGeom>
              <a:avLst/>
              <a:gdLst>
                <a:gd name="T0" fmla="*/ 0 w 545"/>
                <a:gd name="T1" fmla="*/ 2147483647 h 614"/>
                <a:gd name="T2" fmla="*/ 2147483647 w 545"/>
                <a:gd name="T3" fmla="*/ 2147483647 h 614"/>
                <a:gd name="T4" fmla="*/ 2147483647 w 545"/>
                <a:gd name="T5" fmla="*/ 0 h 614"/>
                <a:gd name="T6" fmla="*/ 2147483647 w 545"/>
                <a:gd name="T7" fmla="*/ 2147483647 h 614"/>
                <a:gd name="T8" fmla="*/ 2147483647 w 545"/>
                <a:gd name="T9" fmla="*/ 2147483647 h 614"/>
                <a:gd name="T10" fmla="*/ 2147483647 w 545"/>
                <a:gd name="T11" fmla="*/ 2147483647 h 614"/>
                <a:gd name="T12" fmla="*/ 2147483647 w 545"/>
                <a:gd name="T13" fmla="*/ 2147483647 h 614"/>
                <a:gd name="T14" fmla="*/ 2147483647 w 545"/>
                <a:gd name="T15" fmla="*/ 2147483647 h 614"/>
                <a:gd name="T16" fmla="*/ 2147483647 w 545"/>
                <a:gd name="T17" fmla="*/ 2147483647 h 614"/>
                <a:gd name="T18" fmla="*/ 2147483647 w 545"/>
                <a:gd name="T19" fmla="*/ 2147483647 h 614"/>
                <a:gd name="T20" fmla="*/ 2147483647 w 545"/>
                <a:gd name="T21" fmla="*/ 2147483647 h 614"/>
                <a:gd name="T22" fmla="*/ 2147483647 w 545"/>
                <a:gd name="T23" fmla="*/ 2147483647 h 614"/>
                <a:gd name="T24" fmla="*/ 2147483647 w 545"/>
                <a:gd name="T25" fmla="*/ 2147483647 h 614"/>
                <a:gd name="T26" fmla="*/ 2147483647 w 545"/>
                <a:gd name="T27" fmla="*/ 2147483647 h 614"/>
                <a:gd name="T28" fmla="*/ 2147483647 w 545"/>
                <a:gd name="T29" fmla="*/ 2147483647 h 614"/>
                <a:gd name="T30" fmla="*/ 2147483647 w 545"/>
                <a:gd name="T31" fmla="*/ 2147483647 h 614"/>
                <a:gd name="T32" fmla="*/ 2147483647 w 545"/>
                <a:gd name="T33" fmla="*/ 2147483647 h 614"/>
                <a:gd name="T34" fmla="*/ 2147483647 w 545"/>
                <a:gd name="T35" fmla="*/ 2147483647 h 614"/>
                <a:gd name="T36" fmla="*/ 2147483647 w 545"/>
                <a:gd name="T37" fmla="*/ 2147483647 h 614"/>
                <a:gd name="T38" fmla="*/ 2147483647 w 545"/>
                <a:gd name="T39" fmla="*/ 2147483647 h 614"/>
                <a:gd name="T40" fmla="*/ 2147483647 w 545"/>
                <a:gd name="T41" fmla="*/ 2147483647 h 614"/>
                <a:gd name="T42" fmla="*/ 2147483647 w 545"/>
                <a:gd name="T43" fmla="*/ 2147483647 h 614"/>
                <a:gd name="T44" fmla="*/ 2147483647 w 545"/>
                <a:gd name="T45" fmla="*/ 2147483647 h 614"/>
                <a:gd name="T46" fmla="*/ 2147483647 w 545"/>
                <a:gd name="T47" fmla="*/ 2147483647 h 614"/>
                <a:gd name="T48" fmla="*/ 2147483647 w 545"/>
                <a:gd name="T49" fmla="*/ 2147483647 h 614"/>
                <a:gd name="T50" fmla="*/ 2147483647 w 545"/>
                <a:gd name="T51" fmla="*/ 2147483647 h 614"/>
                <a:gd name="T52" fmla="*/ 2147483647 w 545"/>
                <a:gd name="T53" fmla="*/ 2147483647 h 614"/>
                <a:gd name="T54" fmla="*/ 2147483647 w 545"/>
                <a:gd name="T55" fmla="*/ 2147483647 h 614"/>
                <a:gd name="T56" fmla="*/ 2147483647 w 545"/>
                <a:gd name="T57" fmla="*/ 2147483647 h 614"/>
                <a:gd name="T58" fmla="*/ 2147483647 w 545"/>
                <a:gd name="T59" fmla="*/ 2147483647 h 614"/>
                <a:gd name="T60" fmla="*/ 0 w 545"/>
                <a:gd name="T61" fmla="*/ 2147483647 h 6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5"/>
                <a:gd name="T94" fmla="*/ 0 h 614"/>
                <a:gd name="T95" fmla="*/ 545 w 545"/>
                <a:gd name="T96" fmla="*/ 614 h 6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5" h="614">
                  <a:moveTo>
                    <a:pt x="0" y="48"/>
                  </a:moveTo>
                  <a:lnTo>
                    <a:pt x="143" y="48"/>
                  </a:lnTo>
                  <a:lnTo>
                    <a:pt x="141" y="0"/>
                  </a:lnTo>
                  <a:lnTo>
                    <a:pt x="173" y="14"/>
                  </a:lnTo>
                  <a:lnTo>
                    <a:pt x="179" y="51"/>
                  </a:lnTo>
                  <a:lnTo>
                    <a:pt x="247" y="91"/>
                  </a:lnTo>
                  <a:lnTo>
                    <a:pt x="268" y="73"/>
                  </a:lnTo>
                  <a:lnTo>
                    <a:pt x="308" y="73"/>
                  </a:lnTo>
                  <a:lnTo>
                    <a:pt x="340" y="109"/>
                  </a:lnTo>
                  <a:lnTo>
                    <a:pt x="361" y="96"/>
                  </a:lnTo>
                  <a:lnTo>
                    <a:pt x="420" y="111"/>
                  </a:lnTo>
                  <a:lnTo>
                    <a:pt x="441" y="84"/>
                  </a:lnTo>
                  <a:lnTo>
                    <a:pt x="478" y="105"/>
                  </a:lnTo>
                  <a:lnTo>
                    <a:pt x="545" y="102"/>
                  </a:lnTo>
                  <a:lnTo>
                    <a:pt x="437" y="178"/>
                  </a:lnTo>
                  <a:lnTo>
                    <a:pt x="383" y="245"/>
                  </a:lnTo>
                  <a:lnTo>
                    <a:pt x="393" y="342"/>
                  </a:lnTo>
                  <a:lnTo>
                    <a:pt x="356" y="382"/>
                  </a:lnTo>
                  <a:lnTo>
                    <a:pt x="371" y="410"/>
                  </a:lnTo>
                  <a:lnTo>
                    <a:pt x="371" y="482"/>
                  </a:lnTo>
                  <a:lnTo>
                    <a:pt x="408" y="482"/>
                  </a:lnTo>
                  <a:lnTo>
                    <a:pt x="463" y="534"/>
                  </a:lnTo>
                  <a:lnTo>
                    <a:pt x="486" y="597"/>
                  </a:lnTo>
                  <a:lnTo>
                    <a:pt x="100" y="614"/>
                  </a:lnTo>
                  <a:lnTo>
                    <a:pt x="101" y="445"/>
                  </a:lnTo>
                  <a:lnTo>
                    <a:pt x="67" y="407"/>
                  </a:lnTo>
                  <a:lnTo>
                    <a:pt x="79" y="363"/>
                  </a:lnTo>
                  <a:lnTo>
                    <a:pt x="91" y="337"/>
                  </a:lnTo>
                  <a:lnTo>
                    <a:pt x="67" y="219"/>
                  </a:lnTo>
                  <a:lnTo>
                    <a:pt x="34" y="1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87" name="Freeform 286"/>
            <p:cNvSpPr>
              <a:spLocks/>
            </p:cNvSpPr>
            <p:nvPr/>
          </p:nvSpPr>
          <p:spPr bwMode="auto">
            <a:xfrm>
              <a:off x="4139499" y="634591"/>
              <a:ext cx="638942" cy="805733"/>
            </a:xfrm>
            <a:custGeom>
              <a:avLst/>
              <a:gdLst>
                <a:gd name="T0" fmla="*/ 2147483647 w 415"/>
                <a:gd name="T1" fmla="*/ 2147483647 h 484"/>
                <a:gd name="T2" fmla="*/ 2147483647 w 415"/>
                <a:gd name="T3" fmla="*/ 2147483647 h 484"/>
                <a:gd name="T4" fmla="*/ 2147483647 w 415"/>
                <a:gd name="T5" fmla="*/ 2147483647 h 484"/>
                <a:gd name="T6" fmla="*/ 2147483647 w 415"/>
                <a:gd name="T7" fmla="*/ 0 h 484"/>
                <a:gd name="T8" fmla="*/ 2147483647 w 415"/>
                <a:gd name="T9" fmla="*/ 2147483647 h 484"/>
                <a:gd name="T10" fmla="*/ 2147483647 w 415"/>
                <a:gd name="T11" fmla="*/ 2147483647 h 484"/>
                <a:gd name="T12" fmla="*/ 2147483647 w 415"/>
                <a:gd name="T13" fmla="*/ 2147483647 h 484"/>
                <a:gd name="T14" fmla="*/ 2147483647 w 415"/>
                <a:gd name="T15" fmla="*/ 2147483647 h 484"/>
                <a:gd name="T16" fmla="*/ 2147483647 w 415"/>
                <a:gd name="T17" fmla="*/ 2147483647 h 484"/>
                <a:gd name="T18" fmla="*/ 2147483647 w 415"/>
                <a:gd name="T19" fmla="*/ 2147483647 h 484"/>
                <a:gd name="T20" fmla="*/ 2147483647 w 415"/>
                <a:gd name="T21" fmla="*/ 2147483647 h 484"/>
                <a:gd name="T22" fmla="*/ 2147483647 w 415"/>
                <a:gd name="T23" fmla="*/ 2147483647 h 484"/>
                <a:gd name="T24" fmla="*/ 2147483647 w 415"/>
                <a:gd name="T25" fmla="*/ 2147483647 h 484"/>
                <a:gd name="T26" fmla="*/ 2147483647 w 415"/>
                <a:gd name="T27" fmla="*/ 2147483647 h 484"/>
                <a:gd name="T28" fmla="*/ 2147483647 w 415"/>
                <a:gd name="T29" fmla="*/ 2147483647 h 484"/>
                <a:gd name="T30" fmla="*/ 2147483647 w 415"/>
                <a:gd name="T31" fmla="*/ 2147483647 h 484"/>
                <a:gd name="T32" fmla="*/ 2147483647 w 415"/>
                <a:gd name="T33" fmla="*/ 2147483647 h 484"/>
                <a:gd name="T34" fmla="*/ 2147483647 w 415"/>
                <a:gd name="T35" fmla="*/ 2147483647 h 484"/>
                <a:gd name="T36" fmla="*/ 2147483647 w 415"/>
                <a:gd name="T37" fmla="*/ 2147483647 h 484"/>
                <a:gd name="T38" fmla="*/ 2147483647 w 415"/>
                <a:gd name="T39" fmla="*/ 2147483647 h 484"/>
                <a:gd name="T40" fmla="*/ 2147483647 w 415"/>
                <a:gd name="T41" fmla="*/ 2147483647 h 484"/>
                <a:gd name="T42" fmla="*/ 2147483647 w 415"/>
                <a:gd name="T43" fmla="*/ 2147483647 h 484"/>
                <a:gd name="T44" fmla="*/ 2147483647 w 415"/>
                <a:gd name="T45" fmla="*/ 2147483647 h 484"/>
                <a:gd name="T46" fmla="*/ 2147483647 w 415"/>
                <a:gd name="T47" fmla="*/ 2147483647 h 484"/>
                <a:gd name="T48" fmla="*/ 2147483647 w 415"/>
                <a:gd name="T49" fmla="*/ 2147483647 h 484"/>
                <a:gd name="T50" fmla="*/ 2147483647 w 415"/>
                <a:gd name="T51" fmla="*/ 2147483647 h 484"/>
                <a:gd name="T52" fmla="*/ 2147483647 w 415"/>
                <a:gd name="T53" fmla="*/ 2147483647 h 484"/>
                <a:gd name="T54" fmla="*/ 2147483647 w 415"/>
                <a:gd name="T55" fmla="*/ 2147483647 h 484"/>
                <a:gd name="T56" fmla="*/ 2147483647 w 415"/>
                <a:gd name="T57" fmla="*/ 2147483647 h 484"/>
                <a:gd name="T58" fmla="*/ 2147483647 w 415"/>
                <a:gd name="T59" fmla="*/ 2147483647 h 484"/>
                <a:gd name="T60" fmla="*/ 2147483647 w 415"/>
                <a:gd name="T61" fmla="*/ 2147483647 h 484"/>
                <a:gd name="T62" fmla="*/ 2147483647 w 415"/>
                <a:gd name="T63" fmla="*/ 2147483647 h 484"/>
                <a:gd name="T64" fmla="*/ 2147483647 w 415"/>
                <a:gd name="T65" fmla="*/ 2147483647 h 484"/>
                <a:gd name="T66" fmla="*/ 0 w 415"/>
                <a:gd name="T67" fmla="*/ 2147483647 h 484"/>
                <a:gd name="T68" fmla="*/ 2147483647 w 415"/>
                <a:gd name="T69" fmla="*/ 2147483647 h 484"/>
                <a:gd name="T70" fmla="*/ 2147483647 w 415"/>
                <a:gd name="T71" fmla="*/ 2147483647 h 4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5"/>
                <a:gd name="T109" fmla="*/ 0 h 484"/>
                <a:gd name="T110" fmla="*/ 415 w 415"/>
                <a:gd name="T111" fmla="*/ 484 h 4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5" h="484">
                  <a:moveTo>
                    <a:pt x="30" y="33"/>
                  </a:moveTo>
                  <a:lnTo>
                    <a:pt x="61" y="28"/>
                  </a:lnTo>
                  <a:lnTo>
                    <a:pt x="90" y="28"/>
                  </a:lnTo>
                  <a:lnTo>
                    <a:pt x="107" y="0"/>
                  </a:lnTo>
                  <a:lnTo>
                    <a:pt x="121" y="36"/>
                  </a:lnTo>
                  <a:lnTo>
                    <a:pt x="166" y="36"/>
                  </a:lnTo>
                  <a:lnTo>
                    <a:pt x="189" y="69"/>
                  </a:lnTo>
                  <a:lnTo>
                    <a:pt x="236" y="60"/>
                  </a:lnTo>
                  <a:lnTo>
                    <a:pt x="267" y="80"/>
                  </a:lnTo>
                  <a:lnTo>
                    <a:pt x="325" y="95"/>
                  </a:lnTo>
                  <a:lnTo>
                    <a:pt x="336" y="121"/>
                  </a:lnTo>
                  <a:lnTo>
                    <a:pt x="365" y="122"/>
                  </a:lnTo>
                  <a:lnTo>
                    <a:pt x="356" y="148"/>
                  </a:lnTo>
                  <a:lnTo>
                    <a:pt x="367" y="176"/>
                  </a:lnTo>
                  <a:lnTo>
                    <a:pt x="347" y="212"/>
                  </a:lnTo>
                  <a:lnTo>
                    <a:pt x="361" y="219"/>
                  </a:lnTo>
                  <a:lnTo>
                    <a:pt x="394" y="180"/>
                  </a:lnTo>
                  <a:lnTo>
                    <a:pt x="392" y="167"/>
                  </a:lnTo>
                  <a:lnTo>
                    <a:pt x="406" y="161"/>
                  </a:lnTo>
                  <a:lnTo>
                    <a:pt x="415" y="180"/>
                  </a:lnTo>
                  <a:lnTo>
                    <a:pt x="389" y="207"/>
                  </a:lnTo>
                  <a:lnTo>
                    <a:pt x="379" y="268"/>
                  </a:lnTo>
                  <a:lnTo>
                    <a:pt x="379" y="371"/>
                  </a:lnTo>
                  <a:lnTo>
                    <a:pt x="394" y="389"/>
                  </a:lnTo>
                  <a:lnTo>
                    <a:pt x="388" y="453"/>
                  </a:lnTo>
                  <a:lnTo>
                    <a:pt x="191" y="484"/>
                  </a:lnTo>
                  <a:lnTo>
                    <a:pt x="142" y="455"/>
                  </a:lnTo>
                  <a:lnTo>
                    <a:pt x="152" y="416"/>
                  </a:lnTo>
                  <a:lnTo>
                    <a:pt x="128" y="374"/>
                  </a:lnTo>
                  <a:lnTo>
                    <a:pt x="107" y="322"/>
                  </a:lnTo>
                  <a:lnTo>
                    <a:pt x="52" y="270"/>
                  </a:lnTo>
                  <a:lnTo>
                    <a:pt x="18" y="270"/>
                  </a:lnTo>
                  <a:lnTo>
                    <a:pt x="18" y="198"/>
                  </a:lnTo>
                  <a:lnTo>
                    <a:pt x="0" y="171"/>
                  </a:lnTo>
                  <a:lnTo>
                    <a:pt x="39" y="13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88" name="Freeform 287"/>
            <p:cNvSpPr>
              <a:spLocks/>
            </p:cNvSpPr>
            <p:nvPr/>
          </p:nvSpPr>
          <p:spPr bwMode="auto">
            <a:xfrm>
              <a:off x="3735240" y="1276753"/>
              <a:ext cx="741900" cy="519485"/>
            </a:xfrm>
            <a:custGeom>
              <a:avLst/>
              <a:gdLst>
                <a:gd name="T0" fmla="*/ 2147483647 w 481"/>
                <a:gd name="T1" fmla="*/ 2147483647 h 313"/>
                <a:gd name="T2" fmla="*/ 0 w 481"/>
                <a:gd name="T3" fmla="*/ 2147483647 h 313"/>
                <a:gd name="T4" fmla="*/ 2147483647 w 481"/>
                <a:gd name="T5" fmla="*/ 2147483647 h 313"/>
                <a:gd name="T6" fmla="*/ 2147483647 w 481"/>
                <a:gd name="T7" fmla="*/ 2147483647 h 313"/>
                <a:gd name="T8" fmla="*/ 2147483647 w 481"/>
                <a:gd name="T9" fmla="*/ 2147483647 h 313"/>
                <a:gd name="T10" fmla="*/ 2147483647 w 481"/>
                <a:gd name="T11" fmla="*/ 2147483647 h 313"/>
                <a:gd name="T12" fmla="*/ 2147483647 w 481"/>
                <a:gd name="T13" fmla="*/ 2147483647 h 313"/>
                <a:gd name="T14" fmla="*/ 2147483647 w 481"/>
                <a:gd name="T15" fmla="*/ 2147483647 h 313"/>
                <a:gd name="T16" fmla="*/ 2147483647 w 481"/>
                <a:gd name="T17" fmla="*/ 2147483647 h 313"/>
                <a:gd name="T18" fmla="*/ 2147483647 w 481"/>
                <a:gd name="T19" fmla="*/ 2147483647 h 313"/>
                <a:gd name="T20" fmla="*/ 2147483647 w 481"/>
                <a:gd name="T21" fmla="*/ 2147483647 h 313"/>
                <a:gd name="T22" fmla="*/ 2147483647 w 481"/>
                <a:gd name="T23" fmla="*/ 2147483647 h 313"/>
                <a:gd name="T24" fmla="*/ 2147483647 w 481"/>
                <a:gd name="T25" fmla="*/ 2147483647 h 313"/>
                <a:gd name="T26" fmla="*/ 2147483647 w 481"/>
                <a:gd name="T27" fmla="*/ 2147483647 h 313"/>
                <a:gd name="T28" fmla="*/ 2147483647 w 481"/>
                <a:gd name="T29" fmla="*/ 0 h 313"/>
                <a:gd name="T30" fmla="*/ 2147483647 w 481"/>
                <a:gd name="T31" fmla="*/ 2147483647 h 313"/>
                <a:gd name="T32" fmla="*/ 2147483647 w 481"/>
                <a:gd name="T33" fmla="*/ 2147483647 h 313"/>
                <a:gd name="T34" fmla="*/ 2147483647 w 481"/>
                <a:gd name="T35" fmla="*/ 2147483647 h 3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1"/>
                <a:gd name="T55" fmla="*/ 0 h 313"/>
                <a:gd name="T56" fmla="*/ 481 w 481"/>
                <a:gd name="T57" fmla="*/ 313 h 3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1" h="313">
                  <a:moveTo>
                    <a:pt x="7" y="16"/>
                  </a:moveTo>
                  <a:lnTo>
                    <a:pt x="0" y="72"/>
                  </a:lnTo>
                  <a:lnTo>
                    <a:pt x="10" y="130"/>
                  </a:lnTo>
                  <a:lnTo>
                    <a:pt x="55" y="249"/>
                  </a:lnTo>
                  <a:lnTo>
                    <a:pt x="80" y="313"/>
                  </a:lnTo>
                  <a:lnTo>
                    <a:pt x="363" y="298"/>
                  </a:lnTo>
                  <a:lnTo>
                    <a:pt x="410" y="313"/>
                  </a:lnTo>
                  <a:lnTo>
                    <a:pt x="438" y="252"/>
                  </a:lnTo>
                  <a:lnTo>
                    <a:pt x="428" y="209"/>
                  </a:lnTo>
                  <a:lnTo>
                    <a:pt x="475" y="200"/>
                  </a:lnTo>
                  <a:lnTo>
                    <a:pt x="481" y="131"/>
                  </a:lnTo>
                  <a:lnTo>
                    <a:pt x="453" y="101"/>
                  </a:lnTo>
                  <a:lnTo>
                    <a:pt x="404" y="72"/>
                  </a:lnTo>
                  <a:lnTo>
                    <a:pt x="414" y="30"/>
                  </a:lnTo>
                  <a:lnTo>
                    <a:pt x="393" y="0"/>
                  </a:lnTo>
                  <a:lnTo>
                    <a:pt x="287" y="5"/>
                  </a:lnTo>
                  <a:lnTo>
                    <a:pt x="18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89" name="Freeform 288"/>
            <p:cNvSpPr>
              <a:spLocks/>
            </p:cNvSpPr>
            <p:nvPr/>
          </p:nvSpPr>
          <p:spPr bwMode="auto">
            <a:xfrm>
              <a:off x="4389323" y="519486"/>
              <a:ext cx="685878" cy="322595"/>
            </a:xfrm>
            <a:custGeom>
              <a:avLst/>
              <a:gdLst>
                <a:gd name="T0" fmla="*/ 0 w 445"/>
                <a:gd name="T1" fmla="*/ 2147483647 h 193"/>
                <a:gd name="T2" fmla="*/ 2147483647 w 445"/>
                <a:gd name="T3" fmla="*/ 0 h 193"/>
                <a:gd name="T4" fmla="*/ 2147483647 w 445"/>
                <a:gd name="T5" fmla="*/ 2147483647 h 193"/>
                <a:gd name="T6" fmla="*/ 2147483647 w 445"/>
                <a:gd name="T7" fmla="*/ 2147483647 h 193"/>
                <a:gd name="T8" fmla="*/ 2147483647 w 445"/>
                <a:gd name="T9" fmla="*/ 2147483647 h 193"/>
                <a:gd name="T10" fmla="*/ 2147483647 w 445"/>
                <a:gd name="T11" fmla="*/ 2147483647 h 193"/>
                <a:gd name="T12" fmla="*/ 2147483647 w 445"/>
                <a:gd name="T13" fmla="*/ 2147483647 h 193"/>
                <a:gd name="T14" fmla="*/ 2147483647 w 445"/>
                <a:gd name="T15" fmla="*/ 2147483647 h 193"/>
                <a:gd name="T16" fmla="*/ 2147483647 w 445"/>
                <a:gd name="T17" fmla="*/ 2147483647 h 193"/>
                <a:gd name="T18" fmla="*/ 2147483647 w 445"/>
                <a:gd name="T19" fmla="*/ 2147483647 h 193"/>
                <a:gd name="T20" fmla="*/ 2147483647 w 445"/>
                <a:gd name="T21" fmla="*/ 2147483647 h 193"/>
                <a:gd name="T22" fmla="*/ 2147483647 w 445"/>
                <a:gd name="T23" fmla="*/ 2147483647 h 193"/>
                <a:gd name="T24" fmla="*/ 2147483647 w 445"/>
                <a:gd name="T25" fmla="*/ 2147483647 h 193"/>
                <a:gd name="T26" fmla="*/ 2147483647 w 445"/>
                <a:gd name="T27" fmla="*/ 2147483647 h 193"/>
                <a:gd name="T28" fmla="*/ 2147483647 w 445"/>
                <a:gd name="T29" fmla="*/ 2147483647 h 193"/>
                <a:gd name="T30" fmla="*/ 2147483647 w 445"/>
                <a:gd name="T31" fmla="*/ 2147483647 h 193"/>
                <a:gd name="T32" fmla="*/ 2147483647 w 445"/>
                <a:gd name="T33" fmla="*/ 2147483647 h 193"/>
                <a:gd name="T34" fmla="*/ 2147483647 w 445"/>
                <a:gd name="T35" fmla="*/ 2147483647 h 193"/>
                <a:gd name="T36" fmla="*/ 2147483647 w 445"/>
                <a:gd name="T37" fmla="*/ 2147483647 h 193"/>
                <a:gd name="T38" fmla="*/ 2147483647 w 445"/>
                <a:gd name="T39" fmla="*/ 2147483647 h 193"/>
                <a:gd name="T40" fmla="*/ 2147483647 w 445"/>
                <a:gd name="T41" fmla="*/ 2147483647 h 193"/>
                <a:gd name="T42" fmla="*/ 2147483647 w 445"/>
                <a:gd name="T43" fmla="*/ 2147483647 h 193"/>
                <a:gd name="T44" fmla="*/ 2147483647 w 445"/>
                <a:gd name="T45" fmla="*/ 2147483647 h 193"/>
                <a:gd name="T46" fmla="*/ 2147483647 w 445"/>
                <a:gd name="T47" fmla="*/ 2147483647 h 193"/>
                <a:gd name="T48" fmla="*/ 0 w 445"/>
                <a:gd name="T49" fmla="*/ 2147483647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5"/>
                <a:gd name="T76" fmla="*/ 0 h 193"/>
                <a:gd name="T77" fmla="*/ 445 w 445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5" h="193">
                  <a:moveTo>
                    <a:pt x="0" y="106"/>
                  </a:moveTo>
                  <a:lnTo>
                    <a:pt x="99" y="0"/>
                  </a:lnTo>
                  <a:lnTo>
                    <a:pt x="82" y="44"/>
                  </a:lnTo>
                  <a:lnTo>
                    <a:pt x="95" y="57"/>
                  </a:lnTo>
                  <a:lnTo>
                    <a:pt x="126" y="39"/>
                  </a:lnTo>
                  <a:lnTo>
                    <a:pt x="195" y="66"/>
                  </a:lnTo>
                  <a:lnTo>
                    <a:pt x="225" y="44"/>
                  </a:lnTo>
                  <a:lnTo>
                    <a:pt x="317" y="32"/>
                  </a:lnTo>
                  <a:lnTo>
                    <a:pt x="335" y="59"/>
                  </a:lnTo>
                  <a:lnTo>
                    <a:pt x="371" y="53"/>
                  </a:lnTo>
                  <a:lnTo>
                    <a:pt x="441" y="81"/>
                  </a:lnTo>
                  <a:lnTo>
                    <a:pt x="445" y="102"/>
                  </a:lnTo>
                  <a:lnTo>
                    <a:pt x="369" y="120"/>
                  </a:lnTo>
                  <a:lnTo>
                    <a:pt x="347" y="106"/>
                  </a:lnTo>
                  <a:lnTo>
                    <a:pt x="308" y="111"/>
                  </a:lnTo>
                  <a:lnTo>
                    <a:pt x="263" y="138"/>
                  </a:lnTo>
                  <a:lnTo>
                    <a:pt x="243" y="139"/>
                  </a:lnTo>
                  <a:lnTo>
                    <a:pt x="226" y="120"/>
                  </a:lnTo>
                  <a:lnTo>
                    <a:pt x="201" y="191"/>
                  </a:lnTo>
                  <a:lnTo>
                    <a:pt x="173" y="193"/>
                  </a:lnTo>
                  <a:lnTo>
                    <a:pt x="161" y="164"/>
                  </a:lnTo>
                  <a:lnTo>
                    <a:pt x="101" y="151"/>
                  </a:lnTo>
                  <a:lnTo>
                    <a:pt x="73" y="130"/>
                  </a:lnTo>
                  <a:lnTo>
                    <a:pt x="23" y="13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90" name="Freeform 289"/>
            <p:cNvSpPr>
              <a:spLocks/>
            </p:cNvSpPr>
            <p:nvPr/>
          </p:nvSpPr>
          <p:spPr bwMode="auto">
            <a:xfrm>
              <a:off x="4864744" y="748180"/>
              <a:ext cx="490562" cy="719405"/>
            </a:xfrm>
            <a:custGeom>
              <a:avLst/>
              <a:gdLst>
                <a:gd name="T0" fmla="*/ 2147483647 w 319"/>
                <a:gd name="T1" fmla="*/ 2147483647 h 432"/>
                <a:gd name="T2" fmla="*/ 2147483647 w 319"/>
                <a:gd name="T3" fmla="*/ 2147483647 h 432"/>
                <a:gd name="T4" fmla="*/ 2147483647 w 319"/>
                <a:gd name="T5" fmla="*/ 2147483647 h 432"/>
                <a:gd name="T6" fmla="*/ 2147483647 w 319"/>
                <a:gd name="T7" fmla="*/ 2147483647 h 432"/>
                <a:gd name="T8" fmla="*/ 2147483647 w 319"/>
                <a:gd name="T9" fmla="*/ 2147483647 h 432"/>
                <a:gd name="T10" fmla="*/ 2147483647 w 319"/>
                <a:gd name="T11" fmla="*/ 2147483647 h 432"/>
                <a:gd name="T12" fmla="*/ 0 w 319"/>
                <a:gd name="T13" fmla="*/ 2147483647 h 432"/>
                <a:gd name="T14" fmla="*/ 2147483647 w 319"/>
                <a:gd name="T15" fmla="*/ 2147483647 h 432"/>
                <a:gd name="T16" fmla="*/ 2147483647 w 319"/>
                <a:gd name="T17" fmla="*/ 2147483647 h 432"/>
                <a:gd name="T18" fmla="*/ 2147483647 w 319"/>
                <a:gd name="T19" fmla="*/ 2147483647 h 432"/>
                <a:gd name="T20" fmla="*/ 2147483647 w 319"/>
                <a:gd name="T21" fmla="*/ 2147483647 h 432"/>
                <a:gd name="T22" fmla="*/ 2147483647 w 319"/>
                <a:gd name="T23" fmla="*/ 2147483647 h 432"/>
                <a:gd name="T24" fmla="*/ 2147483647 w 319"/>
                <a:gd name="T25" fmla="*/ 2147483647 h 432"/>
                <a:gd name="T26" fmla="*/ 2147483647 w 319"/>
                <a:gd name="T27" fmla="*/ 2147483647 h 432"/>
                <a:gd name="T28" fmla="*/ 2147483647 w 319"/>
                <a:gd name="T29" fmla="*/ 2147483647 h 432"/>
                <a:gd name="T30" fmla="*/ 2147483647 w 319"/>
                <a:gd name="T31" fmla="*/ 2147483647 h 432"/>
                <a:gd name="T32" fmla="*/ 2147483647 w 319"/>
                <a:gd name="T33" fmla="*/ 2147483647 h 432"/>
                <a:gd name="T34" fmla="*/ 2147483647 w 319"/>
                <a:gd name="T35" fmla="*/ 2147483647 h 432"/>
                <a:gd name="T36" fmla="*/ 2147483647 w 319"/>
                <a:gd name="T37" fmla="*/ 2147483647 h 432"/>
                <a:gd name="T38" fmla="*/ 2147483647 w 319"/>
                <a:gd name="T39" fmla="*/ 2147483647 h 432"/>
                <a:gd name="T40" fmla="*/ 2147483647 w 319"/>
                <a:gd name="T41" fmla="*/ 2147483647 h 432"/>
                <a:gd name="T42" fmla="*/ 2147483647 w 319"/>
                <a:gd name="T43" fmla="*/ 2147483647 h 432"/>
                <a:gd name="T44" fmla="*/ 2147483647 w 319"/>
                <a:gd name="T45" fmla="*/ 2147483647 h 432"/>
                <a:gd name="T46" fmla="*/ 2147483647 w 319"/>
                <a:gd name="T47" fmla="*/ 2147483647 h 432"/>
                <a:gd name="T48" fmla="*/ 2147483647 w 319"/>
                <a:gd name="T49" fmla="*/ 2147483647 h 432"/>
                <a:gd name="T50" fmla="*/ 2147483647 w 319"/>
                <a:gd name="T51" fmla="*/ 2147483647 h 432"/>
                <a:gd name="T52" fmla="*/ 2147483647 w 319"/>
                <a:gd name="T53" fmla="*/ 2147483647 h 432"/>
                <a:gd name="T54" fmla="*/ 2147483647 w 319"/>
                <a:gd name="T55" fmla="*/ 2147483647 h 432"/>
                <a:gd name="T56" fmla="*/ 2147483647 w 319"/>
                <a:gd name="T57" fmla="*/ 2147483647 h 432"/>
                <a:gd name="T58" fmla="*/ 2147483647 w 319"/>
                <a:gd name="T59" fmla="*/ 2147483647 h 432"/>
                <a:gd name="T60" fmla="*/ 2147483647 w 319"/>
                <a:gd name="T61" fmla="*/ 2147483647 h 432"/>
                <a:gd name="T62" fmla="*/ 2147483647 w 319"/>
                <a:gd name="T63" fmla="*/ 2147483647 h 432"/>
                <a:gd name="T64" fmla="*/ 2147483647 w 319"/>
                <a:gd name="T65" fmla="*/ 2147483647 h 432"/>
                <a:gd name="T66" fmla="*/ 2147483647 w 319"/>
                <a:gd name="T67" fmla="*/ 2147483647 h 432"/>
                <a:gd name="T68" fmla="*/ 2147483647 w 319"/>
                <a:gd name="T69" fmla="*/ 2147483647 h 432"/>
                <a:gd name="T70" fmla="*/ 2147483647 w 319"/>
                <a:gd name="T71" fmla="*/ 2147483647 h 432"/>
                <a:gd name="T72" fmla="*/ 2147483647 w 319"/>
                <a:gd name="T73" fmla="*/ 2147483647 h 432"/>
                <a:gd name="T74" fmla="*/ 2147483647 w 319"/>
                <a:gd name="T75" fmla="*/ 2147483647 h 432"/>
                <a:gd name="T76" fmla="*/ 2147483647 w 319"/>
                <a:gd name="T77" fmla="*/ 2147483647 h 432"/>
                <a:gd name="T78" fmla="*/ 2147483647 w 319"/>
                <a:gd name="T79" fmla="*/ 2147483647 h 432"/>
                <a:gd name="T80" fmla="*/ 2147483647 w 319"/>
                <a:gd name="T81" fmla="*/ 2147483647 h 432"/>
                <a:gd name="T82" fmla="*/ 2147483647 w 319"/>
                <a:gd name="T83" fmla="*/ 0 h 432"/>
                <a:gd name="T84" fmla="*/ 2147483647 w 319"/>
                <a:gd name="T85" fmla="*/ 2147483647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9"/>
                <a:gd name="T130" fmla="*/ 0 h 432"/>
                <a:gd name="T131" fmla="*/ 319 w 319"/>
                <a:gd name="T132" fmla="*/ 432 h 4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9" h="432">
                  <a:moveTo>
                    <a:pt x="81" y="18"/>
                  </a:moveTo>
                  <a:lnTo>
                    <a:pt x="93" y="45"/>
                  </a:lnTo>
                  <a:lnTo>
                    <a:pt x="70" y="61"/>
                  </a:lnTo>
                  <a:lnTo>
                    <a:pt x="69" y="130"/>
                  </a:lnTo>
                  <a:lnTo>
                    <a:pt x="57" y="85"/>
                  </a:lnTo>
                  <a:lnTo>
                    <a:pt x="11" y="128"/>
                  </a:lnTo>
                  <a:lnTo>
                    <a:pt x="0" y="252"/>
                  </a:lnTo>
                  <a:lnTo>
                    <a:pt x="30" y="313"/>
                  </a:lnTo>
                  <a:lnTo>
                    <a:pt x="33" y="344"/>
                  </a:lnTo>
                  <a:lnTo>
                    <a:pt x="34" y="370"/>
                  </a:lnTo>
                  <a:lnTo>
                    <a:pt x="33" y="392"/>
                  </a:lnTo>
                  <a:lnTo>
                    <a:pt x="27" y="432"/>
                  </a:lnTo>
                  <a:lnTo>
                    <a:pt x="152" y="425"/>
                  </a:lnTo>
                  <a:lnTo>
                    <a:pt x="318" y="410"/>
                  </a:lnTo>
                  <a:lnTo>
                    <a:pt x="288" y="401"/>
                  </a:lnTo>
                  <a:lnTo>
                    <a:pt x="271" y="379"/>
                  </a:lnTo>
                  <a:lnTo>
                    <a:pt x="297" y="359"/>
                  </a:lnTo>
                  <a:lnTo>
                    <a:pt x="297" y="335"/>
                  </a:lnTo>
                  <a:lnTo>
                    <a:pt x="285" y="315"/>
                  </a:lnTo>
                  <a:lnTo>
                    <a:pt x="297" y="300"/>
                  </a:lnTo>
                  <a:lnTo>
                    <a:pt x="319" y="301"/>
                  </a:lnTo>
                  <a:lnTo>
                    <a:pt x="315" y="242"/>
                  </a:lnTo>
                  <a:lnTo>
                    <a:pt x="309" y="206"/>
                  </a:lnTo>
                  <a:lnTo>
                    <a:pt x="295" y="183"/>
                  </a:lnTo>
                  <a:lnTo>
                    <a:pt x="282" y="170"/>
                  </a:lnTo>
                  <a:lnTo>
                    <a:pt x="261" y="166"/>
                  </a:lnTo>
                  <a:lnTo>
                    <a:pt x="242" y="166"/>
                  </a:lnTo>
                  <a:lnTo>
                    <a:pt x="221" y="194"/>
                  </a:lnTo>
                  <a:lnTo>
                    <a:pt x="207" y="203"/>
                  </a:lnTo>
                  <a:lnTo>
                    <a:pt x="198" y="206"/>
                  </a:lnTo>
                  <a:lnTo>
                    <a:pt x="188" y="201"/>
                  </a:lnTo>
                  <a:lnTo>
                    <a:pt x="185" y="188"/>
                  </a:lnTo>
                  <a:lnTo>
                    <a:pt x="188" y="179"/>
                  </a:lnTo>
                  <a:lnTo>
                    <a:pt x="197" y="170"/>
                  </a:lnTo>
                  <a:lnTo>
                    <a:pt x="206" y="166"/>
                  </a:lnTo>
                  <a:lnTo>
                    <a:pt x="215" y="164"/>
                  </a:lnTo>
                  <a:lnTo>
                    <a:pt x="215" y="148"/>
                  </a:lnTo>
                  <a:lnTo>
                    <a:pt x="239" y="130"/>
                  </a:lnTo>
                  <a:lnTo>
                    <a:pt x="215" y="73"/>
                  </a:lnTo>
                  <a:lnTo>
                    <a:pt x="215" y="46"/>
                  </a:lnTo>
                  <a:lnTo>
                    <a:pt x="175" y="36"/>
                  </a:lnTo>
                  <a:lnTo>
                    <a:pt x="116" y="0"/>
                  </a:lnTo>
                  <a:lnTo>
                    <a:pt x="81" y="18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91" name="Freeform 290"/>
            <p:cNvSpPr>
              <a:spLocks/>
            </p:cNvSpPr>
            <p:nvPr/>
          </p:nvSpPr>
          <p:spPr bwMode="auto">
            <a:xfrm>
              <a:off x="4330318" y="1387475"/>
              <a:ext cx="533400" cy="946150"/>
            </a:xfrm>
            <a:custGeom>
              <a:avLst/>
              <a:gdLst>
                <a:gd name="T0" fmla="*/ 2147483647 w 346"/>
                <a:gd name="T1" fmla="*/ 2147483647 h 571"/>
                <a:gd name="T2" fmla="*/ 2147483647 w 346"/>
                <a:gd name="T3" fmla="*/ 0 h 571"/>
                <a:gd name="T4" fmla="*/ 2147483647 w 346"/>
                <a:gd name="T5" fmla="*/ 2147483647 h 571"/>
                <a:gd name="T6" fmla="*/ 2147483647 w 346"/>
                <a:gd name="T7" fmla="*/ 2147483647 h 571"/>
                <a:gd name="T8" fmla="*/ 2147483647 w 346"/>
                <a:gd name="T9" fmla="*/ 2147483647 h 571"/>
                <a:gd name="T10" fmla="*/ 2147483647 w 346"/>
                <a:gd name="T11" fmla="*/ 2147483647 h 571"/>
                <a:gd name="T12" fmla="*/ 2147483647 w 346"/>
                <a:gd name="T13" fmla="*/ 2147483647 h 571"/>
                <a:gd name="T14" fmla="*/ 2147483647 w 346"/>
                <a:gd name="T15" fmla="*/ 2147483647 h 571"/>
                <a:gd name="T16" fmla="*/ 2147483647 w 346"/>
                <a:gd name="T17" fmla="*/ 2147483647 h 571"/>
                <a:gd name="T18" fmla="*/ 2147483647 w 346"/>
                <a:gd name="T19" fmla="*/ 2147483647 h 571"/>
                <a:gd name="T20" fmla="*/ 2147483647 w 346"/>
                <a:gd name="T21" fmla="*/ 2147483647 h 571"/>
                <a:gd name="T22" fmla="*/ 2147483647 w 346"/>
                <a:gd name="T23" fmla="*/ 2147483647 h 571"/>
                <a:gd name="T24" fmla="*/ 2147483647 w 346"/>
                <a:gd name="T25" fmla="*/ 2147483647 h 571"/>
                <a:gd name="T26" fmla="*/ 2147483647 w 346"/>
                <a:gd name="T27" fmla="*/ 2147483647 h 571"/>
                <a:gd name="T28" fmla="*/ 2147483647 w 346"/>
                <a:gd name="T29" fmla="*/ 2147483647 h 571"/>
                <a:gd name="T30" fmla="*/ 2147483647 w 346"/>
                <a:gd name="T31" fmla="*/ 2147483647 h 571"/>
                <a:gd name="T32" fmla="*/ 2147483647 w 346"/>
                <a:gd name="T33" fmla="*/ 2147483647 h 571"/>
                <a:gd name="T34" fmla="*/ 0 w 346"/>
                <a:gd name="T35" fmla="*/ 2147483647 h 571"/>
                <a:gd name="T36" fmla="*/ 2147483647 w 346"/>
                <a:gd name="T37" fmla="*/ 2147483647 h 571"/>
                <a:gd name="T38" fmla="*/ 2147483647 w 346"/>
                <a:gd name="T39" fmla="*/ 2147483647 h 571"/>
                <a:gd name="T40" fmla="*/ 2147483647 w 346"/>
                <a:gd name="T41" fmla="*/ 2147483647 h 571"/>
                <a:gd name="T42" fmla="*/ 2147483647 w 346"/>
                <a:gd name="T43" fmla="*/ 2147483647 h 571"/>
                <a:gd name="T44" fmla="*/ 2147483647 w 346"/>
                <a:gd name="T45" fmla="*/ 2147483647 h 5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571"/>
                <a:gd name="T71" fmla="*/ 346 w 346"/>
                <a:gd name="T72" fmla="*/ 571 h 5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571">
                  <a:moveTo>
                    <a:pt x="64" y="33"/>
                  </a:moveTo>
                  <a:lnTo>
                    <a:pt x="262" y="0"/>
                  </a:lnTo>
                  <a:lnTo>
                    <a:pt x="294" y="70"/>
                  </a:lnTo>
                  <a:lnTo>
                    <a:pt x="334" y="362"/>
                  </a:lnTo>
                  <a:lnTo>
                    <a:pt x="346" y="401"/>
                  </a:lnTo>
                  <a:lnTo>
                    <a:pt x="314" y="479"/>
                  </a:lnTo>
                  <a:lnTo>
                    <a:pt x="314" y="532"/>
                  </a:lnTo>
                  <a:lnTo>
                    <a:pt x="279" y="526"/>
                  </a:lnTo>
                  <a:lnTo>
                    <a:pt x="280" y="571"/>
                  </a:lnTo>
                  <a:lnTo>
                    <a:pt x="243" y="553"/>
                  </a:lnTo>
                  <a:lnTo>
                    <a:pt x="223" y="559"/>
                  </a:lnTo>
                  <a:lnTo>
                    <a:pt x="195" y="555"/>
                  </a:lnTo>
                  <a:lnTo>
                    <a:pt x="174" y="486"/>
                  </a:lnTo>
                  <a:lnTo>
                    <a:pt x="134" y="465"/>
                  </a:lnTo>
                  <a:lnTo>
                    <a:pt x="134" y="392"/>
                  </a:lnTo>
                  <a:lnTo>
                    <a:pt x="94" y="401"/>
                  </a:lnTo>
                  <a:lnTo>
                    <a:pt x="71" y="347"/>
                  </a:lnTo>
                  <a:lnTo>
                    <a:pt x="0" y="285"/>
                  </a:lnTo>
                  <a:lnTo>
                    <a:pt x="52" y="186"/>
                  </a:lnTo>
                  <a:lnTo>
                    <a:pt x="37" y="140"/>
                  </a:lnTo>
                  <a:lnTo>
                    <a:pt x="89" y="131"/>
                  </a:lnTo>
                  <a:lnTo>
                    <a:pt x="94" y="67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292" name="Freeform 291"/>
            <p:cNvSpPr>
              <a:spLocks/>
            </p:cNvSpPr>
            <p:nvPr/>
          </p:nvSpPr>
          <p:spPr bwMode="auto">
            <a:xfrm>
              <a:off x="3857244" y="1770063"/>
              <a:ext cx="847725" cy="754062"/>
            </a:xfrm>
            <a:custGeom>
              <a:avLst/>
              <a:gdLst>
                <a:gd name="T0" fmla="*/ 0 w 548"/>
                <a:gd name="T1" fmla="*/ 2147483647 h 452"/>
                <a:gd name="T2" fmla="*/ 2147483647 w 548"/>
                <a:gd name="T3" fmla="*/ 0 h 452"/>
                <a:gd name="T4" fmla="*/ 2147483647 w 548"/>
                <a:gd name="T5" fmla="*/ 0 h 452"/>
                <a:gd name="T6" fmla="*/ 2147483647 w 548"/>
                <a:gd name="T7" fmla="*/ 2147483647 h 452"/>
                <a:gd name="T8" fmla="*/ 2147483647 w 548"/>
                <a:gd name="T9" fmla="*/ 2147483647 h 452"/>
                <a:gd name="T10" fmla="*/ 2147483647 w 548"/>
                <a:gd name="T11" fmla="*/ 2147483647 h 452"/>
                <a:gd name="T12" fmla="*/ 2147483647 w 548"/>
                <a:gd name="T13" fmla="*/ 2147483647 h 452"/>
                <a:gd name="T14" fmla="*/ 2147483647 w 548"/>
                <a:gd name="T15" fmla="*/ 2147483647 h 452"/>
                <a:gd name="T16" fmla="*/ 2147483647 w 548"/>
                <a:gd name="T17" fmla="*/ 2147483647 h 452"/>
                <a:gd name="T18" fmla="*/ 2147483647 w 548"/>
                <a:gd name="T19" fmla="*/ 2147483647 h 452"/>
                <a:gd name="T20" fmla="*/ 2147483647 w 548"/>
                <a:gd name="T21" fmla="*/ 2147483647 h 452"/>
                <a:gd name="T22" fmla="*/ 2147483647 w 548"/>
                <a:gd name="T23" fmla="*/ 2147483647 h 452"/>
                <a:gd name="T24" fmla="*/ 2147483647 w 548"/>
                <a:gd name="T25" fmla="*/ 2147483647 h 452"/>
                <a:gd name="T26" fmla="*/ 2147483647 w 548"/>
                <a:gd name="T27" fmla="*/ 2147483647 h 452"/>
                <a:gd name="T28" fmla="*/ 2147483647 w 548"/>
                <a:gd name="T29" fmla="*/ 2147483647 h 452"/>
                <a:gd name="T30" fmla="*/ 2147483647 w 548"/>
                <a:gd name="T31" fmla="*/ 2147483647 h 452"/>
                <a:gd name="T32" fmla="*/ 2147483647 w 548"/>
                <a:gd name="T33" fmla="*/ 2147483647 h 452"/>
                <a:gd name="T34" fmla="*/ 2147483647 w 548"/>
                <a:gd name="T35" fmla="*/ 2147483647 h 452"/>
                <a:gd name="T36" fmla="*/ 2147483647 w 548"/>
                <a:gd name="T37" fmla="*/ 2147483647 h 452"/>
                <a:gd name="T38" fmla="*/ 2147483647 w 548"/>
                <a:gd name="T39" fmla="*/ 2147483647 h 452"/>
                <a:gd name="T40" fmla="*/ 2147483647 w 548"/>
                <a:gd name="T41" fmla="*/ 2147483647 h 452"/>
                <a:gd name="T42" fmla="*/ 2147483647 w 548"/>
                <a:gd name="T43" fmla="*/ 2147483647 h 452"/>
                <a:gd name="T44" fmla="*/ 2147483647 w 548"/>
                <a:gd name="T45" fmla="*/ 2147483647 h 452"/>
                <a:gd name="T46" fmla="*/ 2147483647 w 548"/>
                <a:gd name="T47" fmla="*/ 2147483647 h 452"/>
                <a:gd name="T48" fmla="*/ 2147483647 w 548"/>
                <a:gd name="T49" fmla="*/ 2147483647 h 452"/>
                <a:gd name="T50" fmla="*/ 0 w 548"/>
                <a:gd name="T51" fmla="*/ 2147483647 h 4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8"/>
                <a:gd name="T79" fmla="*/ 0 h 452"/>
                <a:gd name="T80" fmla="*/ 548 w 548"/>
                <a:gd name="T81" fmla="*/ 452 h 4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8" h="452">
                  <a:moveTo>
                    <a:pt x="0" y="15"/>
                  </a:moveTo>
                  <a:lnTo>
                    <a:pt x="240" y="0"/>
                  </a:lnTo>
                  <a:lnTo>
                    <a:pt x="290" y="0"/>
                  </a:lnTo>
                  <a:lnTo>
                    <a:pt x="329" y="14"/>
                  </a:lnTo>
                  <a:lnTo>
                    <a:pt x="308" y="52"/>
                  </a:lnTo>
                  <a:lnTo>
                    <a:pt x="378" y="116"/>
                  </a:lnTo>
                  <a:lnTo>
                    <a:pt x="401" y="170"/>
                  </a:lnTo>
                  <a:lnTo>
                    <a:pt x="442" y="157"/>
                  </a:lnTo>
                  <a:lnTo>
                    <a:pt x="441" y="233"/>
                  </a:lnTo>
                  <a:lnTo>
                    <a:pt x="483" y="255"/>
                  </a:lnTo>
                  <a:lnTo>
                    <a:pt x="502" y="322"/>
                  </a:lnTo>
                  <a:lnTo>
                    <a:pt x="532" y="328"/>
                  </a:lnTo>
                  <a:lnTo>
                    <a:pt x="548" y="356"/>
                  </a:lnTo>
                  <a:lnTo>
                    <a:pt x="511" y="395"/>
                  </a:lnTo>
                  <a:lnTo>
                    <a:pt x="499" y="440"/>
                  </a:lnTo>
                  <a:lnTo>
                    <a:pt x="447" y="452"/>
                  </a:lnTo>
                  <a:lnTo>
                    <a:pt x="460" y="403"/>
                  </a:lnTo>
                  <a:lnTo>
                    <a:pt x="255" y="421"/>
                  </a:lnTo>
                  <a:lnTo>
                    <a:pt x="107" y="438"/>
                  </a:lnTo>
                  <a:lnTo>
                    <a:pt x="98" y="391"/>
                  </a:lnTo>
                  <a:lnTo>
                    <a:pt x="88" y="246"/>
                  </a:lnTo>
                  <a:lnTo>
                    <a:pt x="86" y="167"/>
                  </a:lnTo>
                  <a:lnTo>
                    <a:pt x="37" y="131"/>
                  </a:lnTo>
                  <a:lnTo>
                    <a:pt x="55" y="99"/>
                  </a:lnTo>
                  <a:lnTo>
                    <a:pt x="31" y="8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4782756" y="1454150"/>
              <a:ext cx="412750" cy="733425"/>
            </a:xfrm>
            <a:custGeom>
              <a:avLst/>
              <a:gdLst>
                <a:gd name="T0" fmla="*/ 0 w 268"/>
                <a:gd name="T1" fmla="*/ 2147483647 h 442"/>
                <a:gd name="T2" fmla="*/ 2147483647 w 268"/>
                <a:gd name="T3" fmla="*/ 2147483647 h 442"/>
                <a:gd name="T4" fmla="*/ 2147483647 w 268"/>
                <a:gd name="T5" fmla="*/ 2147483647 h 442"/>
                <a:gd name="T6" fmla="*/ 2147483647 w 268"/>
                <a:gd name="T7" fmla="*/ 2147483647 h 442"/>
                <a:gd name="T8" fmla="*/ 2147483647 w 268"/>
                <a:gd name="T9" fmla="*/ 2147483647 h 442"/>
                <a:gd name="T10" fmla="*/ 2147483647 w 268"/>
                <a:gd name="T11" fmla="*/ 0 h 442"/>
                <a:gd name="T12" fmla="*/ 2147483647 w 268"/>
                <a:gd name="T13" fmla="*/ 2147483647 h 442"/>
                <a:gd name="T14" fmla="*/ 2147483647 w 268"/>
                <a:gd name="T15" fmla="*/ 2147483647 h 442"/>
                <a:gd name="T16" fmla="*/ 2147483647 w 268"/>
                <a:gd name="T17" fmla="*/ 2147483647 h 442"/>
                <a:gd name="T18" fmla="*/ 2147483647 w 268"/>
                <a:gd name="T19" fmla="*/ 2147483647 h 442"/>
                <a:gd name="T20" fmla="*/ 2147483647 w 268"/>
                <a:gd name="T21" fmla="*/ 2147483647 h 442"/>
                <a:gd name="T22" fmla="*/ 2147483647 w 268"/>
                <a:gd name="T23" fmla="*/ 2147483647 h 442"/>
                <a:gd name="T24" fmla="*/ 2147483647 w 268"/>
                <a:gd name="T25" fmla="*/ 2147483647 h 442"/>
                <a:gd name="T26" fmla="*/ 2147483647 w 268"/>
                <a:gd name="T27" fmla="*/ 2147483647 h 442"/>
                <a:gd name="T28" fmla="*/ 2147483647 w 268"/>
                <a:gd name="T29" fmla="*/ 2147483647 h 442"/>
                <a:gd name="T30" fmla="*/ 0 w 268"/>
                <a:gd name="T31" fmla="*/ 2147483647 h 4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8"/>
                <a:gd name="T49" fmla="*/ 0 h 442"/>
                <a:gd name="T50" fmla="*/ 268 w 268"/>
                <a:gd name="T51" fmla="*/ 442 h 4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8" h="442">
                  <a:moveTo>
                    <a:pt x="0" y="32"/>
                  </a:moveTo>
                  <a:lnTo>
                    <a:pt x="31" y="48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9" y="9"/>
                  </a:lnTo>
                  <a:lnTo>
                    <a:pt x="208" y="0"/>
                  </a:lnTo>
                  <a:lnTo>
                    <a:pt x="268" y="312"/>
                  </a:lnTo>
                  <a:lnTo>
                    <a:pt x="263" y="309"/>
                  </a:lnTo>
                  <a:lnTo>
                    <a:pt x="219" y="327"/>
                  </a:lnTo>
                  <a:lnTo>
                    <a:pt x="187" y="410"/>
                  </a:lnTo>
                  <a:lnTo>
                    <a:pt x="141" y="398"/>
                  </a:lnTo>
                  <a:lnTo>
                    <a:pt x="87" y="430"/>
                  </a:lnTo>
                  <a:lnTo>
                    <a:pt x="17" y="442"/>
                  </a:lnTo>
                  <a:lnTo>
                    <a:pt x="49" y="360"/>
                  </a:lnTo>
                  <a:lnTo>
                    <a:pt x="35" y="31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5101843" y="1304925"/>
              <a:ext cx="531813" cy="661988"/>
            </a:xfrm>
            <a:custGeom>
              <a:avLst/>
              <a:gdLst>
                <a:gd name="T0" fmla="*/ 0 w 345"/>
                <a:gd name="T1" fmla="*/ 2147483647 h 398"/>
                <a:gd name="T2" fmla="*/ 2147483647 w 345"/>
                <a:gd name="T3" fmla="*/ 2147483647 h 398"/>
                <a:gd name="T4" fmla="*/ 2147483647 w 345"/>
                <a:gd name="T5" fmla="*/ 2147483647 h 398"/>
                <a:gd name="T6" fmla="*/ 2147483647 w 345"/>
                <a:gd name="T7" fmla="*/ 2147483647 h 398"/>
                <a:gd name="T8" fmla="*/ 2147483647 w 345"/>
                <a:gd name="T9" fmla="*/ 2147483647 h 398"/>
                <a:gd name="T10" fmla="*/ 2147483647 w 345"/>
                <a:gd name="T11" fmla="*/ 0 h 398"/>
                <a:gd name="T12" fmla="*/ 2147483647 w 345"/>
                <a:gd name="T13" fmla="*/ 2147483647 h 398"/>
                <a:gd name="T14" fmla="*/ 2147483647 w 345"/>
                <a:gd name="T15" fmla="*/ 2147483647 h 398"/>
                <a:gd name="T16" fmla="*/ 2147483647 w 345"/>
                <a:gd name="T17" fmla="*/ 2147483647 h 398"/>
                <a:gd name="T18" fmla="*/ 2147483647 w 345"/>
                <a:gd name="T19" fmla="*/ 2147483647 h 398"/>
                <a:gd name="T20" fmla="*/ 2147483647 w 345"/>
                <a:gd name="T21" fmla="*/ 2147483647 h 398"/>
                <a:gd name="T22" fmla="*/ 2147483647 w 345"/>
                <a:gd name="T23" fmla="*/ 2147483647 h 398"/>
                <a:gd name="T24" fmla="*/ 2147483647 w 345"/>
                <a:gd name="T25" fmla="*/ 2147483647 h 398"/>
                <a:gd name="T26" fmla="*/ 2147483647 w 345"/>
                <a:gd name="T27" fmla="*/ 2147483647 h 398"/>
                <a:gd name="T28" fmla="*/ 2147483647 w 345"/>
                <a:gd name="T29" fmla="*/ 2147483647 h 398"/>
                <a:gd name="T30" fmla="*/ 2147483647 w 345"/>
                <a:gd name="T31" fmla="*/ 2147483647 h 398"/>
                <a:gd name="T32" fmla="*/ 2147483647 w 345"/>
                <a:gd name="T33" fmla="*/ 2147483647 h 398"/>
                <a:gd name="T34" fmla="*/ 2147483647 w 345"/>
                <a:gd name="T35" fmla="*/ 2147483647 h 398"/>
                <a:gd name="T36" fmla="*/ 0 w 345"/>
                <a:gd name="T37" fmla="*/ 2147483647 h 3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"/>
                <a:gd name="T58" fmla="*/ 0 h 398"/>
                <a:gd name="T59" fmla="*/ 345 w 345"/>
                <a:gd name="T60" fmla="*/ 398 h 3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" h="398">
                  <a:moveTo>
                    <a:pt x="0" y="89"/>
                  </a:moveTo>
                  <a:lnTo>
                    <a:pt x="155" y="74"/>
                  </a:lnTo>
                  <a:lnTo>
                    <a:pt x="188" y="80"/>
                  </a:lnTo>
                  <a:lnTo>
                    <a:pt x="261" y="46"/>
                  </a:lnTo>
                  <a:lnTo>
                    <a:pt x="277" y="15"/>
                  </a:lnTo>
                  <a:lnTo>
                    <a:pt x="321" y="0"/>
                  </a:lnTo>
                  <a:lnTo>
                    <a:pt x="345" y="151"/>
                  </a:lnTo>
                  <a:lnTo>
                    <a:pt x="327" y="167"/>
                  </a:lnTo>
                  <a:lnTo>
                    <a:pt x="331" y="271"/>
                  </a:lnTo>
                  <a:lnTo>
                    <a:pt x="297" y="280"/>
                  </a:lnTo>
                  <a:lnTo>
                    <a:pt x="277" y="338"/>
                  </a:lnTo>
                  <a:lnTo>
                    <a:pt x="251" y="331"/>
                  </a:lnTo>
                  <a:lnTo>
                    <a:pt x="242" y="398"/>
                  </a:lnTo>
                  <a:lnTo>
                    <a:pt x="203" y="370"/>
                  </a:lnTo>
                  <a:lnTo>
                    <a:pt x="127" y="388"/>
                  </a:lnTo>
                  <a:lnTo>
                    <a:pt x="94" y="362"/>
                  </a:lnTo>
                  <a:lnTo>
                    <a:pt x="51" y="361"/>
                  </a:lnTo>
                  <a:lnTo>
                    <a:pt x="29" y="24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spcBef>
                  <a:spcPct val="50000"/>
                </a:spcBef>
                <a:defRPr/>
              </a:pPr>
              <a:endParaRPr lang="en-US" sz="825" b="1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4630356" y="1901825"/>
              <a:ext cx="933450" cy="561975"/>
            </a:xfrm>
            <a:custGeom>
              <a:avLst/>
              <a:gdLst>
                <a:gd name="T0" fmla="*/ 0 w 607"/>
                <a:gd name="T1" fmla="*/ 2147483647 h 337"/>
                <a:gd name="T2" fmla="*/ 2147483647 w 607"/>
                <a:gd name="T3" fmla="*/ 2147483647 h 337"/>
                <a:gd name="T4" fmla="*/ 2147483647 w 607"/>
                <a:gd name="T5" fmla="*/ 2147483647 h 337"/>
                <a:gd name="T6" fmla="*/ 2147483647 w 607"/>
                <a:gd name="T7" fmla="*/ 2147483647 h 337"/>
                <a:gd name="T8" fmla="*/ 2147483647 w 607"/>
                <a:gd name="T9" fmla="*/ 2147483647 h 337"/>
                <a:gd name="T10" fmla="*/ 2147483647 w 607"/>
                <a:gd name="T11" fmla="*/ 2147483647 h 337"/>
                <a:gd name="T12" fmla="*/ 2147483647 w 607"/>
                <a:gd name="T13" fmla="*/ 2147483647 h 337"/>
                <a:gd name="T14" fmla="*/ 2147483647 w 607"/>
                <a:gd name="T15" fmla="*/ 2147483647 h 337"/>
                <a:gd name="T16" fmla="*/ 2147483647 w 607"/>
                <a:gd name="T17" fmla="*/ 2147483647 h 337"/>
                <a:gd name="T18" fmla="*/ 2147483647 w 607"/>
                <a:gd name="T19" fmla="*/ 2147483647 h 337"/>
                <a:gd name="T20" fmla="*/ 2147483647 w 607"/>
                <a:gd name="T21" fmla="*/ 2147483647 h 337"/>
                <a:gd name="T22" fmla="*/ 2147483647 w 607"/>
                <a:gd name="T23" fmla="*/ 2147483647 h 337"/>
                <a:gd name="T24" fmla="*/ 2147483647 w 607"/>
                <a:gd name="T25" fmla="*/ 2147483647 h 337"/>
                <a:gd name="T26" fmla="*/ 2147483647 w 607"/>
                <a:gd name="T27" fmla="*/ 2147483647 h 337"/>
                <a:gd name="T28" fmla="*/ 2147483647 w 607"/>
                <a:gd name="T29" fmla="*/ 0 h 337"/>
                <a:gd name="T30" fmla="*/ 2147483647 w 607"/>
                <a:gd name="T31" fmla="*/ 2147483647 h 337"/>
                <a:gd name="T32" fmla="*/ 2147483647 w 607"/>
                <a:gd name="T33" fmla="*/ 2147483647 h 337"/>
                <a:gd name="T34" fmla="*/ 2147483647 w 607"/>
                <a:gd name="T35" fmla="*/ 2147483647 h 337"/>
                <a:gd name="T36" fmla="*/ 2147483647 w 607"/>
                <a:gd name="T37" fmla="*/ 2147483647 h 337"/>
                <a:gd name="T38" fmla="*/ 2147483647 w 607"/>
                <a:gd name="T39" fmla="*/ 2147483647 h 337"/>
                <a:gd name="T40" fmla="*/ 2147483647 w 607"/>
                <a:gd name="T41" fmla="*/ 2147483647 h 337"/>
                <a:gd name="T42" fmla="*/ 2147483647 w 607"/>
                <a:gd name="T43" fmla="*/ 2147483647 h 337"/>
                <a:gd name="T44" fmla="*/ 2147483647 w 607"/>
                <a:gd name="T45" fmla="*/ 2147483647 h 337"/>
                <a:gd name="T46" fmla="*/ 2147483647 w 607"/>
                <a:gd name="T47" fmla="*/ 2147483647 h 337"/>
                <a:gd name="T48" fmla="*/ 2147483647 w 607"/>
                <a:gd name="T49" fmla="*/ 2147483647 h 337"/>
                <a:gd name="T50" fmla="*/ 2147483647 w 607"/>
                <a:gd name="T51" fmla="*/ 2147483647 h 337"/>
                <a:gd name="T52" fmla="*/ 2147483647 w 607"/>
                <a:gd name="T53" fmla="*/ 2147483647 h 337"/>
                <a:gd name="T54" fmla="*/ 2147483647 w 607"/>
                <a:gd name="T55" fmla="*/ 2147483647 h 337"/>
                <a:gd name="T56" fmla="*/ 0 w 607"/>
                <a:gd name="T57" fmla="*/ 2147483647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7"/>
                <a:gd name="T88" fmla="*/ 0 h 337"/>
                <a:gd name="T89" fmla="*/ 607 w 607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7" h="337">
                  <a:moveTo>
                    <a:pt x="0" y="337"/>
                  </a:moveTo>
                  <a:lnTo>
                    <a:pt x="148" y="316"/>
                  </a:lnTo>
                  <a:lnTo>
                    <a:pt x="148" y="301"/>
                  </a:lnTo>
                  <a:lnTo>
                    <a:pt x="504" y="252"/>
                  </a:lnTo>
                  <a:lnTo>
                    <a:pt x="510" y="227"/>
                  </a:lnTo>
                  <a:lnTo>
                    <a:pt x="562" y="207"/>
                  </a:lnTo>
                  <a:lnTo>
                    <a:pt x="568" y="181"/>
                  </a:lnTo>
                  <a:lnTo>
                    <a:pt x="590" y="172"/>
                  </a:lnTo>
                  <a:lnTo>
                    <a:pt x="607" y="131"/>
                  </a:lnTo>
                  <a:lnTo>
                    <a:pt x="558" y="91"/>
                  </a:lnTo>
                  <a:lnTo>
                    <a:pt x="549" y="37"/>
                  </a:lnTo>
                  <a:lnTo>
                    <a:pt x="510" y="11"/>
                  </a:lnTo>
                  <a:lnTo>
                    <a:pt x="431" y="26"/>
                  </a:lnTo>
                  <a:lnTo>
                    <a:pt x="394" y="2"/>
                  </a:lnTo>
                  <a:lnTo>
                    <a:pt x="358" y="0"/>
                  </a:lnTo>
                  <a:lnTo>
                    <a:pt x="365" y="37"/>
                  </a:lnTo>
                  <a:lnTo>
                    <a:pt x="316" y="57"/>
                  </a:lnTo>
                  <a:lnTo>
                    <a:pt x="283" y="140"/>
                  </a:lnTo>
                  <a:lnTo>
                    <a:pt x="239" y="127"/>
                  </a:lnTo>
                  <a:lnTo>
                    <a:pt x="185" y="158"/>
                  </a:lnTo>
                  <a:lnTo>
                    <a:pt x="116" y="170"/>
                  </a:lnTo>
                  <a:lnTo>
                    <a:pt x="116" y="218"/>
                  </a:lnTo>
                  <a:lnTo>
                    <a:pt x="82" y="216"/>
                  </a:lnTo>
                  <a:lnTo>
                    <a:pt x="84" y="258"/>
                  </a:lnTo>
                  <a:lnTo>
                    <a:pt x="48" y="242"/>
                  </a:lnTo>
                  <a:lnTo>
                    <a:pt x="27" y="249"/>
                  </a:lnTo>
                  <a:lnTo>
                    <a:pt x="45" y="277"/>
                  </a:lnTo>
                  <a:lnTo>
                    <a:pt x="8" y="31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4571012" y="2264230"/>
              <a:ext cx="1074998" cy="425584"/>
            </a:xfrm>
            <a:custGeom>
              <a:avLst/>
              <a:gdLst>
                <a:gd name="T0" fmla="*/ 2147483647 w 699"/>
                <a:gd name="T1" fmla="*/ 2147483647 h 255"/>
                <a:gd name="T2" fmla="*/ 2147483647 w 699"/>
                <a:gd name="T3" fmla="*/ 2147483647 h 255"/>
                <a:gd name="T4" fmla="*/ 2147483647 w 699"/>
                <a:gd name="T5" fmla="*/ 2147483647 h 255"/>
                <a:gd name="T6" fmla="*/ 2147483647 w 699"/>
                <a:gd name="T7" fmla="*/ 2147483647 h 255"/>
                <a:gd name="T8" fmla="*/ 0 w 699"/>
                <a:gd name="T9" fmla="*/ 2147483647 h 255"/>
                <a:gd name="T10" fmla="*/ 2147483647 w 699"/>
                <a:gd name="T11" fmla="*/ 2147483647 h 255"/>
                <a:gd name="T12" fmla="*/ 2147483647 w 699"/>
                <a:gd name="T13" fmla="*/ 2147483647 h 255"/>
                <a:gd name="T14" fmla="*/ 2147483647 w 699"/>
                <a:gd name="T15" fmla="*/ 2147483647 h 255"/>
                <a:gd name="T16" fmla="*/ 2147483647 w 699"/>
                <a:gd name="T17" fmla="*/ 2147483647 h 255"/>
                <a:gd name="T18" fmla="*/ 2147483647 w 699"/>
                <a:gd name="T19" fmla="*/ 2147483647 h 255"/>
                <a:gd name="T20" fmla="*/ 2147483647 w 699"/>
                <a:gd name="T21" fmla="*/ 2147483647 h 255"/>
                <a:gd name="T22" fmla="*/ 2147483647 w 699"/>
                <a:gd name="T23" fmla="*/ 0 h 255"/>
                <a:gd name="T24" fmla="*/ 2147483647 w 699"/>
                <a:gd name="T25" fmla="*/ 2147483647 h 255"/>
                <a:gd name="T26" fmla="*/ 2147483647 w 699"/>
                <a:gd name="T27" fmla="*/ 2147483647 h 255"/>
                <a:gd name="T28" fmla="*/ 2147483647 w 699"/>
                <a:gd name="T29" fmla="*/ 2147483647 h 255"/>
                <a:gd name="T30" fmla="*/ 2147483647 w 699"/>
                <a:gd name="T31" fmla="*/ 2147483647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9"/>
                <a:gd name="T49" fmla="*/ 0 h 255"/>
                <a:gd name="T50" fmla="*/ 699 w 699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9" h="255">
                  <a:moveTo>
                    <a:pt x="42" y="116"/>
                  </a:moveTo>
                  <a:lnTo>
                    <a:pt x="42" y="121"/>
                  </a:lnTo>
                  <a:lnTo>
                    <a:pt x="30" y="144"/>
                  </a:lnTo>
                  <a:lnTo>
                    <a:pt x="43" y="177"/>
                  </a:lnTo>
                  <a:lnTo>
                    <a:pt x="0" y="205"/>
                  </a:lnTo>
                  <a:lnTo>
                    <a:pt x="9" y="255"/>
                  </a:lnTo>
                  <a:lnTo>
                    <a:pt x="192" y="240"/>
                  </a:lnTo>
                  <a:lnTo>
                    <a:pt x="410" y="214"/>
                  </a:lnTo>
                  <a:lnTo>
                    <a:pt x="519" y="195"/>
                  </a:lnTo>
                  <a:lnTo>
                    <a:pt x="541" y="129"/>
                  </a:lnTo>
                  <a:lnTo>
                    <a:pt x="580" y="126"/>
                  </a:lnTo>
                  <a:lnTo>
                    <a:pt x="699" y="0"/>
                  </a:lnTo>
                  <a:lnTo>
                    <a:pt x="544" y="31"/>
                  </a:lnTo>
                  <a:lnTo>
                    <a:pt x="183" y="83"/>
                  </a:lnTo>
                  <a:lnTo>
                    <a:pt x="186" y="98"/>
                  </a:lnTo>
                  <a:lnTo>
                    <a:pt x="42" y="1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4461999" y="2654980"/>
              <a:ext cx="443625" cy="834508"/>
            </a:xfrm>
            <a:custGeom>
              <a:avLst/>
              <a:gdLst>
                <a:gd name="T0" fmla="*/ 2147483647 w 287"/>
                <a:gd name="T1" fmla="*/ 2147483647 h 500"/>
                <a:gd name="T2" fmla="*/ 2147483647 w 287"/>
                <a:gd name="T3" fmla="*/ 2147483647 h 500"/>
                <a:gd name="T4" fmla="*/ 0 w 287"/>
                <a:gd name="T5" fmla="*/ 2147483647 h 500"/>
                <a:gd name="T6" fmla="*/ 2147483647 w 287"/>
                <a:gd name="T7" fmla="*/ 2147483647 h 500"/>
                <a:gd name="T8" fmla="*/ 2147483647 w 287"/>
                <a:gd name="T9" fmla="*/ 2147483647 h 500"/>
                <a:gd name="T10" fmla="*/ 2147483647 w 287"/>
                <a:gd name="T11" fmla="*/ 2147483647 h 500"/>
                <a:gd name="T12" fmla="*/ 2147483647 w 287"/>
                <a:gd name="T13" fmla="*/ 2147483647 h 500"/>
                <a:gd name="T14" fmla="*/ 2147483647 w 287"/>
                <a:gd name="T15" fmla="*/ 2147483647 h 500"/>
                <a:gd name="T16" fmla="*/ 2147483647 w 287"/>
                <a:gd name="T17" fmla="*/ 2147483647 h 500"/>
                <a:gd name="T18" fmla="*/ 2147483647 w 287"/>
                <a:gd name="T19" fmla="*/ 2147483647 h 500"/>
                <a:gd name="T20" fmla="*/ 2147483647 w 287"/>
                <a:gd name="T21" fmla="*/ 2147483647 h 500"/>
                <a:gd name="T22" fmla="*/ 2147483647 w 287"/>
                <a:gd name="T23" fmla="*/ 2147483647 h 500"/>
                <a:gd name="T24" fmla="*/ 2147483647 w 287"/>
                <a:gd name="T25" fmla="*/ 2147483647 h 500"/>
                <a:gd name="T26" fmla="*/ 2147483647 w 287"/>
                <a:gd name="T27" fmla="*/ 0 h 500"/>
                <a:gd name="T28" fmla="*/ 2147483647 w 287"/>
                <a:gd name="T29" fmla="*/ 2147483647 h 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7"/>
                <a:gd name="T46" fmla="*/ 0 h 500"/>
                <a:gd name="T47" fmla="*/ 287 w 287"/>
                <a:gd name="T48" fmla="*/ 500 h 5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7" h="500">
                  <a:moveTo>
                    <a:pt x="81" y="17"/>
                  </a:moveTo>
                  <a:lnTo>
                    <a:pt x="38" y="102"/>
                  </a:lnTo>
                  <a:lnTo>
                    <a:pt x="0" y="157"/>
                  </a:lnTo>
                  <a:lnTo>
                    <a:pt x="12" y="222"/>
                  </a:lnTo>
                  <a:lnTo>
                    <a:pt x="57" y="312"/>
                  </a:lnTo>
                  <a:lnTo>
                    <a:pt x="23" y="403"/>
                  </a:lnTo>
                  <a:lnTo>
                    <a:pt x="8" y="450"/>
                  </a:lnTo>
                  <a:lnTo>
                    <a:pt x="175" y="431"/>
                  </a:lnTo>
                  <a:lnTo>
                    <a:pt x="182" y="492"/>
                  </a:lnTo>
                  <a:lnTo>
                    <a:pt x="216" y="500"/>
                  </a:lnTo>
                  <a:lnTo>
                    <a:pt x="225" y="468"/>
                  </a:lnTo>
                  <a:lnTo>
                    <a:pt x="287" y="459"/>
                  </a:lnTo>
                  <a:lnTo>
                    <a:pt x="273" y="358"/>
                  </a:lnTo>
                  <a:lnTo>
                    <a:pt x="270" y="0"/>
                  </a:lnTo>
                  <a:lnTo>
                    <a:pt x="81" y="17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4874831" y="2617788"/>
              <a:ext cx="498475" cy="838200"/>
            </a:xfrm>
            <a:custGeom>
              <a:avLst/>
              <a:gdLst>
                <a:gd name="T0" fmla="*/ 0 w 323"/>
                <a:gd name="T1" fmla="*/ 2147483647 h 504"/>
                <a:gd name="T2" fmla="*/ 2147483647 w 323"/>
                <a:gd name="T3" fmla="*/ 0 h 504"/>
                <a:gd name="T4" fmla="*/ 2147483647 w 323"/>
                <a:gd name="T5" fmla="*/ 2147483647 h 504"/>
                <a:gd name="T6" fmla="*/ 2147483647 w 323"/>
                <a:gd name="T7" fmla="*/ 2147483647 h 504"/>
                <a:gd name="T8" fmla="*/ 2147483647 w 323"/>
                <a:gd name="T9" fmla="*/ 2147483647 h 504"/>
                <a:gd name="T10" fmla="*/ 2147483647 w 323"/>
                <a:gd name="T11" fmla="*/ 2147483647 h 504"/>
                <a:gd name="T12" fmla="*/ 2147483647 w 323"/>
                <a:gd name="T13" fmla="*/ 2147483647 h 504"/>
                <a:gd name="T14" fmla="*/ 2147483647 w 323"/>
                <a:gd name="T15" fmla="*/ 2147483647 h 504"/>
                <a:gd name="T16" fmla="*/ 2147483647 w 323"/>
                <a:gd name="T17" fmla="*/ 2147483647 h 504"/>
                <a:gd name="T18" fmla="*/ 2147483647 w 323"/>
                <a:gd name="T19" fmla="*/ 2147483647 h 504"/>
                <a:gd name="T20" fmla="*/ 2147483647 w 323"/>
                <a:gd name="T21" fmla="*/ 2147483647 h 504"/>
                <a:gd name="T22" fmla="*/ 2147483647 w 323"/>
                <a:gd name="T23" fmla="*/ 2147483647 h 504"/>
                <a:gd name="T24" fmla="*/ 2147483647 w 323"/>
                <a:gd name="T25" fmla="*/ 2147483647 h 504"/>
                <a:gd name="T26" fmla="*/ 2147483647 w 323"/>
                <a:gd name="T27" fmla="*/ 2147483647 h 504"/>
                <a:gd name="T28" fmla="*/ 0 w 323"/>
                <a:gd name="T29" fmla="*/ 2147483647 h 5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"/>
                <a:gd name="T46" fmla="*/ 0 h 504"/>
                <a:gd name="T47" fmla="*/ 323 w 323"/>
                <a:gd name="T48" fmla="*/ 504 h 5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" h="504">
                  <a:moveTo>
                    <a:pt x="0" y="26"/>
                  </a:moveTo>
                  <a:lnTo>
                    <a:pt x="210" y="0"/>
                  </a:lnTo>
                  <a:lnTo>
                    <a:pt x="277" y="233"/>
                  </a:lnTo>
                  <a:lnTo>
                    <a:pt x="323" y="270"/>
                  </a:lnTo>
                  <a:lnTo>
                    <a:pt x="286" y="339"/>
                  </a:lnTo>
                  <a:lnTo>
                    <a:pt x="322" y="404"/>
                  </a:lnTo>
                  <a:lnTo>
                    <a:pt x="107" y="428"/>
                  </a:lnTo>
                  <a:lnTo>
                    <a:pt x="116" y="485"/>
                  </a:lnTo>
                  <a:lnTo>
                    <a:pt x="85" y="504"/>
                  </a:lnTo>
                  <a:lnTo>
                    <a:pt x="59" y="433"/>
                  </a:lnTo>
                  <a:lnTo>
                    <a:pt x="44" y="491"/>
                  </a:lnTo>
                  <a:lnTo>
                    <a:pt x="18" y="485"/>
                  </a:lnTo>
                  <a:lnTo>
                    <a:pt x="9" y="427"/>
                  </a:lnTo>
                  <a:lnTo>
                    <a:pt x="1" y="37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5198681" y="2573338"/>
              <a:ext cx="687387" cy="773112"/>
            </a:xfrm>
            <a:custGeom>
              <a:avLst/>
              <a:gdLst>
                <a:gd name="T0" fmla="*/ 0 w 447"/>
                <a:gd name="T1" fmla="*/ 2147483647 h 464"/>
                <a:gd name="T2" fmla="*/ 2147483647 w 447"/>
                <a:gd name="T3" fmla="*/ 2147483647 h 464"/>
                <a:gd name="T4" fmla="*/ 2147483647 w 447"/>
                <a:gd name="T5" fmla="*/ 2147483647 h 464"/>
                <a:gd name="T6" fmla="*/ 2147483647 w 447"/>
                <a:gd name="T7" fmla="*/ 0 h 464"/>
                <a:gd name="T8" fmla="*/ 2147483647 w 447"/>
                <a:gd name="T9" fmla="*/ 2147483647 h 464"/>
                <a:gd name="T10" fmla="*/ 2147483647 w 447"/>
                <a:gd name="T11" fmla="*/ 2147483647 h 464"/>
                <a:gd name="T12" fmla="*/ 2147483647 w 447"/>
                <a:gd name="T13" fmla="*/ 2147483647 h 464"/>
                <a:gd name="T14" fmla="*/ 2147483647 w 447"/>
                <a:gd name="T15" fmla="*/ 2147483647 h 464"/>
                <a:gd name="T16" fmla="*/ 2147483647 w 447"/>
                <a:gd name="T17" fmla="*/ 2147483647 h 464"/>
                <a:gd name="T18" fmla="*/ 2147483647 w 447"/>
                <a:gd name="T19" fmla="*/ 2147483647 h 464"/>
                <a:gd name="T20" fmla="*/ 2147483647 w 447"/>
                <a:gd name="T21" fmla="*/ 2147483647 h 464"/>
                <a:gd name="T22" fmla="*/ 2147483647 w 447"/>
                <a:gd name="T23" fmla="*/ 2147483647 h 464"/>
                <a:gd name="T24" fmla="*/ 2147483647 w 447"/>
                <a:gd name="T25" fmla="*/ 2147483647 h 464"/>
                <a:gd name="T26" fmla="*/ 2147483647 w 447"/>
                <a:gd name="T27" fmla="*/ 2147483647 h 464"/>
                <a:gd name="T28" fmla="*/ 2147483647 w 447"/>
                <a:gd name="T29" fmla="*/ 2147483647 h 464"/>
                <a:gd name="T30" fmla="*/ 2147483647 w 447"/>
                <a:gd name="T31" fmla="*/ 2147483647 h 464"/>
                <a:gd name="T32" fmla="*/ 2147483647 w 447"/>
                <a:gd name="T33" fmla="*/ 2147483647 h 464"/>
                <a:gd name="T34" fmla="*/ 2147483647 w 447"/>
                <a:gd name="T35" fmla="*/ 2147483647 h 464"/>
                <a:gd name="T36" fmla="*/ 0 w 447"/>
                <a:gd name="T37" fmla="*/ 2147483647 h 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464"/>
                <a:gd name="T59" fmla="*/ 447 w 447"/>
                <a:gd name="T60" fmla="*/ 464 h 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464">
                  <a:moveTo>
                    <a:pt x="0" y="28"/>
                  </a:moveTo>
                  <a:lnTo>
                    <a:pt x="4" y="28"/>
                  </a:lnTo>
                  <a:lnTo>
                    <a:pt x="109" y="9"/>
                  </a:lnTo>
                  <a:lnTo>
                    <a:pt x="201" y="0"/>
                  </a:lnTo>
                  <a:lnTo>
                    <a:pt x="188" y="24"/>
                  </a:lnTo>
                  <a:lnTo>
                    <a:pt x="216" y="24"/>
                  </a:lnTo>
                  <a:lnTo>
                    <a:pt x="375" y="167"/>
                  </a:lnTo>
                  <a:lnTo>
                    <a:pt x="438" y="259"/>
                  </a:lnTo>
                  <a:lnTo>
                    <a:pt x="447" y="322"/>
                  </a:lnTo>
                  <a:lnTo>
                    <a:pt x="426" y="337"/>
                  </a:lnTo>
                  <a:lnTo>
                    <a:pt x="438" y="400"/>
                  </a:lnTo>
                  <a:lnTo>
                    <a:pt x="393" y="403"/>
                  </a:lnTo>
                  <a:lnTo>
                    <a:pt x="393" y="456"/>
                  </a:lnTo>
                  <a:lnTo>
                    <a:pt x="358" y="429"/>
                  </a:lnTo>
                  <a:lnTo>
                    <a:pt x="128" y="464"/>
                  </a:lnTo>
                  <a:lnTo>
                    <a:pt x="76" y="364"/>
                  </a:lnTo>
                  <a:lnTo>
                    <a:pt x="113" y="295"/>
                  </a:lnTo>
                  <a:lnTo>
                    <a:pt x="64" y="26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5489193" y="2471738"/>
              <a:ext cx="627063" cy="538162"/>
            </a:xfrm>
            <a:custGeom>
              <a:avLst/>
              <a:gdLst>
                <a:gd name="T0" fmla="*/ 2147483647 w 408"/>
                <a:gd name="T1" fmla="*/ 2147483647 h 323"/>
                <a:gd name="T2" fmla="*/ 2147483647 w 408"/>
                <a:gd name="T3" fmla="*/ 2147483647 h 323"/>
                <a:gd name="T4" fmla="*/ 2147483647 w 408"/>
                <a:gd name="T5" fmla="*/ 0 h 323"/>
                <a:gd name="T6" fmla="*/ 2147483647 w 408"/>
                <a:gd name="T7" fmla="*/ 2147483647 h 323"/>
                <a:gd name="T8" fmla="*/ 2147483647 w 408"/>
                <a:gd name="T9" fmla="*/ 2147483647 h 323"/>
                <a:gd name="T10" fmla="*/ 2147483647 w 408"/>
                <a:gd name="T11" fmla="*/ 2147483647 h 323"/>
                <a:gd name="T12" fmla="*/ 2147483647 w 408"/>
                <a:gd name="T13" fmla="*/ 2147483647 h 323"/>
                <a:gd name="T14" fmla="*/ 2147483647 w 408"/>
                <a:gd name="T15" fmla="*/ 2147483647 h 323"/>
                <a:gd name="T16" fmla="*/ 2147483647 w 408"/>
                <a:gd name="T17" fmla="*/ 2147483647 h 323"/>
                <a:gd name="T18" fmla="*/ 2147483647 w 408"/>
                <a:gd name="T19" fmla="*/ 2147483647 h 323"/>
                <a:gd name="T20" fmla="*/ 2147483647 w 408"/>
                <a:gd name="T21" fmla="*/ 2147483647 h 323"/>
                <a:gd name="T22" fmla="*/ 2147483647 w 408"/>
                <a:gd name="T23" fmla="*/ 2147483647 h 323"/>
                <a:gd name="T24" fmla="*/ 2147483647 w 408"/>
                <a:gd name="T25" fmla="*/ 2147483647 h 323"/>
                <a:gd name="T26" fmla="*/ 2147483647 w 408"/>
                <a:gd name="T27" fmla="*/ 2147483647 h 323"/>
                <a:gd name="T28" fmla="*/ 0 w 408"/>
                <a:gd name="T29" fmla="*/ 2147483647 h 323"/>
                <a:gd name="T30" fmla="*/ 2147483647 w 408"/>
                <a:gd name="T31" fmla="*/ 2147483647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8"/>
                <a:gd name="T49" fmla="*/ 0 h 323"/>
                <a:gd name="T50" fmla="*/ 408 w 408"/>
                <a:gd name="T51" fmla="*/ 323 h 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8" h="323">
                  <a:moveTo>
                    <a:pt x="15" y="58"/>
                  </a:moveTo>
                  <a:lnTo>
                    <a:pt x="47" y="26"/>
                  </a:lnTo>
                  <a:lnTo>
                    <a:pt x="170" y="0"/>
                  </a:lnTo>
                  <a:lnTo>
                    <a:pt x="207" y="17"/>
                  </a:lnTo>
                  <a:lnTo>
                    <a:pt x="286" y="4"/>
                  </a:lnTo>
                  <a:lnTo>
                    <a:pt x="350" y="50"/>
                  </a:lnTo>
                  <a:lnTo>
                    <a:pt x="408" y="86"/>
                  </a:lnTo>
                  <a:lnTo>
                    <a:pt x="375" y="183"/>
                  </a:lnTo>
                  <a:lnTo>
                    <a:pt x="326" y="232"/>
                  </a:lnTo>
                  <a:lnTo>
                    <a:pt x="272" y="247"/>
                  </a:lnTo>
                  <a:lnTo>
                    <a:pt x="283" y="286"/>
                  </a:lnTo>
                  <a:lnTo>
                    <a:pt x="250" y="323"/>
                  </a:lnTo>
                  <a:lnTo>
                    <a:pt x="187" y="232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301" name="Freeform 300"/>
            <p:cNvSpPr>
              <a:spLocks/>
            </p:cNvSpPr>
            <p:nvPr/>
          </p:nvSpPr>
          <p:spPr bwMode="auto">
            <a:xfrm>
              <a:off x="5041891" y="3242619"/>
              <a:ext cx="1176442" cy="860256"/>
            </a:xfrm>
            <a:custGeom>
              <a:avLst/>
              <a:gdLst>
                <a:gd name="T0" fmla="*/ 0 w 765"/>
                <a:gd name="T1" fmla="*/ 2147483647 h 518"/>
                <a:gd name="T2" fmla="*/ 2147483647 w 765"/>
                <a:gd name="T3" fmla="*/ 2147483647 h 518"/>
                <a:gd name="T4" fmla="*/ 2147483647 w 765"/>
                <a:gd name="T5" fmla="*/ 2147483647 h 518"/>
                <a:gd name="T6" fmla="*/ 2147483647 w 765"/>
                <a:gd name="T7" fmla="*/ 2147483647 h 518"/>
                <a:gd name="T8" fmla="*/ 2147483647 w 765"/>
                <a:gd name="T9" fmla="*/ 2147483647 h 518"/>
                <a:gd name="T10" fmla="*/ 2147483647 w 765"/>
                <a:gd name="T11" fmla="*/ 2147483647 h 518"/>
                <a:gd name="T12" fmla="*/ 2147483647 w 765"/>
                <a:gd name="T13" fmla="*/ 0 h 518"/>
                <a:gd name="T14" fmla="*/ 2147483647 w 765"/>
                <a:gd name="T15" fmla="*/ 2147483647 h 518"/>
                <a:gd name="T16" fmla="*/ 2147483647 w 765"/>
                <a:gd name="T17" fmla="*/ 2147483647 h 518"/>
                <a:gd name="T18" fmla="*/ 2147483647 w 765"/>
                <a:gd name="T19" fmla="*/ 2147483647 h 518"/>
                <a:gd name="T20" fmla="*/ 2147483647 w 765"/>
                <a:gd name="T21" fmla="*/ 2147483647 h 518"/>
                <a:gd name="T22" fmla="*/ 2147483647 w 765"/>
                <a:gd name="T23" fmla="*/ 2147483647 h 518"/>
                <a:gd name="T24" fmla="*/ 2147483647 w 765"/>
                <a:gd name="T25" fmla="*/ 2147483647 h 518"/>
                <a:gd name="T26" fmla="*/ 2147483647 w 765"/>
                <a:gd name="T27" fmla="*/ 2147483647 h 518"/>
                <a:gd name="T28" fmla="*/ 2147483647 w 765"/>
                <a:gd name="T29" fmla="*/ 2147483647 h 518"/>
                <a:gd name="T30" fmla="*/ 2147483647 w 765"/>
                <a:gd name="T31" fmla="*/ 2147483647 h 518"/>
                <a:gd name="T32" fmla="*/ 2147483647 w 765"/>
                <a:gd name="T33" fmla="*/ 2147483647 h 518"/>
                <a:gd name="T34" fmla="*/ 2147483647 w 765"/>
                <a:gd name="T35" fmla="*/ 2147483647 h 518"/>
                <a:gd name="T36" fmla="*/ 2147483647 w 765"/>
                <a:gd name="T37" fmla="*/ 2147483647 h 518"/>
                <a:gd name="T38" fmla="*/ 2147483647 w 765"/>
                <a:gd name="T39" fmla="*/ 2147483647 h 518"/>
                <a:gd name="T40" fmla="*/ 2147483647 w 765"/>
                <a:gd name="T41" fmla="*/ 2147483647 h 518"/>
                <a:gd name="T42" fmla="*/ 2147483647 w 765"/>
                <a:gd name="T43" fmla="*/ 2147483647 h 518"/>
                <a:gd name="T44" fmla="*/ 2147483647 w 765"/>
                <a:gd name="T45" fmla="*/ 2147483647 h 518"/>
                <a:gd name="T46" fmla="*/ 2147483647 w 765"/>
                <a:gd name="T47" fmla="*/ 2147483647 h 518"/>
                <a:gd name="T48" fmla="*/ 2147483647 w 765"/>
                <a:gd name="T49" fmla="*/ 2147483647 h 518"/>
                <a:gd name="T50" fmla="*/ 2147483647 w 765"/>
                <a:gd name="T51" fmla="*/ 2147483647 h 518"/>
                <a:gd name="T52" fmla="*/ 2147483647 w 765"/>
                <a:gd name="T53" fmla="*/ 2147483647 h 518"/>
                <a:gd name="T54" fmla="*/ 2147483647 w 765"/>
                <a:gd name="T55" fmla="*/ 2147483647 h 518"/>
                <a:gd name="T56" fmla="*/ 2147483647 w 765"/>
                <a:gd name="T57" fmla="*/ 2147483647 h 518"/>
                <a:gd name="T58" fmla="*/ 2147483647 w 765"/>
                <a:gd name="T59" fmla="*/ 2147483647 h 518"/>
                <a:gd name="T60" fmla="*/ 2147483647 w 765"/>
                <a:gd name="T61" fmla="*/ 2147483647 h 518"/>
                <a:gd name="T62" fmla="*/ 2147483647 w 765"/>
                <a:gd name="T63" fmla="*/ 2147483647 h 518"/>
                <a:gd name="T64" fmla="*/ 2147483647 w 765"/>
                <a:gd name="T65" fmla="*/ 2147483647 h 518"/>
                <a:gd name="T66" fmla="*/ 2147483647 w 765"/>
                <a:gd name="T67" fmla="*/ 2147483647 h 518"/>
                <a:gd name="T68" fmla="*/ 2147483647 w 765"/>
                <a:gd name="T69" fmla="*/ 2147483647 h 518"/>
                <a:gd name="T70" fmla="*/ 2147483647 w 765"/>
                <a:gd name="T71" fmla="*/ 2147483647 h 518"/>
                <a:gd name="T72" fmla="*/ 2147483647 w 765"/>
                <a:gd name="T73" fmla="*/ 2147483647 h 518"/>
                <a:gd name="T74" fmla="*/ 2147483647 w 765"/>
                <a:gd name="T75" fmla="*/ 2147483647 h 518"/>
                <a:gd name="T76" fmla="*/ 2147483647 w 765"/>
                <a:gd name="T77" fmla="*/ 2147483647 h 518"/>
                <a:gd name="T78" fmla="*/ 0 w 765"/>
                <a:gd name="T79" fmla="*/ 2147483647 h 5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5"/>
                <a:gd name="T121" fmla="*/ 0 h 518"/>
                <a:gd name="T122" fmla="*/ 765 w 765"/>
                <a:gd name="T123" fmla="*/ 518 h 5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5" h="518">
                  <a:moveTo>
                    <a:pt x="0" y="50"/>
                  </a:moveTo>
                  <a:lnTo>
                    <a:pt x="210" y="29"/>
                  </a:lnTo>
                  <a:lnTo>
                    <a:pt x="233" y="64"/>
                  </a:lnTo>
                  <a:lnTo>
                    <a:pt x="458" y="29"/>
                  </a:lnTo>
                  <a:lnTo>
                    <a:pt x="496" y="58"/>
                  </a:lnTo>
                  <a:lnTo>
                    <a:pt x="496" y="4"/>
                  </a:lnTo>
                  <a:lnTo>
                    <a:pt x="493" y="0"/>
                  </a:lnTo>
                  <a:lnTo>
                    <a:pt x="538" y="3"/>
                  </a:lnTo>
                  <a:lnTo>
                    <a:pt x="586" y="83"/>
                  </a:lnTo>
                  <a:lnTo>
                    <a:pt x="662" y="192"/>
                  </a:lnTo>
                  <a:lnTo>
                    <a:pt x="699" y="286"/>
                  </a:lnTo>
                  <a:lnTo>
                    <a:pt x="756" y="351"/>
                  </a:lnTo>
                  <a:lnTo>
                    <a:pt x="765" y="447"/>
                  </a:lnTo>
                  <a:lnTo>
                    <a:pt x="747" y="503"/>
                  </a:lnTo>
                  <a:lnTo>
                    <a:pt x="666" y="518"/>
                  </a:lnTo>
                  <a:lnTo>
                    <a:pt x="653" y="494"/>
                  </a:lnTo>
                  <a:lnTo>
                    <a:pt x="596" y="460"/>
                  </a:lnTo>
                  <a:lnTo>
                    <a:pt x="578" y="424"/>
                  </a:lnTo>
                  <a:lnTo>
                    <a:pt x="563" y="411"/>
                  </a:lnTo>
                  <a:lnTo>
                    <a:pt x="554" y="378"/>
                  </a:lnTo>
                  <a:lnTo>
                    <a:pt x="541" y="387"/>
                  </a:lnTo>
                  <a:lnTo>
                    <a:pt x="496" y="344"/>
                  </a:lnTo>
                  <a:lnTo>
                    <a:pt x="507" y="304"/>
                  </a:lnTo>
                  <a:lnTo>
                    <a:pt x="496" y="281"/>
                  </a:lnTo>
                  <a:lnTo>
                    <a:pt x="483" y="289"/>
                  </a:lnTo>
                  <a:lnTo>
                    <a:pt x="484" y="313"/>
                  </a:lnTo>
                  <a:lnTo>
                    <a:pt x="470" y="281"/>
                  </a:lnTo>
                  <a:lnTo>
                    <a:pt x="471" y="208"/>
                  </a:lnTo>
                  <a:lnTo>
                    <a:pt x="443" y="165"/>
                  </a:lnTo>
                  <a:lnTo>
                    <a:pt x="371" y="129"/>
                  </a:lnTo>
                  <a:lnTo>
                    <a:pt x="335" y="89"/>
                  </a:lnTo>
                  <a:lnTo>
                    <a:pt x="295" y="85"/>
                  </a:lnTo>
                  <a:lnTo>
                    <a:pt x="279" y="110"/>
                  </a:lnTo>
                  <a:lnTo>
                    <a:pt x="219" y="128"/>
                  </a:lnTo>
                  <a:lnTo>
                    <a:pt x="185" y="110"/>
                  </a:lnTo>
                  <a:lnTo>
                    <a:pt x="167" y="83"/>
                  </a:lnTo>
                  <a:lnTo>
                    <a:pt x="55" y="107"/>
                  </a:lnTo>
                  <a:lnTo>
                    <a:pt x="31" y="88"/>
                  </a:lnTo>
                  <a:lnTo>
                    <a:pt x="6" y="10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5363782" y="2100263"/>
              <a:ext cx="1084262" cy="514350"/>
            </a:xfrm>
            <a:custGeom>
              <a:avLst/>
              <a:gdLst>
                <a:gd name="T0" fmla="*/ 2147483647 w 704"/>
                <a:gd name="T1" fmla="*/ 2147483647 h 309"/>
                <a:gd name="T2" fmla="*/ 0 w 704"/>
                <a:gd name="T3" fmla="*/ 2147483647 h 309"/>
                <a:gd name="T4" fmla="*/ 2147483647 w 704"/>
                <a:gd name="T5" fmla="*/ 2147483647 h 309"/>
                <a:gd name="T6" fmla="*/ 2147483647 w 704"/>
                <a:gd name="T7" fmla="*/ 2147483647 h 309"/>
                <a:gd name="T8" fmla="*/ 2147483647 w 704"/>
                <a:gd name="T9" fmla="*/ 2147483647 h 309"/>
                <a:gd name="T10" fmla="*/ 2147483647 w 704"/>
                <a:gd name="T11" fmla="*/ 2147483647 h 309"/>
                <a:gd name="T12" fmla="*/ 2147483647 w 704"/>
                <a:gd name="T13" fmla="*/ 2147483647 h 309"/>
                <a:gd name="T14" fmla="*/ 2147483647 w 704"/>
                <a:gd name="T15" fmla="*/ 2147483647 h 309"/>
                <a:gd name="T16" fmla="*/ 2147483647 w 704"/>
                <a:gd name="T17" fmla="*/ 2147483647 h 309"/>
                <a:gd name="T18" fmla="*/ 2147483647 w 704"/>
                <a:gd name="T19" fmla="*/ 2147483647 h 309"/>
                <a:gd name="T20" fmla="*/ 2147483647 w 704"/>
                <a:gd name="T21" fmla="*/ 2147483647 h 309"/>
                <a:gd name="T22" fmla="*/ 2147483647 w 704"/>
                <a:gd name="T23" fmla="*/ 2147483647 h 309"/>
                <a:gd name="T24" fmla="*/ 2147483647 w 704"/>
                <a:gd name="T25" fmla="*/ 2147483647 h 309"/>
                <a:gd name="T26" fmla="*/ 2147483647 w 704"/>
                <a:gd name="T27" fmla="*/ 2147483647 h 309"/>
                <a:gd name="T28" fmla="*/ 2147483647 w 704"/>
                <a:gd name="T29" fmla="*/ 2147483647 h 309"/>
                <a:gd name="T30" fmla="*/ 2147483647 w 704"/>
                <a:gd name="T31" fmla="*/ 2147483647 h 309"/>
                <a:gd name="T32" fmla="*/ 2147483647 w 704"/>
                <a:gd name="T33" fmla="*/ 2147483647 h 309"/>
                <a:gd name="T34" fmla="*/ 2147483647 w 704"/>
                <a:gd name="T35" fmla="*/ 2147483647 h 309"/>
                <a:gd name="T36" fmla="*/ 2147483647 w 704"/>
                <a:gd name="T37" fmla="*/ 2147483647 h 309"/>
                <a:gd name="T38" fmla="*/ 2147483647 w 704"/>
                <a:gd name="T39" fmla="*/ 2147483647 h 309"/>
                <a:gd name="T40" fmla="*/ 2147483647 w 704"/>
                <a:gd name="T41" fmla="*/ 2147483647 h 309"/>
                <a:gd name="T42" fmla="*/ 2147483647 w 704"/>
                <a:gd name="T43" fmla="*/ 2147483647 h 309"/>
                <a:gd name="T44" fmla="*/ 2147483647 w 704"/>
                <a:gd name="T45" fmla="*/ 2147483647 h 309"/>
                <a:gd name="T46" fmla="*/ 2147483647 w 704"/>
                <a:gd name="T47" fmla="*/ 2147483647 h 309"/>
                <a:gd name="T48" fmla="*/ 2147483647 w 704"/>
                <a:gd name="T49" fmla="*/ 2147483647 h 309"/>
                <a:gd name="T50" fmla="*/ 2147483647 w 704"/>
                <a:gd name="T51" fmla="*/ 2147483647 h 309"/>
                <a:gd name="T52" fmla="*/ 2147483647 w 704"/>
                <a:gd name="T53" fmla="*/ 2147483647 h 309"/>
                <a:gd name="T54" fmla="*/ 2147483647 w 704"/>
                <a:gd name="T55" fmla="*/ 2147483647 h 309"/>
                <a:gd name="T56" fmla="*/ 2147483647 w 704"/>
                <a:gd name="T57" fmla="*/ 2147483647 h 309"/>
                <a:gd name="T58" fmla="*/ 2147483647 w 704"/>
                <a:gd name="T59" fmla="*/ 0 h 309"/>
                <a:gd name="T60" fmla="*/ 2147483647 w 704"/>
                <a:gd name="T61" fmla="*/ 2147483647 h 309"/>
                <a:gd name="T62" fmla="*/ 2147483647 w 704"/>
                <a:gd name="T63" fmla="*/ 2147483647 h 309"/>
                <a:gd name="T64" fmla="*/ 2147483647 w 704"/>
                <a:gd name="T65" fmla="*/ 2147483647 h 309"/>
                <a:gd name="T66" fmla="*/ 2147483647 w 704"/>
                <a:gd name="T67" fmla="*/ 2147483647 h 3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4"/>
                <a:gd name="T103" fmla="*/ 0 h 309"/>
                <a:gd name="T104" fmla="*/ 704 w 704"/>
                <a:gd name="T105" fmla="*/ 309 h 3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4" h="309">
                  <a:moveTo>
                    <a:pt x="24" y="228"/>
                  </a:moveTo>
                  <a:lnTo>
                    <a:pt x="0" y="294"/>
                  </a:lnTo>
                  <a:lnTo>
                    <a:pt x="91" y="285"/>
                  </a:lnTo>
                  <a:lnTo>
                    <a:pt x="127" y="255"/>
                  </a:lnTo>
                  <a:lnTo>
                    <a:pt x="251" y="223"/>
                  </a:lnTo>
                  <a:lnTo>
                    <a:pt x="285" y="240"/>
                  </a:lnTo>
                  <a:lnTo>
                    <a:pt x="367" y="228"/>
                  </a:lnTo>
                  <a:lnTo>
                    <a:pt x="367" y="233"/>
                  </a:lnTo>
                  <a:lnTo>
                    <a:pt x="489" y="309"/>
                  </a:lnTo>
                  <a:lnTo>
                    <a:pt x="561" y="287"/>
                  </a:lnTo>
                  <a:lnTo>
                    <a:pt x="601" y="202"/>
                  </a:lnTo>
                  <a:lnTo>
                    <a:pt x="671" y="178"/>
                  </a:lnTo>
                  <a:lnTo>
                    <a:pt x="704" y="115"/>
                  </a:lnTo>
                  <a:lnTo>
                    <a:pt x="702" y="39"/>
                  </a:lnTo>
                  <a:lnTo>
                    <a:pt x="693" y="102"/>
                  </a:lnTo>
                  <a:lnTo>
                    <a:pt x="655" y="155"/>
                  </a:lnTo>
                  <a:lnTo>
                    <a:pt x="640" y="151"/>
                  </a:lnTo>
                  <a:lnTo>
                    <a:pt x="587" y="166"/>
                  </a:lnTo>
                  <a:lnTo>
                    <a:pt x="587" y="148"/>
                  </a:lnTo>
                  <a:lnTo>
                    <a:pt x="640" y="130"/>
                  </a:lnTo>
                  <a:lnTo>
                    <a:pt x="592" y="124"/>
                  </a:lnTo>
                  <a:lnTo>
                    <a:pt x="646" y="108"/>
                  </a:lnTo>
                  <a:lnTo>
                    <a:pt x="666" y="117"/>
                  </a:lnTo>
                  <a:lnTo>
                    <a:pt x="677" y="57"/>
                  </a:lnTo>
                  <a:lnTo>
                    <a:pt x="663" y="44"/>
                  </a:lnTo>
                  <a:lnTo>
                    <a:pt x="599" y="67"/>
                  </a:lnTo>
                  <a:lnTo>
                    <a:pt x="601" y="32"/>
                  </a:lnTo>
                  <a:lnTo>
                    <a:pt x="628" y="41"/>
                  </a:lnTo>
                  <a:lnTo>
                    <a:pt x="663" y="14"/>
                  </a:lnTo>
                  <a:lnTo>
                    <a:pt x="644" y="0"/>
                  </a:lnTo>
                  <a:lnTo>
                    <a:pt x="434" y="48"/>
                  </a:lnTo>
                  <a:lnTo>
                    <a:pt x="176" y="100"/>
                  </a:lnTo>
                  <a:lnTo>
                    <a:pt x="58" y="227"/>
                  </a:lnTo>
                  <a:lnTo>
                    <a:pt x="24" y="228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5409814" y="1676590"/>
              <a:ext cx="946300" cy="639134"/>
            </a:xfrm>
            <a:custGeom>
              <a:avLst/>
              <a:gdLst>
                <a:gd name="T0" fmla="*/ 2147483647 w 616"/>
                <a:gd name="T1" fmla="*/ 2147483647 h 383"/>
                <a:gd name="T2" fmla="*/ 2147483647 w 616"/>
                <a:gd name="T3" fmla="*/ 2147483647 h 383"/>
                <a:gd name="T4" fmla="*/ 2147483647 w 616"/>
                <a:gd name="T5" fmla="*/ 2147483647 h 383"/>
                <a:gd name="T6" fmla="*/ 2147483647 w 616"/>
                <a:gd name="T7" fmla="*/ 2147483647 h 383"/>
                <a:gd name="T8" fmla="*/ 2147483647 w 616"/>
                <a:gd name="T9" fmla="*/ 2147483647 h 383"/>
                <a:gd name="T10" fmla="*/ 0 w 616"/>
                <a:gd name="T11" fmla="*/ 2147483647 h 383"/>
                <a:gd name="T12" fmla="*/ 2147483647 w 616"/>
                <a:gd name="T13" fmla="*/ 2147483647 h 383"/>
                <a:gd name="T14" fmla="*/ 2147483647 w 616"/>
                <a:gd name="T15" fmla="*/ 2147483647 h 383"/>
                <a:gd name="T16" fmla="*/ 2147483647 w 616"/>
                <a:gd name="T17" fmla="*/ 2147483647 h 383"/>
                <a:gd name="T18" fmla="*/ 2147483647 w 616"/>
                <a:gd name="T19" fmla="*/ 2147483647 h 383"/>
                <a:gd name="T20" fmla="*/ 2147483647 w 616"/>
                <a:gd name="T21" fmla="*/ 2147483647 h 383"/>
                <a:gd name="T22" fmla="*/ 2147483647 w 616"/>
                <a:gd name="T23" fmla="*/ 2147483647 h 383"/>
                <a:gd name="T24" fmla="*/ 2147483647 w 616"/>
                <a:gd name="T25" fmla="*/ 2147483647 h 383"/>
                <a:gd name="T26" fmla="*/ 2147483647 w 616"/>
                <a:gd name="T27" fmla="*/ 2147483647 h 383"/>
                <a:gd name="T28" fmla="*/ 2147483647 w 616"/>
                <a:gd name="T29" fmla="*/ 2147483647 h 383"/>
                <a:gd name="T30" fmla="*/ 2147483647 w 616"/>
                <a:gd name="T31" fmla="*/ 2147483647 h 383"/>
                <a:gd name="T32" fmla="*/ 2147483647 w 616"/>
                <a:gd name="T33" fmla="*/ 2147483647 h 383"/>
                <a:gd name="T34" fmla="*/ 2147483647 w 616"/>
                <a:gd name="T35" fmla="*/ 0 h 383"/>
                <a:gd name="T36" fmla="*/ 2147483647 w 616"/>
                <a:gd name="T37" fmla="*/ 2147483647 h 383"/>
                <a:gd name="T38" fmla="*/ 2147483647 w 616"/>
                <a:gd name="T39" fmla="*/ 2147483647 h 383"/>
                <a:gd name="T40" fmla="*/ 2147483647 w 616"/>
                <a:gd name="T41" fmla="*/ 2147483647 h 383"/>
                <a:gd name="T42" fmla="*/ 2147483647 w 616"/>
                <a:gd name="T43" fmla="*/ 2147483647 h 383"/>
                <a:gd name="T44" fmla="*/ 2147483647 w 616"/>
                <a:gd name="T45" fmla="*/ 2147483647 h 383"/>
                <a:gd name="T46" fmla="*/ 2147483647 w 616"/>
                <a:gd name="T47" fmla="*/ 2147483647 h 383"/>
                <a:gd name="T48" fmla="*/ 2147483647 w 616"/>
                <a:gd name="T49" fmla="*/ 2147483647 h 3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6"/>
                <a:gd name="T76" fmla="*/ 0 h 383"/>
                <a:gd name="T77" fmla="*/ 616 w 616"/>
                <a:gd name="T78" fmla="*/ 383 h 3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6" h="383">
                  <a:moveTo>
                    <a:pt x="102" y="268"/>
                  </a:moveTo>
                  <a:lnTo>
                    <a:pt x="84" y="307"/>
                  </a:lnTo>
                  <a:lnTo>
                    <a:pt x="59" y="317"/>
                  </a:lnTo>
                  <a:lnTo>
                    <a:pt x="57" y="342"/>
                  </a:lnTo>
                  <a:lnTo>
                    <a:pt x="3" y="362"/>
                  </a:lnTo>
                  <a:lnTo>
                    <a:pt x="0" y="383"/>
                  </a:lnTo>
                  <a:lnTo>
                    <a:pt x="147" y="357"/>
                  </a:lnTo>
                  <a:lnTo>
                    <a:pt x="412" y="302"/>
                  </a:lnTo>
                  <a:lnTo>
                    <a:pt x="616" y="253"/>
                  </a:lnTo>
                  <a:lnTo>
                    <a:pt x="616" y="214"/>
                  </a:lnTo>
                  <a:lnTo>
                    <a:pt x="594" y="202"/>
                  </a:lnTo>
                  <a:lnTo>
                    <a:pt x="576" y="222"/>
                  </a:lnTo>
                  <a:lnTo>
                    <a:pt x="565" y="169"/>
                  </a:lnTo>
                  <a:lnTo>
                    <a:pt x="576" y="123"/>
                  </a:lnTo>
                  <a:lnTo>
                    <a:pt x="500" y="89"/>
                  </a:lnTo>
                  <a:lnTo>
                    <a:pt x="448" y="98"/>
                  </a:lnTo>
                  <a:lnTo>
                    <a:pt x="446" y="26"/>
                  </a:lnTo>
                  <a:lnTo>
                    <a:pt x="393" y="0"/>
                  </a:lnTo>
                  <a:lnTo>
                    <a:pt x="352" y="16"/>
                  </a:lnTo>
                  <a:lnTo>
                    <a:pt x="325" y="83"/>
                  </a:lnTo>
                  <a:lnTo>
                    <a:pt x="278" y="110"/>
                  </a:lnTo>
                  <a:lnTo>
                    <a:pt x="258" y="216"/>
                  </a:lnTo>
                  <a:lnTo>
                    <a:pt x="181" y="268"/>
                  </a:lnTo>
                  <a:lnTo>
                    <a:pt x="118" y="289"/>
                  </a:lnTo>
                  <a:lnTo>
                    <a:pt x="102" y="268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5474906" y="1550988"/>
              <a:ext cx="536575" cy="606425"/>
            </a:xfrm>
            <a:custGeom>
              <a:avLst/>
              <a:gdLst>
                <a:gd name="T0" fmla="*/ 2147483647 w 349"/>
                <a:gd name="T1" fmla="*/ 2147483647 h 365"/>
                <a:gd name="T2" fmla="*/ 2147483647 w 349"/>
                <a:gd name="T3" fmla="*/ 2147483647 h 365"/>
                <a:gd name="T4" fmla="*/ 0 w 349"/>
                <a:gd name="T5" fmla="*/ 2147483647 h 365"/>
                <a:gd name="T6" fmla="*/ 2147483647 w 349"/>
                <a:gd name="T7" fmla="*/ 2147483647 h 365"/>
                <a:gd name="T8" fmla="*/ 2147483647 w 349"/>
                <a:gd name="T9" fmla="*/ 2147483647 h 365"/>
                <a:gd name="T10" fmla="*/ 2147483647 w 349"/>
                <a:gd name="T11" fmla="*/ 2147483647 h 365"/>
                <a:gd name="T12" fmla="*/ 2147483647 w 349"/>
                <a:gd name="T13" fmla="*/ 2147483647 h 365"/>
                <a:gd name="T14" fmla="*/ 2147483647 w 349"/>
                <a:gd name="T15" fmla="*/ 2147483647 h 365"/>
                <a:gd name="T16" fmla="*/ 2147483647 w 349"/>
                <a:gd name="T17" fmla="*/ 2147483647 h 365"/>
                <a:gd name="T18" fmla="*/ 2147483647 w 349"/>
                <a:gd name="T19" fmla="*/ 2147483647 h 365"/>
                <a:gd name="T20" fmla="*/ 2147483647 w 349"/>
                <a:gd name="T21" fmla="*/ 2147483647 h 365"/>
                <a:gd name="T22" fmla="*/ 2147483647 w 349"/>
                <a:gd name="T23" fmla="*/ 2147483647 h 365"/>
                <a:gd name="T24" fmla="*/ 2147483647 w 349"/>
                <a:gd name="T25" fmla="*/ 2147483647 h 365"/>
                <a:gd name="T26" fmla="*/ 2147483647 w 349"/>
                <a:gd name="T27" fmla="*/ 2147483647 h 365"/>
                <a:gd name="T28" fmla="*/ 2147483647 w 349"/>
                <a:gd name="T29" fmla="*/ 2147483647 h 365"/>
                <a:gd name="T30" fmla="*/ 2147483647 w 349"/>
                <a:gd name="T31" fmla="*/ 2147483647 h 365"/>
                <a:gd name="T32" fmla="*/ 2147483647 w 349"/>
                <a:gd name="T33" fmla="*/ 0 h 365"/>
                <a:gd name="T34" fmla="*/ 2147483647 w 349"/>
                <a:gd name="T35" fmla="*/ 2147483647 h 365"/>
                <a:gd name="T36" fmla="*/ 2147483647 w 349"/>
                <a:gd name="T37" fmla="*/ 2147483647 h 365"/>
                <a:gd name="T38" fmla="*/ 2147483647 w 349"/>
                <a:gd name="T39" fmla="*/ 2147483647 h 365"/>
                <a:gd name="T40" fmla="*/ 2147483647 w 349"/>
                <a:gd name="T41" fmla="*/ 2147483647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365"/>
                <a:gd name="T65" fmla="*/ 349 w 34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365">
                  <a:moveTo>
                    <a:pt x="35" y="190"/>
                  </a:moveTo>
                  <a:lnTo>
                    <a:pt x="9" y="183"/>
                  </a:lnTo>
                  <a:lnTo>
                    <a:pt x="0" y="241"/>
                  </a:lnTo>
                  <a:lnTo>
                    <a:pt x="9" y="302"/>
                  </a:lnTo>
                  <a:lnTo>
                    <a:pt x="59" y="344"/>
                  </a:lnTo>
                  <a:lnTo>
                    <a:pt x="71" y="365"/>
                  </a:lnTo>
                  <a:lnTo>
                    <a:pt x="135" y="344"/>
                  </a:lnTo>
                  <a:lnTo>
                    <a:pt x="211" y="295"/>
                  </a:lnTo>
                  <a:lnTo>
                    <a:pt x="234" y="187"/>
                  </a:lnTo>
                  <a:lnTo>
                    <a:pt x="283" y="159"/>
                  </a:lnTo>
                  <a:lnTo>
                    <a:pt x="310" y="93"/>
                  </a:lnTo>
                  <a:lnTo>
                    <a:pt x="349" y="76"/>
                  </a:lnTo>
                  <a:lnTo>
                    <a:pt x="298" y="67"/>
                  </a:lnTo>
                  <a:lnTo>
                    <a:pt x="210" y="114"/>
                  </a:lnTo>
                  <a:lnTo>
                    <a:pt x="196" y="68"/>
                  </a:lnTo>
                  <a:lnTo>
                    <a:pt x="120" y="73"/>
                  </a:lnTo>
                  <a:lnTo>
                    <a:pt x="103" y="0"/>
                  </a:lnTo>
                  <a:lnTo>
                    <a:pt x="83" y="19"/>
                  </a:lnTo>
                  <a:lnTo>
                    <a:pt x="89" y="123"/>
                  </a:lnTo>
                  <a:lnTo>
                    <a:pt x="55" y="132"/>
                  </a:lnTo>
                  <a:lnTo>
                    <a:pt x="35" y="19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6238493" y="1558925"/>
              <a:ext cx="150813" cy="203200"/>
            </a:xfrm>
            <a:custGeom>
              <a:avLst/>
              <a:gdLst>
                <a:gd name="T0" fmla="*/ 0 w 98"/>
                <a:gd name="T1" fmla="*/ 2147483647 h 123"/>
                <a:gd name="T2" fmla="*/ 2147483647 w 98"/>
                <a:gd name="T3" fmla="*/ 0 h 123"/>
                <a:gd name="T4" fmla="*/ 2147483647 w 98"/>
                <a:gd name="T5" fmla="*/ 2147483647 h 123"/>
                <a:gd name="T6" fmla="*/ 2147483647 w 98"/>
                <a:gd name="T7" fmla="*/ 2147483647 h 123"/>
                <a:gd name="T8" fmla="*/ 2147483647 w 98"/>
                <a:gd name="T9" fmla="*/ 2147483647 h 123"/>
                <a:gd name="T10" fmla="*/ 2147483647 w 98"/>
                <a:gd name="T11" fmla="*/ 2147483647 h 123"/>
                <a:gd name="T12" fmla="*/ 2147483647 w 98"/>
                <a:gd name="T13" fmla="*/ 2147483647 h 123"/>
                <a:gd name="T14" fmla="*/ 0 w 98"/>
                <a:gd name="T15" fmla="*/ 2147483647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23"/>
                <a:gd name="T26" fmla="*/ 98 w 98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23">
                  <a:moveTo>
                    <a:pt x="0" y="8"/>
                  </a:moveTo>
                  <a:lnTo>
                    <a:pt x="21" y="0"/>
                  </a:lnTo>
                  <a:lnTo>
                    <a:pt x="66" y="27"/>
                  </a:lnTo>
                  <a:lnTo>
                    <a:pt x="66" y="54"/>
                  </a:lnTo>
                  <a:lnTo>
                    <a:pt x="97" y="74"/>
                  </a:lnTo>
                  <a:lnTo>
                    <a:pt x="98" y="109"/>
                  </a:lnTo>
                  <a:lnTo>
                    <a:pt x="48" y="12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5593968" y="1162050"/>
              <a:ext cx="728663" cy="514350"/>
            </a:xfrm>
            <a:custGeom>
              <a:avLst/>
              <a:gdLst>
                <a:gd name="T0" fmla="*/ 2147483647 w 473"/>
                <a:gd name="T1" fmla="*/ 2147483647 h 310"/>
                <a:gd name="T2" fmla="*/ 0 w 473"/>
                <a:gd name="T3" fmla="*/ 2147483647 h 310"/>
                <a:gd name="T4" fmla="*/ 2147483647 w 473"/>
                <a:gd name="T5" fmla="*/ 2147483647 h 310"/>
                <a:gd name="T6" fmla="*/ 2147483647 w 473"/>
                <a:gd name="T7" fmla="*/ 2147483647 h 310"/>
                <a:gd name="T8" fmla="*/ 2147483647 w 473"/>
                <a:gd name="T9" fmla="*/ 2147483647 h 310"/>
                <a:gd name="T10" fmla="*/ 2147483647 w 473"/>
                <a:gd name="T11" fmla="*/ 2147483647 h 310"/>
                <a:gd name="T12" fmla="*/ 2147483647 w 473"/>
                <a:gd name="T13" fmla="*/ 2147483647 h 310"/>
                <a:gd name="T14" fmla="*/ 2147483647 w 473"/>
                <a:gd name="T15" fmla="*/ 2147483647 h 310"/>
                <a:gd name="T16" fmla="*/ 2147483647 w 473"/>
                <a:gd name="T17" fmla="*/ 2147483647 h 310"/>
                <a:gd name="T18" fmla="*/ 2147483647 w 473"/>
                <a:gd name="T19" fmla="*/ 2147483647 h 310"/>
                <a:gd name="T20" fmla="*/ 2147483647 w 473"/>
                <a:gd name="T21" fmla="*/ 2147483647 h 310"/>
                <a:gd name="T22" fmla="*/ 2147483647 w 473"/>
                <a:gd name="T23" fmla="*/ 2147483647 h 310"/>
                <a:gd name="T24" fmla="*/ 2147483647 w 473"/>
                <a:gd name="T25" fmla="*/ 0 h 310"/>
                <a:gd name="T26" fmla="*/ 2147483647 w 473"/>
                <a:gd name="T27" fmla="*/ 2147483647 h 310"/>
                <a:gd name="T28" fmla="*/ 2147483647 w 473"/>
                <a:gd name="T29" fmla="*/ 2147483647 h 3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3"/>
                <a:gd name="T46" fmla="*/ 0 h 310"/>
                <a:gd name="T47" fmla="*/ 473 w 473"/>
                <a:gd name="T48" fmla="*/ 310 h 3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3" h="310">
                  <a:moveTo>
                    <a:pt x="43" y="44"/>
                  </a:moveTo>
                  <a:lnTo>
                    <a:pt x="0" y="86"/>
                  </a:lnTo>
                  <a:lnTo>
                    <a:pt x="24" y="237"/>
                  </a:lnTo>
                  <a:lnTo>
                    <a:pt x="43" y="310"/>
                  </a:lnTo>
                  <a:lnTo>
                    <a:pt x="124" y="304"/>
                  </a:lnTo>
                  <a:lnTo>
                    <a:pt x="422" y="247"/>
                  </a:lnTo>
                  <a:lnTo>
                    <a:pt x="443" y="238"/>
                  </a:lnTo>
                  <a:lnTo>
                    <a:pt x="473" y="168"/>
                  </a:lnTo>
                  <a:lnTo>
                    <a:pt x="428" y="129"/>
                  </a:lnTo>
                  <a:lnTo>
                    <a:pt x="452" y="40"/>
                  </a:lnTo>
                  <a:lnTo>
                    <a:pt x="418" y="31"/>
                  </a:lnTo>
                  <a:lnTo>
                    <a:pt x="418" y="8"/>
                  </a:lnTo>
                  <a:lnTo>
                    <a:pt x="403" y="0"/>
                  </a:lnTo>
                  <a:lnTo>
                    <a:pt x="57" y="64"/>
                  </a:lnTo>
                  <a:lnTo>
                    <a:pt x="43" y="44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6254369" y="1220788"/>
              <a:ext cx="188913" cy="412750"/>
            </a:xfrm>
            <a:custGeom>
              <a:avLst/>
              <a:gdLst>
                <a:gd name="T0" fmla="*/ 2147483647 w 125"/>
                <a:gd name="T1" fmla="*/ 2147483647 h 248"/>
                <a:gd name="T2" fmla="*/ 2147483647 w 125"/>
                <a:gd name="T3" fmla="*/ 0 h 248"/>
                <a:gd name="T4" fmla="*/ 2147483647 w 125"/>
                <a:gd name="T5" fmla="*/ 2147483647 h 248"/>
                <a:gd name="T6" fmla="*/ 2147483647 w 125"/>
                <a:gd name="T7" fmla="*/ 2147483647 h 248"/>
                <a:gd name="T8" fmla="*/ 2147483647 w 125"/>
                <a:gd name="T9" fmla="*/ 2147483647 h 248"/>
                <a:gd name="T10" fmla="*/ 2147483647 w 125"/>
                <a:gd name="T11" fmla="*/ 2147483647 h 248"/>
                <a:gd name="T12" fmla="*/ 2147483647 w 125"/>
                <a:gd name="T13" fmla="*/ 2147483647 h 248"/>
                <a:gd name="T14" fmla="*/ 2147483647 w 125"/>
                <a:gd name="T15" fmla="*/ 2147483647 h 248"/>
                <a:gd name="T16" fmla="*/ 2147483647 w 125"/>
                <a:gd name="T17" fmla="*/ 2147483647 h 248"/>
                <a:gd name="T18" fmla="*/ 2147483647 w 125"/>
                <a:gd name="T19" fmla="*/ 2147483647 h 248"/>
                <a:gd name="T20" fmla="*/ 2147483647 w 125"/>
                <a:gd name="T21" fmla="*/ 2147483647 h 248"/>
                <a:gd name="T22" fmla="*/ 0 w 125"/>
                <a:gd name="T23" fmla="*/ 2147483647 h 248"/>
                <a:gd name="T24" fmla="*/ 2147483647 w 125"/>
                <a:gd name="T25" fmla="*/ 2147483647 h 2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248"/>
                <a:gd name="T41" fmla="*/ 125 w 125"/>
                <a:gd name="T42" fmla="*/ 248 h 2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248">
                  <a:moveTo>
                    <a:pt x="22" y="2"/>
                  </a:moveTo>
                  <a:lnTo>
                    <a:pt x="52" y="0"/>
                  </a:lnTo>
                  <a:lnTo>
                    <a:pt x="112" y="38"/>
                  </a:lnTo>
                  <a:lnTo>
                    <a:pt x="103" y="67"/>
                  </a:lnTo>
                  <a:lnTo>
                    <a:pt x="124" y="87"/>
                  </a:lnTo>
                  <a:lnTo>
                    <a:pt x="125" y="203"/>
                  </a:lnTo>
                  <a:lnTo>
                    <a:pt x="104" y="248"/>
                  </a:lnTo>
                  <a:lnTo>
                    <a:pt x="81" y="231"/>
                  </a:lnTo>
                  <a:lnTo>
                    <a:pt x="55" y="230"/>
                  </a:lnTo>
                  <a:lnTo>
                    <a:pt x="12" y="206"/>
                  </a:lnTo>
                  <a:lnTo>
                    <a:pt x="45" y="133"/>
                  </a:lnTo>
                  <a:lnTo>
                    <a:pt x="0" y="94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>
              <a:off x="5654294" y="576263"/>
              <a:ext cx="808038" cy="712787"/>
            </a:xfrm>
            <a:custGeom>
              <a:avLst/>
              <a:gdLst>
                <a:gd name="T0" fmla="*/ 2147483647 w 524"/>
                <a:gd name="T1" fmla="*/ 2147483647 h 427"/>
                <a:gd name="T2" fmla="*/ 2147483647 w 524"/>
                <a:gd name="T3" fmla="*/ 2147483647 h 427"/>
                <a:gd name="T4" fmla="*/ 2147483647 w 524"/>
                <a:gd name="T5" fmla="*/ 2147483647 h 427"/>
                <a:gd name="T6" fmla="*/ 2147483647 w 524"/>
                <a:gd name="T7" fmla="*/ 2147483647 h 427"/>
                <a:gd name="T8" fmla="*/ 2147483647 w 524"/>
                <a:gd name="T9" fmla="*/ 2147483647 h 427"/>
                <a:gd name="T10" fmla="*/ 2147483647 w 524"/>
                <a:gd name="T11" fmla="*/ 2147483647 h 427"/>
                <a:gd name="T12" fmla="*/ 2147483647 w 524"/>
                <a:gd name="T13" fmla="*/ 2147483647 h 427"/>
                <a:gd name="T14" fmla="*/ 2147483647 w 524"/>
                <a:gd name="T15" fmla="*/ 2147483647 h 427"/>
                <a:gd name="T16" fmla="*/ 2147483647 w 524"/>
                <a:gd name="T17" fmla="*/ 2147483647 h 427"/>
                <a:gd name="T18" fmla="*/ 2147483647 w 524"/>
                <a:gd name="T19" fmla="*/ 2147483647 h 427"/>
                <a:gd name="T20" fmla="*/ 2147483647 w 524"/>
                <a:gd name="T21" fmla="*/ 2147483647 h 427"/>
                <a:gd name="T22" fmla="*/ 2147483647 w 524"/>
                <a:gd name="T23" fmla="*/ 2147483647 h 427"/>
                <a:gd name="T24" fmla="*/ 2147483647 w 524"/>
                <a:gd name="T25" fmla="*/ 0 h 427"/>
                <a:gd name="T26" fmla="*/ 2147483647 w 524"/>
                <a:gd name="T27" fmla="*/ 2147483647 h 427"/>
                <a:gd name="T28" fmla="*/ 2147483647 w 524"/>
                <a:gd name="T29" fmla="*/ 2147483647 h 427"/>
                <a:gd name="T30" fmla="*/ 2147483647 w 524"/>
                <a:gd name="T31" fmla="*/ 2147483647 h 427"/>
                <a:gd name="T32" fmla="*/ 2147483647 w 524"/>
                <a:gd name="T33" fmla="*/ 2147483647 h 427"/>
                <a:gd name="T34" fmla="*/ 2147483647 w 524"/>
                <a:gd name="T35" fmla="*/ 2147483647 h 427"/>
                <a:gd name="T36" fmla="*/ 2147483647 w 524"/>
                <a:gd name="T37" fmla="*/ 2147483647 h 427"/>
                <a:gd name="T38" fmla="*/ 2147483647 w 524"/>
                <a:gd name="T39" fmla="*/ 2147483647 h 427"/>
                <a:gd name="T40" fmla="*/ 2147483647 w 524"/>
                <a:gd name="T41" fmla="*/ 2147483647 h 427"/>
                <a:gd name="T42" fmla="*/ 2147483647 w 524"/>
                <a:gd name="T43" fmla="*/ 2147483647 h 427"/>
                <a:gd name="T44" fmla="*/ 2147483647 w 524"/>
                <a:gd name="T45" fmla="*/ 2147483647 h 427"/>
                <a:gd name="T46" fmla="*/ 2147483647 w 524"/>
                <a:gd name="T47" fmla="*/ 2147483647 h 427"/>
                <a:gd name="T48" fmla="*/ 2147483647 w 524"/>
                <a:gd name="T49" fmla="*/ 2147483647 h 427"/>
                <a:gd name="T50" fmla="*/ 2147483647 w 524"/>
                <a:gd name="T51" fmla="*/ 2147483647 h 427"/>
                <a:gd name="T52" fmla="*/ 2147483647 w 524"/>
                <a:gd name="T53" fmla="*/ 2147483647 h 427"/>
                <a:gd name="T54" fmla="*/ 2147483647 w 524"/>
                <a:gd name="T55" fmla="*/ 2147483647 h 427"/>
                <a:gd name="T56" fmla="*/ 0 w 524"/>
                <a:gd name="T57" fmla="*/ 2147483647 h 427"/>
                <a:gd name="T58" fmla="*/ 2147483647 w 524"/>
                <a:gd name="T59" fmla="*/ 2147483647 h 427"/>
                <a:gd name="T60" fmla="*/ 2147483647 w 524"/>
                <a:gd name="T61" fmla="*/ 2147483647 h 4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4"/>
                <a:gd name="T94" fmla="*/ 0 h 427"/>
                <a:gd name="T95" fmla="*/ 524 w 524"/>
                <a:gd name="T96" fmla="*/ 427 h 4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4" h="427">
                  <a:moveTo>
                    <a:pt x="41" y="286"/>
                  </a:moveTo>
                  <a:lnTo>
                    <a:pt x="90" y="261"/>
                  </a:lnTo>
                  <a:lnTo>
                    <a:pt x="157" y="255"/>
                  </a:lnTo>
                  <a:lnTo>
                    <a:pt x="173" y="233"/>
                  </a:lnTo>
                  <a:lnTo>
                    <a:pt x="197" y="230"/>
                  </a:lnTo>
                  <a:lnTo>
                    <a:pt x="211" y="206"/>
                  </a:lnTo>
                  <a:lnTo>
                    <a:pt x="233" y="197"/>
                  </a:lnTo>
                  <a:lnTo>
                    <a:pt x="223" y="152"/>
                  </a:lnTo>
                  <a:lnTo>
                    <a:pt x="209" y="140"/>
                  </a:lnTo>
                  <a:lnTo>
                    <a:pt x="237" y="105"/>
                  </a:lnTo>
                  <a:lnTo>
                    <a:pt x="255" y="105"/>
                  </a:lnTo>
                  <a:lnTo>
                    <a:pt x="316" y="29"/>
                  </a:lnTo>
                  <a:lnTo>
                    <a:pt x="410" y="0"/>
                  </a:lnTo>
                  <a:lnTo>
                    <a:pt x="421" y="72"/>
                  </a:lnTo>
                  <a:lnTo>
                    <a:pt x="425" y="69"/>
                  </a:lnTo>
                  <a:lnTo>
                    <a:pt x="448" y="94"/>
                  </a:lnTo>
                  <a:lnTo>
                    <a:pt x="449" y="167"/>
                  </a:lnTo>
                  <a:lnTo>
                    <a:pt x="477" y="227"/>
                  </a:lnTo>
                  <a:lnTo>
                    <a:pt x="488" y="304"/>
                  </a:lnTo>
                  <a:lnTo>
                    <a:pt x="491" y="371"/>
                  </a:lnTo>
                  <a:lnTo>
                    <a:pt x="524" y="394"/>
                  </a:lnTo>
                  <a:lnTo>
                    <a:pt x="500" y="427"/>
                  </a:lnTo>
                  <a:lnTo>
                    <a:pt x="439" y="388"/>
                  </a:lnTo>
                  <a:lnTo>
                    <a:pt x="407" y="391"/>
                  </a:lnTo>
                  <a:lnTo>
                    <a:pt x="376" y="382"/>
                  </a:lnTo>
                  <a:lnTo>
                    <a:pt x="378" y="359"/>
                  </a:lnTo>
                  <a:lnTo>
                    <a:pt x="358" y="352"/>
                  </a:lnTo>
                  <a:lnTo>
                    <a:pt x="15" y="418"/>
                  </a:lnTo>
                  <a:lnTo>
                    <a:pt x="0" y="398"/>
                  </a:lnTo>
                  <a:lnTo>
                    <a:pt x="53" y="322"/>
                  </a:lnTo>
                  <a:lnTo>
                    <a:pt x="41" y="286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4F81BD"/>
                </a:solidFill>
                <a:latin typeface="Lucida Sans Unicode" pitchFamily="34" charset="0"/>
              </a:endParaRPr>
            </a:p>
          </p:txBody>
        </p:sp>
        <p:sp>
          <p:nvSpPr>
            <p:cNvPr id="309" name="Freeform 308"/>
            <p:cNvSpPr>
              <a:spLocks/>
            </p:cNvSpPr>
            <p:nvPr/>
          </p:nvSpPr>
          <p:spPr bwMode="auto">
            <a:xfrm>
              <a:off x="6279768" y="536575"/>
              <a:ext cx="214313" cy="427038"/>
            </a:xfrm>
            <a:custGeom>
              <a:avLst/>
              <a:gdLst>
                <a:gd name="T0" fmla="*/ 0 w 139"/>
                <a:gd name="T1" fmla="*/ 2147483647 h 257"/>
                <a:gd name="T2" fmla="*/ 2147483647 w 139"/>
                <a:gd name="T3" fmla="*/ 0 h 257"/>
                <a:gd name="T4" fmla="*/ 2147483647 w 139"/>
                <a:gd name="T5" fmla="*/ 2147483647 h 257"/>
                <a:gd name="T6" fmla="*/ 2147483647 w 139"/>
                <a:gd name="T7" fmla="*/ 2147483647 h 257"/>
                <a:gd name="T8" fmla="*/ 2147483647 w 139"/>
                <a:gd name="T9" fmla="*/ 2147483647 h 257"/>
                <a:gd name="T10" fmla="*/ 2147483647 w 139"/>
                <a:gd name="T11" fmla="*/ 2147483647 h 257"/>
                <a:gd name="T12" fmla="*/ 2147483647 w 139"/>
                <a:gd name="T13" fmla="*/ 2147483647 h 257"/>
                <a:gd name="T14" fmla="*/ 2147483647 w 139"/>
                <a:gd name="T15" fmla="*/ 2147483647 h 257"/>
                <a:gd name="T16" fmla="*/ 2147483647 w 139"/>
                <a:gd name="T17" fmla="*/ 2147483647 h 257"/>
                <a:gd name="T18" fmla="*/ 0 w 139"/>
                <a:gd name="T19" fmla="*/ 2147483647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257"/>
                <a:gd name="T32" fmla="*/ 139 w 139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257">
                  <a:moveTo>
                    <a:pt x="0" y="27"/>
                  </a:moveTo>
                  <a:lnTo>
                    <a:pt x="102" y="0"/>
                  </a:lnTo>
                  <a:lnTo>
                    <a:pt x="139" y="70"/>
                  </a:lnTo>
                  <a:lnTo>
                    <a:pt x="120" y="88"/>
                  </a:lnTo>
                  <a:lnTo>
                    <a:pt x="127" y="243"/>
                  </a:lnTo>
                  <a:lnTo>
                    <a:pt x="69" y="257"/>
                  </a:lnTo>
                  <a:lnTo>
                    <a:pt x="41" y="193"/>
                  </a:lnTo>
                  <a:lnTo>
                    <a:pt x="39" y="117"/>
                  </a:lnTo>
                  <a:lnTo>
                    <a:pt x="14" y="9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rgbClr val="C0504D">
                    <a:lumMod val="50000"/>
                  </a:srgbClr>
                </a:solidFill>
                <a:latin typeface="Lucida Sans Unicode" pitchFamily="34" charset="0"/>
              </a:endParaRPr>
            </a:p>
          </p:txBody>
        </p:sp>
        <p:sp>
          <p:nvSpPr>
            <p:cNvPr id="310" name="Freeform 309"/>
            <p:cNvSpPr>
              <a:spLocks/>
            </p:cNvSpPr>
            <p:nvPr/>
          </p:nvSpPr>
          <p:spPr bwMode="auto">
            <a:xfrm>
              <a:off x="6384543" y="868363"/>
              <a:ext cx="454025" cy="227012"/>
            </a:xfrm>
            <a:custGeom>
              <a:avLst/>
              <a:gdLst>
                <a:gd name="T0" fmla="*/ 0 w 296"/>
                <a:gd name="T1" fmla="*/ 2147483647 h 134"/>
                <a:gd name="T2" fmla="*/ 2147483647 w 296"/>
                <a:gd name="T3" fmla="*/ 2147483647 h 134"/>
                <a:gd name="T4" fmla="*/ 2147483647 w 296"/>
                <a:gd name="T5" fmla="*/ 2147483647 h 134"/>
                <a:gd name="T6" fmla="*/ 2147483647 w 296"/>
                <a:gd name="T7" fmla="*/ 0 h 134"/>
                <a:gd name="T8" fmla="*/ 2147483647 w 296"/>
                <a:gd name="T9" fmla="*/ 2147483647 h 134"/>
                <a:gd name="T10" fmla="*/ 2147483647 w 296"/>
                <a:gd name="T11" fmla="*/ 2147483647 h 134"/>
                <a:gd name="T12" fmla="*/ 2147483647 w 296"/>
                <a:gd name="T13" fmla="*/ 2147483647 h 134"/>
                <a:gd name="T14" fmla="*/ 2147483647 w 296"/>
                <a:gd name="T15" fmla="*/ 2147483647 h 134"/>
                <a:gd name="T16" fmla="*/ 2147483647 w 296"/>
                <a:gd name="T17" fmla="*/ 2147483647 h 134"/>
                <a:gd name="T18" fmla="*/ 2147483647 w 296"/>
                <a:gd name="T19" fmla="*/ 2147483647 h 134"/>
                <a:gd name="T20" fmla="*/ 2147483647 w 296"/>
                <a:gd name="T21" fmla="*/ 2147483647 h 134"/>
                <a:gd name="T22" fmla="*/ 2147483647 w 296"/>
                <a:gd name="T23" fmla="*/ 2147483647 h 134"/>
                <a:gd name="T24" fmla="*/ 2147483647 w 296"/>
                <a:gd name="T25" fmla="*/ 2147483647 h 134"/>
                <a:gd name="T26" fmla="*/ 2147483647 w 296"/>
                <a:gd name="T27" fmla="*/ 2147483647 h 134"/>
                <a:gd name="T28" fmla="*/ 2147483647 w 296"/>
                <a:gd name="T29" fmla="*/ 2147483647 h 134"/>
                <a:gd name="T30" fmla="*/ 2147483647 w 296"/>
                <a:gd name="T31" fmla="*/ 2147483647 h 134"/>
                <a:gd name="T32" fmla="*/ 2147483647 w 296"/>
                <a:gd name="T33" fmla="*/ 2147483647 h 134"/>
                <a:gd name="T34" fmla="*/ 2147483647 w 296"/>
                <a:gd name="T35" fmla="*/ 2147483647 h 134"/>
                <a:gd name="T36" fmla="*/ 2147483647 w 296"/>
                <a:gd name="T37" fmla="*/ 2147483647 h 134"/>
                <a:gd name="T38" fmla="*/ 0 w 296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6"/>
                <a:gd name="T61" fmla="*/ 0 h 134"/>
                <a:gd name="T62" fmla="*/ 296 w 296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6" h="134">
                  <a:moveTo>
                    <a:pt x="0" y="54"/>
                  </a:moveTo>
                  <a:lnTo>
                    <a:pt x="151" y="17"/>
                  </a:lnTo>
                  <a:lnTo>
                    <a:pt x="169" y="18"/>
                  </a:lnTo>
                  <a:lnTo>
                    <a:pt x="187" y="0"/>
                  </a:lnTo>
                  <a:lnTo>
                    <a:pt x="202" y="9"/>
                  </a:lnTo>
                  <a:lnTo>
                    <a:pt x="184" y="48"/>
                  </a:lnTo>
                  <a:lnTo>
                    <a:pt x="215" y="45"/>
                  </a:lnTo>
                  <a:lnTo>
                    <a:pt x="233" y="75"/>
                  </a:lnTo>
                  <a:lnTo>
                    <a:pt x="254" y="78"/>
                  </a:lnTo>
                  <a:lnTo>
                    <a:pt x="269" y="73"/>
                  </a:lnTo>
                  <a:lnTo>
                    <a:pt x="269" y="57"/>
                  </a:lnTo>
                  <a:lnTo>
                    <a:pt x="243" y="36"/>
                  </a:lnTo>
                  <a:lnTo>
                    <a:pt x="263" y="34"/>
                  </a:lnTo>
                  <a:lnTo>
                    <a:pt x="296" y="79"/>
                  </a:lnTo>
                  <a:lnTo>
                    <a:pt x="264" y="106"/>
                  </a:lnTo>
                  <a:lnTo>
                    <a:pt x="229" y="93"/>
                  </a:lnTo>
                  <a:lnTo>
                    <a:pt x="206" y="125"/>
                  </a:lnTo>
                  <a:lnTo>
                    <a:pt x="161" y="93"/>
                  </a:lnTo>
                  <a:lnTo>
                    <a:pt x="12" y="1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311" name="Freeform 310"/>
            <p:cNvSpPr>
              <a:spLocks/>
            </p:cNvSpPr>
            <p:nvPr/>
          </p:nvSpPr>
          <p:spPr bwMode="auto">
            <a:xfrm>
              <a:off x="6403594" y="1038225"/>
              <a:ext cx="233363" cy="196850"/>
            </a:xfrm>
            <a:custGeom>
              <a:avLst/>
              <a:gdLst>
                <a:gd name="T0" fmla="*/ 0 w 153"/>
                <a:gd name="T1" fmla="*/ 2147483647 h 118"/>
                <a:gd name="T2" fmla="*/ 2147483647 w 153"/>
                <a:gd name="T3" fmla="*/ 0 h 118"/>
                <a:gd name="T4" fmla="*/ 2147483647 w 153"/>
                <a:gd name="T5" fmla="*/ 2147483647 h 118"/>
                <a:gd name="T6" fmla="*/ 2147483647 w 153"/>
                <a:gd name="T7" fmla="*/ 2147483647 h 118"/>
                <a:gd name="T8" fmla="*/ 2147483647 w 153"/>
                <a:gd name="T9" fmla="*/ 2147483647 h 118"/>
                <a:gd name="T10" fmla="*/ 2147483647 w 153"/>
                <a:gd name="T11" fmla="*/ 2147483647 h 118"/>
                <a:gd name="T12" fmla="*/ 2147483647 w 153"/>
                <a:gd name="T13" fmla="*/ 2147483647 h 118"/>
                <a:gd name="T14" fmla="*/ 0 w 153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"/>
                <a:gd name="T25" fmla="*/ 0 h 118"/>
                <a:gd name="T26" fmla="*/ 153 w 15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" h="118">
                  <a:moveTo>
                    <a:pt x="0" y="30"/>
                  </a:moveTo>
                  <a:lnTo>
                    <a:pt x="118" y="0"/>
                  </a:lnTo>
                  <a:lnTo>
                    <a:pt x="153" y="54"/>
                  </a:lnTo>
                  <a:lnTo>
                    <a:pt x="133" y="78"/>
                  </a:lnTo>
                  <a:lnTo>
                    <a:pt x="95" y="69"/>
                  </a:lnTo>
                  <a:lnTo>
                    <a:pt x="37" y="118"/>
                  </a:lnTo>
                  <a:lnTo>
                    <a:pt x="6" y="9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312" name="Freeform 311"/>
            <p:cNvSpPr>
              <a:spLocks/>
            </p:cNvSpPr>
            <p:nvPr/>
          </p:nvSpPr>
          <p:spPr bwMode="auto">
            <a:xfrm>
              <a:off x="6438518" y="1171575"/>
              <a:ext cx="234950" cy="152400"/>
            </a:xfrm>
            <a:custGeom>
              <a:avLst/>
              <a:gdLst>
                <a:gd name="T0" fmla="*/ 0 w 152"/>
                <a:gd name="T1" fmla="*/ 2147483647 h 91"/>
                <a:gd name="T2" fmla="*/ 2147483647 w 152"/>
                <a:gd name="T3" fmla="*/ 2147483647 h 91"/>
                <a:gd name="T4" fmla="*/ 2147483647 w 152"/>
                <a:gd name="T5" fmla="*/ 0 h 91"/>
                <a:gd name="T6" fmla="*/ 2147483647 w 152"/>
                <a:gd name="T7" fmla="*/ 2147483647 h 91"/>
                <a:gd name="T8" fmla="*/ 2147483647 w 152"/>
                <a:gd name="T9" fmla="*/ 2147483647 h 91"/>
                <a:gd name="T10" fmla="*/ 2147483647 w 152"/>
                <a:gd name="T11" fmla="*/ 2147483647 h 91"/>
                <a:gd name="T12" fmla="*/ 2147483647 w 152"/>
                <a:gd name="T13" fmla="*/ 2147483647 h 91"/>
                <a:gd name="T14" fmla="*/ 0 w 152"/>
                <a:gd name="T15" fmla="*/ 2147483647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91"/>
                <a:gd name="T26" fmla="*/ 152 w 152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91">
                  <a:moveTo>
                    <a:pt x="0" y="67"/>
                  </a:moveTo>
                  <a:lnTo>
                    <a:pt x="63" y="37"/>
                  </a:lnTo>
                  <a:lnTo>
                    <a:pt x="124" y="0"/>
                  </a:lnTo>
                  <a:lnTo>
                    <a:pt x="134" y="1"/>
                  </a:lnTo>
                  <a:lnTo>
                    <a:pt x="152" y="3"/>
                  </a:lnTo>
                  <a:lnTo>
                    <a:pt x="93" y="51"/>
                  </a:lnTo>
                  <a:lnTo>
                    <a:pt x="18" y="9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313" name="Freeform 312"/>
            <p:cNvSpPr>
              <a:spLocks/>
            </p:cNvSpPr>
            <p:nvPr/>
          </p:nvSpPr>
          <p:spPr bwMode="auto">
            <a:xfrm>
              <a:off x="6438518" y="455613"/>
              <a:ext cx="247650" cy="481012"/>
            </a:xfrm>
            <a:custGeom>
              <a:avLst/>
              <a:gdLst>
                <a:gd name="T0" fmla="*/ 2147483647 w 162"/>
                <a:gd name="T1" fmla="*/ 0 h 289"/>
                <a:gd name="T2" fmla="*/ 0 w 162"/>
                <a:gd name="T3" fmla="*/ 2147483647 h 289"/>
                <a:gd name="T4" fmla="*/ 2147483647 w 162"/>
                <a:gd name="T5" fmla="*/ 2147483647 h 289"/>
                <a:gd name="T6" fmla="*/ 2147483647 w 162"/>
                <a:gd name="T7" fmla="*/ 2147483647 h 289"/>
                <a:gd name="T8" fmla="*/ 2147483647 w 162"/>
                <a:gd name="T9" fmla="*/ 2147483647 h 289"/>
                <a:gd name="T10" fmla="*/ 2147483647 w 162"/>
                <a:gd name="T11" fmla="*/ 2147483647 h 289"/>
                <a:gd name="T12" fmla="*/ 2147483647 w 162"/>
                <a:gd name="T13" fmla="*/ 2147483647 h 289"/>
                <a:gd name="T14" fmla="*/ 2147483647 w 162"/>
                <a:gd name="T15" fmla="*/ 2147483647 h 289"/>
                <a:gd name="T16" fmla="*/ 2147483647 w 162"/>
                <a:gd name="T17" fmla="*/ 2147483647 h 289"/>
                <a:gd name="T18" fmla="*/ 2147483647 w 162"/>
                <a:gd name="T19" fmla="*/ 2147483647 h 289"/>
                <a:gd name="T20" fmla="*/ 2147483647 w 162"/>
                <a:gd name="T21" fmla="*/ 2147483647 h 289"/>
                <a:gd name="T22" fmla="*/ 2147483647 w 162"/>
                <a:gd name="T23" fmla="*/ 2147483647 h 289"/>
                <a:gd name="T24" fmla="*/ 2147483647 w 162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289"/>
                <a:gd name="T41" fmla="*/ 162 w 162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289">
                  <a:moveTo>
                    <a:pt x="34" y="0"/>
                  </a:moveTo>
                  <a:lnTo>
                    <a:pt x="0" y="51"/>
                  </a:lnTo>
                  <a:lnTo>
                    <a:pt x="37" y="118"/>
                  </a:lnTo>
                  <a:lnTo>
                    <a:pt x="15" y="136"/>
                  </a:lnTo>
                  <a:lnTo>
                    <a:pt x="24" y="289"/>
                  </a:lnTo>
                  <a:lnTo>
                    <a:pt x="115" y="267"/>
                  </a:lnTo>
                  <a:lnTo>
                    <a:pt x="138" y="267"/>
                  </a:lnTo>
                  <a:lnTo>
                    <a:pt x="152" y="251"/>
                  </a:lnTo>
                  <a:lnTo>
                    <a:pt x="152" y="222"/>
                  </a:lnTo>
                  <a:lnTo>
                    <a:pt x="162" y="204"/>
                  </a:lnTo>
                  <a:lnTo>
                    <a:pt x="112" y="182"/>
                  </a:lnTo>
                  <a:lnTo>
                    <a:pt x="46" y="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F81BD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>
              <a:off x="6582981" y="1020763"/>
              <a:ext cx="120650" cy="107950"/>
            </a:xfrm>
            <a:custGeom>
              <a:avLst/>
              <a:gdLst>
                <a:gd name="T0" fmla="*/ 0 w 77"/>
                <a:gd name="T1" fmla="*/ 2147483647 h 64"/>
                <a:gd name="T2" fmla="*/ 2147483647 w 77"/>
                <a:gd name="T3" fmla="*/ 0 h 64"/>
                <a:gd name="T4" fmla="*/ 2147483647 w 77"/>
                <a:gd name="T5" fmla="*/ 2147483647 h 64"/>
                <a:gd name="T6" fmla="*/ 2147483647 w 77"/>
                <a:gd name="T7" fmla="*/ 2147483647 h 64"/>
                <a:gd name="T8" fmla="*/ 2147483647 w 77"/>
                <a:gd name="T9" fmla="*/ 2147483647 h 64"/>
                <a:gd name="T10" fmla="*/ 2147483647 w 77"/>
                <a:gd name="T11" fmla="*/ 2147483647 h 64"/>
                <a:gd name="T12" fmla="*/ 0 w 7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4"/>
                <a:gd name="T23" fmla="*/ 77 w 7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4">
                  <a:moveTo>
                    <a:pt x="0" y="10"/>
                  </a:moveTo>
                  <a:lnTo>
                    <a:pt x="32" y="0"/>
                  </a:lnTo>
                  <a:lnTo>
                    <a:pt x="77" y="33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35" y="6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>
              <a:off x="6327347" y="1837131"/>
              <a:ext cx="65105" cy="118134"/>
            </a:xfrm>
            <a:custGeom>
              <a:avLst/>
              <a:gdLst>
                <a:gd name="T0" fmla="*/ 0 w 42"/>
                <a:gd name="T1" fmla="*/ 2147483647 h 71"/>
                <a:gd name="T2" fmla="*/ 2147483647 w 42"/>
                <a:gd name="T3" fmla="*/ 0 h 71"/>
                <a:gd name="T4" fmla="*/ 2147483647 w 42"/>
                <a:gd name="T5" fmla="*/ 2147483647 h 71"/>
                <a:gd name="T6" fmla="*/ 2147483647 w 42"/>
                <a:gd name="T7" fmla="*/ 2147483647 h 71"/>
                <a:gd name="T8" fmla="*/ 0 w 42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1"/>
                <a:gd name="T17" fmla="*/ 42 w 42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1">
                  <a:moveTo>
                    <a:pt x="0" y="6"/>
                  </a:moveTo>
                  <a:lnTo>
                    <a:pt x="42" y="0"/>
                  </a:lnTo>
                  <a:lnTo>
                    <a:pt x="18" y="71"/>
                  </a:lnTo>
                  <a:lnTo>
                    <a:pt x="2" y="70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Lucida Sans Unicode" pitchFamily="34" charset="0"/>
              </a:endParaRPr>
            </a:p>
          </p:txBody>
        </p:sp>
        <p:sp>
          <p:nvSpPr>
            <p:cNvPr id="316" name="Text Box 67"/>
            <p:cNvSpPr txBox="1">
              <a:spLocks noChangeArrowheads="1"/>
            </p:cNvSpPr>
            <p:nvPr/>
          </p:nvSpPr>
          <p:spPr bwMode="auto">
            <a:xfrm>
              <a:off x="5067630" y="2034021"/>
              <a:ext cx="475537" cy="23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KY</a:t>
              </a:r>
            </a:p>
          </p:txBody>
        </p:sp>
        <p:sp>
          <p:nvSpPr>
            <p:cNvPr id="317" name="Text Box 68"/>
            <p:cNvSpPr txBox="1">
              <a:spLocks noChangeArrowheads="1"/>
            </p:cNvSpPr>
            <p:nvPr/>
          </p:nvSpPr>
          <p:spPr bwMode="auto">
            <a:xfrm>
              <a:off x="4919251" y="2888218"/>
              <a:ext cx="481042" cy="226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AL</a:t>
              </a:r>
            </a:p>
          </p:txBody>
        </p:sp>
        <p:sp>
          <p:nvSpPr>
            <p:cNvPr id="318" name="Text Box 70"/>
            <p:cNvSpPr txBox="1">
              <a:spLocks noChangeArrowheads="1"/>
            </p:cNvSpPr>
            <p:nvPr/>
          </p:nvSpPr>
          <p:spPr bwMode="auto">
            <a:xfrm>
              <a:off x="5829214" y="2212736"/>
              <a:ext cx="495004" cy="254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NC</a:t>
              </a:r>
            </a:p>
          </p:txBody>
        </p:sp>
        <p:sp>
          <p:nvSpPr>
            <p:cNvPr id="319" name="Text Box 72"/>
            <p:cNvSpPr txBox="1">
              <a:spLocks noChangeArrowheads="1"/>
            </p:cNvSpPr>
            <p:nvPr/>
          </p:nvSpPr>
          <p:spPr bwMode="auto">
            <a:xfrm>
              <a:off x="5764109" y="1291900"/>
              <a:ext cx="560109" cy="184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PA</a:t>
              </a:r>
            </a:p>
          </p:txBody>
        </p:sp>
        <p:sp>
          <p:nvSpPr>
            <p:cNvPr id="320" name="Text Box 73"/>
            <p:cNvSpPr txBox="1">
              <a:spLocks noChangeArrowheads="1"/>
            </p:cNvSpPr>
            <p:nvPr/>
          </p:nvSpPr>
          <p:spPr bwMode="auto">
            <a:xfrm>
              <a:off x="6477240" y="245356"/>
              <a:ext cx="494678" cy="22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1125" b="1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321" name="Text Box 75"/>
            <p:cNvSpPr txBox="1">
              <a:spLocks noChangeArrowheads="1"/>
            </p:cNvSpPr>
            <p:nvPr/>
          </p:nvSpPr>
          <p:spPr bwMode="auto">
            <a:xfrm>
              <a:off x="6395480" y="1720512"/>
              <a:ext cx="166868" cy="31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1125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322" name="Text Box 78"/>
            <p:cNvSpPr txBox="1">
              <a:spLocks noChangeArrowheads="1"/>
            </p:cNvSpPr>
            <p:nvPr/>
          </p:nvSpPr>
          <p:spPr bwMode="auto">
            <a:xfrm>
              <a:off x="6834564" y="608843"/>
              <a:ext cx="546929" cy="26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MA</a:t>
              </a:r>
            </a:p>
          </p:txBody>
        </p:sp>
        <p:sp>
          <p:nvSpPr>
            <p:cNvPr id="323" name="Line 81"/>
            <p:cNvSpPr>
              <a:spLocks noChangeShapeType="1"/>
            </p:cNvSpPr>
            <p:nvPr/>
          </p:nvSpPr>
          <p:spPr bwMode="auto">
            <a:xfrm flipH="1">
              <a:off x="6677099" y="840567"/>
              <a:ext cx="230140" cy="149938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24" name="Text Box 89"/>
            <p:cNvSpPr txBox="1">
              <a:spLocks noChangeArrowheads="1"/>
            </p:cNvSpPr>
            <p:nvPr/>
          </p:nvSpPr>
          <p:spPr bwMode="auto">
            <a:xfrm>
              <a:off x="3259818" y="3244135"/>
              <a:ext cx="464075" cy="26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TX</a:t>
              </a:r>
            </a:p>
          </p:txBody>
        </p:sp>
        <p:sp>
          <p:nvSpPr>
            <p:cNvPr id="325" name="Text Box 90"/>
            <p:cNvSpPr txBox="1">
              <a:spLocks noChangeArrowheads="1"/>
            </p:cNvSpPr>
            <p:nvPr/>
          </p:nvSpPr>
          <p:spPr bwMode="auto">
            <a:xfrm>
              <a:off x="4060271" y="2597025"/>
              <a:ext cx="444672" cy="24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AR</a:t>
              </a:r>
            </a:p>
          </p:txBody>
        </p:sp>
        <p:sp>
          <p:nvSpPr>
            <p:cNvPr id="326" name="Text Box 94"/>
            <p:cNvSpPr txBox="1">
              <a:spLocks noChangeArrowheads="1"/>
            </p:cNvSpPr>
            <p:nvPr/>
          </p:nvSpPr>
          <p:spPr bwMode="auto">
            <a:xfrm>
              <a:off x="5305341" y="2883674"/>
              <a:ext cx="714647" cy="31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spcBef>
                  <a:spcPct val="50000"/>
                </a:spcBef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 GA</a:t>
              </a:r>
            </a:p>
          </p:txBody>
        </p:sp>
        <p:sp>
          <p:nvSpPr>
            <p:cNvPr id="327" name="Text Box 95"/>
            <p:cNvSpPr txBox="1">
              <a:spLocks noChangeArrowheads="1"/>
            </p:cNvSpPr>
            <p:nvPr/>
          </p:nvSpPr>
          <p:spPr bwMode="auto">
            <a:xfrm>
              <a:off x="2334715" y="2701930"/>
              <a:ext cx="401232" cy="24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5787" tIns="7894" rIns="15787" bIns="7894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spcBef>
                  <a:spcPct val="50000"/>
                </a:spcBef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NM</a:t>
              </a:r>
            </a:p>
          </p:txBody>
        </p:sp>
        <p:sp>
          <p:nvSpPr>
            <p:cNvPr id="328" name="Text Box 106"/>
            <p:cNvSpPr txBox="1">
              <a:spLocks noChangeArrowheads="1"/>
            </p:cNvSpPr>
            <p:nvPr/>
          </p:nvSpPr>
          <p:spPr bwMode="auto">
            <a:xfrm>
              <a:off x="6463614" y="1302500"/>
              <a:ext cx="527354" cy="26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NJ</a:t>
              </a:r>
            </a:p>
          </p:txBody>
        </p:sp>
        <p:sp>
          <p:nvSpPr>
            <p:cNvPr id="329" name="Line 107"/>
            <p:cNvSpPr>
              <a:spLocks noChangeShapeType="1"/>
            </p:cNvSpPr>
            <p:nvPr/>
          </p:nvSpPr>
          <p:spPr bwMode="auto">
            <a:xfrm flipH="1" flipV="1">
              <a:off x="6393966" y="1455468"/>
              <a:ext cx="130211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30" name="Freeform 329"/>
            <p:cNvSpPr>
              <a:spLocks/>
            </p:cNvSpPr>
            <p:nvPr/>
          </p:nvSpPr>
          <p:spPr bwMode="auto">
            <a:xfrm>
              <a:off x="0" y="3198697"/>
              <a:ext cx="1503483" cy="1546341"/>
            </a:xfrm>
            <a:custGeom>
              <a:avLst/>
              <a:gdLst>
                <a:gd name="T0" fmla="*/ 2147483647 w 993"/>
                <a:gd name="T1" fmla="*/ 2147483647 h 1021"/>
                <a:gd name="T2" fmla="*/ 2147483647 w 993"/>
                <a:gd name="T3" fmla="*/ 0 h 1021"/>
                <a:gd name="T4" fmla="*/ 2147483647 w 993"/>
                <a:gd name="T5" fmla="*/ 2147483647 h 1021"/>
                <a:gd name="T6" fmla="*/ 2147483647 w 993"/>
                <a:gd name="T7" fmla="*/ 2147483647 h 1021"/>
                <a:gd name="T8" fmla="*/ 2147483647 w 993"/>
                <a:gd name="T9" fmla="*/ 2147483647 h 1021"/>
                <a:gd name="T10" fmla="*/ 2147483647 w 993"/>
                <a:gd name="T11" fmla="*/ 2147483647 h 1021"/>
                <a:gd name="T12" fmla="*/ 2147483647 w 993"/>
                <a:gd name="T13" fmla="*/ 2147483647 h 1021"/>
                <a:gd name="T14" fmla="*/ 2147483647 w 993"/>
                <a:gd name="T15" fmla="*/ 2147483647 h 1021"/>
                <a:gd name="T16" fmla="*/ 2147483647 w 993"/>
                <a:gd name="T17" fmla="*/ 2147483647 h 1021"/>
                <a:gd name="T18" fmla="*/ 2147483647 w 993"/>
                <a:gd name="T19" fmla="*/ 2147483647 h 1021"/>
                <a:gd name="T20" fmla="*/ 2147483647 w 993"/>
                <a:gd name="T21" fmla="*/ 2147483647 h 1021"/>
                <a:gd name="T22" fmla="*/ 2147483647 w 993"/>
                <a:gd name="T23" fmla="*/ 2147483647 h 1021"/>
                <a:gd name="T24" fmla="*/ 2147483647 w 993"/>
                <a:gd name="T25" fmla="*/ 2147483647 h 1021"/>
                <a:gd name="T26" fmla="*/ 2147483647 w 993"/>
                <a:gd name="T27" fmla="*/ 2147483647 h 1021"/>
                <a:gd name="T28" fmla="*/ 2147483647 w 993"/>
                <a:gd name="T29" fmla="*/ 2147483647 h 1021"/>
                <a:gd name="T30" fmla="*/ 2147483647 w 993"/>
                <a:gd name="T31" fmla="*/ 2147483647 h 1021"/>
                <a:gd name="T32" fmla="*/ 2147483647 w 993"/>
                <a:gd name="T33" fmla="*/ 2147483647 h 1021"/>
                <a:gd name="T34" fmla="*/ 2147483647 w 993"/>
                <a:gd name="T35" fmla="*/ 2147483647 h 1021"/>
                <a:gd name="T36" fmla="*/ 2147483647 w 993"/>
                <a:gd name="T37" fmla="*/ 2147483647 h 1021"/>
                <a:gd name="T38" fmla="*/ 2147483647 w 993"/>
                <a:gd name="T39" fmla="*/ 2147483647 h 1021"/>
                <a:gd name="T40" fmla="*/ 2147483647 w 993"/>
                <a:gd name="T41" fmla="*/ 2147483647 h 1021"/>
                <a:gd name="T42" fmla="*/ 2147483647 w 993"/>
                <a:gd name="T43" fmla="*/ 2147483647 h 1021"/>
                <a:gd name="T44" fmla="*/ 0 w 993"/>
                <a:gd name="T45" fmla="*/ 2147483647 h 1021"/>
                <a:gd name="T46" fmla="*/ 2147483647 w 993"/>
                <a:gd name="T47" fmla="*/ 2147483647 h 1021"/>
                <a:gd name="T48" fmla="*/ 2147483647 w 993"/>
                <a:gd name="T49" fmla="*/ 2147483647 h 1021"/>
                <a:gd name="T50" fmla="*/ 2147483647 w 993"/>
                <a:gd name="T51" fmla="*/ 2147483647 h 1021"/>
                <a:gd name="T52" fmla="*/ 2147483647 w 993"/>
                <a:gd name="T53" fmla="*/ 2147483647 h 1021"/>
                <a:gd name="T54" fmla="*/ 2147483647 w 993"/>
                <a:gd name="T55" fmla="*/ 2147483647 h 1021"/>
                <a:gd name="T56" fmla="*/ 2147483647 w 993"/>
                <a:gd name="T57" fmla="*/ 2147483647 h 1021"/>
                <a:gd name="T58" fmla="*/ 2147483647 w 993"/>
                <a:gd name="T59" fmla="*/ 2147483647 h 1021"/>
                <a:gd name="T60" fmla="*/ 2147483647 w 993"/>
                <a:gd name="T61" fmla="*/ 2147483647 h 1021"/>
                <a:gd name="T62" fmla="*/ 2147483647 w 993"/>
                <a:gd name="T63" fmla="*/ 2147483647 h 1021"/>
                <a:gd name="T64" fmla="*/ 2147483647 w 993"/>
                <a:gd name="T65" fmla="*/ 2147483647 h 1021"/>
                <a:gd name="T66" fmla="*/ 2147483647 w 993"/>
                <a:gd name="T67" fmla="*/ 2147483647 h 1021"/>
                <a:gd name="T68" fmla="*/ 2147483647 w 993"/>
                <a:gd name="T69" fmla="*/ 2147483647 h 1021"/>
                <a:gd name="T70" fmla="*/ 2147483647 w 993"/>
                <a:gd name="T71" fmla="*/ 2147483647 h 1021"/>
                <a:gd name="T72" fmla="*/ 2147483647 w 993"/>
                <a:gd name="T73" fmla="*/ 2147483647 h 1021"/>
                <a:gd name="T74" fmla="*/ 2147483647 w 993"/>
                <a:gd name="T75" fmla="*/ 2147483647 h 1021"/>
                <a:gd name="T76" fmla="*/ 2147483647 w 993"/>
                <a:gd name="T77" fmla="*/ 2147483647 h 1021"/>
                <a:gd name="T78" fmla="*/ 2147483647 w 993"/>
                <a:gd name="T79" fmla="*/ 2147483647 h 1021"/>
                <a:gd name="T80" fmla="*/ 2147483647 w 993"/>
                <a:gd name="T81" fmla="*/ 2147483647 h 1021"/>
                <a:gd name="T82" fmla="*/ 2147483647 w 993"/>
                <a:gd name="T83" fmla="*/ 2147483647 h 10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93"/>
                <a:gd name="T127" fmla="*/ 0 h 1021"/>
                <a:gd name="T128" fmla="*/ 993 w 993"/>
                <a:gd name="T129" fmla="*/ 1021 h 10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93" h="1021">
                  <a:moveTo>
                    <a:pt x="160" y="152"/>
                  </a:moveTo>
                  <a:lnTo>
                    <a:pt x="360" y="0"/>
                  </a:lnTo>
                  <a:lnTo>
                    <a:pt x="456" y="25"/>
                  </a:lnTo>
                  <a:lnTo>
                    <a:pt x="504" y="76"/>
                  </a:lnTo>
                  <a:lnTo>
                    <a:pt x="688" y="93"/>
                  </a:lnTo>
                  <a:lnTo>
                    <a:pt x="696" y="599"/>
                  </a:lnTo>
                  <a:lnTo>
                    <a:pt x="752" y="615"/>
                  </a:lnTo>
                  <a:lnTo>
                    <a:pt x="784" y="674"/>
                  </a:lnTo>
                  <a:lnTo>
                    <a:pt x="824" y="649"/>
                  </a:lnTo>
                  <a:lnTo>
                    <a:pt x="912" y="792"/>
                  </a:lnTo>
                  <a:lnTo>
                    <a:pt x="992" y="851"/>
                  </a:lnTo>
                  <a:lnTo>
                    <a:pt x="992" y="902"/>
                  </a:lnTo>
                  <a:lnTo>
                    <a:pt x="896" y="910"/>
                  </a:lnTo>
                  <a:lnTo>
                    <a:pt x="848" y="742"/>
                  </a:lnTo>
                  <a:lnTo>
                    <a:pt x="544" y="582"/>
                  </a:lnTo>
                  <a:lnTo>
                    <a:pt x="552" y="632"/>
                  </a:lnTo>
                  <a:lnTo>
                    <a:pt x="480" y="700"/>
                  </a:lnTo>
                  <a:lnTo>
                    <a:pt x="472" y="674"/>
                  </a:lnTo>
                  <a:lnTo>
                    <a:pt x="448" y="674"/>
                  </a:lnTo>
                  <a:lnTo>
                    <a:pt x="392" y="818"/>
                  </a:lnTo>
                  <a:lnTo>
                    <a:pt x="224" y="953"/>
                  </a:lnTo>
                  <a:lnTo>
                    <a:pt x="48" y="1020"/>
                  </a:lnTo>
                  <a:lnTo>
                    <a:pt x="0" y="1012"/>
                  </a:lnTo>
                  <a:lnTo>
                    <a:pt x="200" y="894"/>
                  </a:lnTo>
                  <a:lnTo>
                    <a:pt x="224" y="894"/>
                  </a:lnTo>
                  <a:lnTo>
                    <a:pt x="296" y="801"/>
                  </a:lnTo>
                  <a:lnTo>
                    <a:pt x="328" y="801"/>
                  </a:lnTo>
                  <a:lnTo>
                    <a:pt x="376" y="725"/>
                  </a:lnTo>
                  <a:lnTo>
                    <a:pt x="360" y="700"/>
                  </a:lnTo>
                  <a:lnTo>
                    <a:pt x="256" y="708"/>
                  </a:lnTo>
                  <a:lnTo>
                    <a:pt x="184" y="540"/>
                  </a:lnTo>
                  <a:lnTo>
                    <a:pt x="224" y="455"/>
                  </a:lnTo>
                  <a:lnTo>
                    <a:pt x="288" y="430"/>
                  </a:lnTo>
                  <a:lnTo>
                    <a:pt x="264" y="362"/>
                  </a:lnTo>
                  <a:lnTo>
                    <a:pt x="192" y="396"/>
                  </a:lnTo>
                  <a:lnTo>
                    <a:pt x="144" y="295"/>
                  </a:lnTo>
                  <a:lnTo>
                    <a:pt x="200" y="270"/>
                  </a:lnTo>
                  <a:lnTo>
                    <a:pt x="256" y="295"/>
                  </a:lnTo>
                  <a:lnTo>
                    <a:pt x="280" y="287"/>
                  </a:lnTo>
                  <a:lnTo>
                    <a:pt x="232" y="194"/>
                  </a:lnTo>
                  <a:lnTo>
                    <a:pt x="160" y="194"/>
                  </a:lnTo>
                  <a:lnTo>
                    <a:pt x="160" y="15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331" name="Text Box 28"/>
            <p:cNvSpPr txBox="1">
              <a:spLocks noChangeArrowheads="1"/>
            </p:cNvSpPr>
            <p:nvPr/>
          </p:nvSpPr>
          <p:spPr bwMode="auto">
            <a:xfrm>
              <a:off x="3997175" y="2035535"/>
              <a:ext cx="583968" cy="240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MO</a:t>
              </a:r>
            </a:p>
          </p:txBody>
        </p:sp>
        <p:sp>
          <p:nvSpPr>
            <p:cNvPr id="332" name="Text Box 28"/>
            <p:cNvSpPr txBox="1">
              <a:spLocks noChangeArrowheads="1"/>
            </p:cNvSpPr>
            <p:nvPr/>
          </p:nvSpPr>
          <p:spPr bwMode="auto">
            <a:xfrm>
              <a:off x="6086093" y="173345"/>
              <a:ext cx="501667" cy="19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NH</a:t>
              </a:r>
            </a:p>
          </p:txBody>
        </p:sp>
        <p:sp>
          <p:nvSpPr>
            <p:cNvPr id="333" name="Line 80"/>
            <p:cNvSpPr>
              <a:spLocks noChangeShapeType="1"/>
            </p:cNvSpPr>
            <p:nvPr/>
          </p:nvSpPr>
          <p:spPr bwMode="auto">
            <a:xfrm>
              <a:off x="6276593" y="428625"/>
              <a:ext cx="197620" cy="92375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34" name="Text Box 28"/>
            <p:cNvSpPr txBox="1">
              <a:spLocks noChangeArrowheads="1"/>
            </p:cNvSpPr>
            <p:nvPr/>
          </p:nvSpPr>
          <p:spPr bwMode="auto">
            <a:xfrm>
              <a:off x="5133593" y="1447799"/>
              <a:ext cx="522748" cy="31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OH*</a:t>
              </a:r>
            </a:p>
          </p:txBody>
        </p:sp>
        <p:sp>
          <p:nvSpPr>
            <p:cNvPr id="335" name="Text Box 28"/>
            <p:cNvSpPr txBox="1">
              <a:spLocks noChangeArrowheads="1"/>
            </p:cNvSpPr>
            <p:nvPr/>
          </p:nvSpPr>
          <p:spPr bwMode="auto">
            <a:xfrm>
              <a:off x="4433231" y="1719672"/>
              <a:ext cx="414612" cy="23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IL</a:t>
              </a:r>
            </a:p>
          </p:txBody>
        </p:sp>
        <p:sp>
          <p:nvSpPr>
            <p:cNvPr id="336" name="Text Box 28"/>
            <p:cNvSpPr txBox="1">
              <a:spLocks noChangeArrowheads="1"/>
            </p:cNvSpPr>
            <p:nvPr/>
          </p:nvSpPr>
          <p:spPr bwMode="auto">
            <a:xfrm>
              <a:off x="4152052" y="3158078"/>
              <a:ext cx="438616" cy="223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LA</a:t>
              </a:r>
            </a:p>
          </p:txBody>
        </p:sp>
        <p:sp>
          <p:nvSpPr>
            <p:cNvPr id="337" name="Text Box 28"/>
            <p:cNvSpPr txBox="1">
              <a:spLocks noChangeArrowheads="1"/>
            </p:cNvSpPr>
            <p:nvPr/>
          </p:nvSpPr>
          <p:spPr bwMode="auto">
            <a:xfrm>
              <a:off x="5959425" y="872372"/>
              <a:ext cx="555293" cy="242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NY</a:t>
              </a:r>
            </a:p>
          </p:txBody>
        </p:sp>
        <p:sp>
          <p:nvSpPr>
            <p:cNvPr id="338" name="Text Box 97"/>
            <p:cNvSpPr txBox="1">
              <a:spLocks noChangeArrowheads="1"/>
            </p:cNvSpPr>
            <p:nvPr/>
          </p:nvSpPr>
          <p:spPr bwMode="auto">
            <a:xfrm>
              <a:off x="6581393" y="1954308"/>
              <a:ext cx="916020" cy="24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5787" tIns="7894" rIns="15787" bIns="7894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Wash DC</a:t>
              </a:r>
            </a:p>
          </p:txBody>
        </p:sp>
        <p:sp>
          <p:nvSpPr>
            <p:cNvPr id="339" name="Flowchart: Connector 338"/>
            <p:cNvSpPr/>
            <p:nvPr/>
          </p:nvSpPr>
          <p:spPr>
            <a:xfrm>
              <a:off x="6047993" y="1752600"/>
              <a:ext cx="76200" cy="76200"/>
            </a:xfrm>
            <a:prstGeom prst="flowChartConnector">
              <a:avLst/>
            </a:prstGeom>
            <a:solidFill>
              <a:srgbClr val="4F81BD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82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40" name="Line 84"/>
            <p:cNvSpPr>
              <a:spLocks noChangeShapeType="1"/>
            </p:cNvSpPr>
            <p:nvPr/>
          </p:nvSpPr>
          <p:spPr bwMode="auto">
            <a:xfrm flipH="1" flipV="1">
              <a:off x="6124193" y="1828800"/>
              <a:ext cx="457200" cy="15240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82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41" name="Text Box 99"/>
            <p:cNvSpPr txBox="1">
              <a:spLocks noChangeArrowheads="1"/>
            </p:cNvSpPr>
            <p:nvPr/>
          </p:nvSpPr>
          <p:spPr bwMode="auto">
            <a:xfrm>
              <a:off x="5895593" y="3657600"/>
              <a:ext cx="472393" cy="24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5787" tIns="7894" rIns="15787" bIns="7894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spcBef>
                  <a:spcPct val="50000"/>
                </a:spcBef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FL</a:t>
              </a:r>
            </a:p>
          </p:txBody>
        </p:sp>
        <p:sp>
          <p:nvSpPr>
            <p:cNvPr id="342" name="Text Box 29"/>
            <p:cNvSpPr txBox="1">
              <a:spLocks noChangeArrowheads="1"/>
            </p:cNvSpPr>
            <p:nvPr/>
          </p:nvSpPr>
          <p:spPr bwMode="auto">
            <a:xfrm>
              <a:off x="666368" y="1990725"/>
              <a:ext cx="590932" cy="31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>
                  <a:solidFill>
                    <a:sysClr val="windowText" lastClr="000000"/>
                  </a:solidFill>
                  <a:latin typeface="Calibri" pitchFamily="34" charset="0"/>
                </a:rPr>
                <a:t>CA*</a:t>
              </a:r>
            </a:p>
          </p:txBody>
        </p:sp>
        <p:sp>
          <p:nvSpPr>
            <p:cNvPr id="343" name="Text Box 30"/>
            <p:cNvSpPr txBox="1">
              <a:spLocks noChangeArrowheads="1"/>
            </p:cNvSpPr>
            <p:nvPr/>
          </p:nvSpPr>
          <p:spPr bwMode="auto">
            <a:xfrm>
              <a:off x="3076193" y="990600"/>
              <a:ext cx="388095" cy="31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952" tIns="32476" rIns="64952" bIns="32476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r>
                <a:rPr lang="en-US" sz="1125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SD</a:t>
              </a:r>
            </a:p>
          </p:txBody>
        </p:sp>
      </p:grpSp>
      <p:sp>
        <p:nvSpPr>
          <p:cNvPr id="352" name="Text Box 29"/>
          <p:cNvSpPr txBox="1">
            <a:spLocks noChangeArrowheads="1"/>
          </p:cNvSpPr>
          <p:nvPr/>
        </p:nvSpPr>
        <p:spPr bwMode="auto">
          <a:xfrm>
            <a:off x="2340969" y="2265318"/>
            <a:ext cx="404888" cy="1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OR</a:t>
            </a:r>
          </a:p>
        </p:txBody>
      </p:sp>
      <p:sp>
        <p:nvSpPr>
          <p:cNvPr id="353" name="Text Box 29"/>
          <p:cNvSpPr txBox="1">
            <a:spLocks noChangeArrowheads="1"/>
          </p:cNvSpPr>
          <p:nvPr/>
        </p:nvSpPr>
        <p:spPr bwMode="auto">
          <a:xfrm>
            <a:off x="4548187" y="2175037"/>
            <a:ext cx="404888" cy="20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MN</a:t>
            </a:r>
          </a:p>
        </p:txBody>
      </p:sp>
      <p:sp>
        <p:nvSpPr>
          <p:cNvPr id="354" name="Text Box 29"/>
          <p:cNvSpPr txBox="1">
            <a:spLocks noChangeArrowheads="1"/>
          </p:cNvSpPr>
          <p:nvPr/>
        </p:nvSpPr>
        <p:spPr bwMode="auto">
          <a:xfrm>
            <a:off x="3026665" y="3000712"/>
            <a:ext cx="404888" cy="1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UT</a:t>
            </a:r>
          </a:p>
        </p:txBody>
      </p:sp>
      <p:sp>
        <p:nvSpPr>
          <p:cNvPr id="355" name="Text Box 29"/>
          <p:cNvSpPr txBox="1">
            <a:spLocks noChangeArrowheads="1"/>
          </p:cNvSpPr>
          <p:nvPr/>
        </p:nvSpPr>
        <p:spPr bwMode="auto">
          <a:xfrm>
            <a:off x="3563569" y="3089064"/>
            <a:ext cx="404888" cy="19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CO</a:t>
            </a:r>
          </a:p>
        </p:txBody>
      </p:sp>
      <p:sp>
        <p:nvSpPr>
          <p:cNvPr id="356" name="Text Box 29"/>
          <p:cNvSpPr txBox="1">
            <a:spLocks noChangeArrowheads="1"/>
          </p:cNvSpPr>
          <p:nvPr/>
        </p:nvSpPr>
        <p:spPr bwMode="auto">
          <a:xfrm>
            <a:off x="4229220" y="3159585"/>
            <a:ext cx="404888" cy="17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KS</a:t>
            </a:r>
          </a:p>
        </p:txBody>
      </p:sp>
      <p:sp>
        <p:nvSpPr>
          <p:cNvPr id="357" name="Text Box 29"/>
          <p:cNvSpPr txBox="1">
            <a:spLocks noChangeArrowheads="1"/>
          </p:cNvSpPr>
          <p:nvPr/>
        </p:nvSpPr>
        <p:spPr bwMode="auto">
          <a:xfrm>
            <a:off x="5113697" y="3844239"/>
            <a:ext cx="404888" cy="19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MS</a:t>
            </a:r>
          </a:p>
        </p:txBody>
      </p:sp>
      <p:sp>
        <p:nvSpPr>
          <p:cNvPr id="358" name="Text Box 29"/>
          <p:cNvSpPr txBox="1">
            <a:spLocks noChangeArrowheads="1"/>
          </p:cNvSpPr>
          <p:nvPr/>
        </p:nvSpPr>
        <p:spPr bwMode="auto">
          <a:xfrm>
            <a:off x="5383255" y="3429575"/>
            <a:ext cx="404888" cy="15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TN</a:t>
            </a:r>
          </a:p>
        </p:txBody>
      </p:sp>
      <p:sp>
        <p:nvSpPr>
          <p:cNvPr id="359" name="Text Box 29"/>
          <p:cNvSpPr txBox="1">
            <a:spLocks noChangeArrowheads="1"/>
          </p:cNvSpPr>
          <p:nvPr/>
        </p:nvSpPr>
        <p:spPr bwMode="auto">
          <a:xfrm>
            <a:off x="5968746" y="3558980"/>
            <a:ext cx="404888" cy="15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SC</a:t>
            </a:r>
          </a:p>
        </p:txBody>
      </p:sp>
      <p:sp>
        <p:nvSpPr>
          <p:cNvPr id="360" name="Text Box 29"/>
          <p:cNvSpPr txBox="1">
            <a:spLocks noChangeArrowheads="1"/>
          </p:cNvSpPr>
          <p:nvPr/>
        </p:nvSpPr>
        <p:spPr bwMode="auto">
          <a:xfrm>
            <a:off x="4945036" y="2304858"/>
            <a:ext cx="404888" cy="15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WI</a:t>
            </a:r>
          </a:p>
        </p:txBody>
      </p:sp>
      <p:sp>
        <p:nvSpPr>
          <p:cNvPr id="361" name="Text Box 29"/>
          <p:cNvSpPr txBox="1">
            <a:spLocks noChangeArrowheads="1"/>
          </p:cNvSpPr>
          <p:nvPr/>
        </p:nvSpPr>
        <p:spPr bwMode="auto">
          <a:xfrm>
            <a:off x="5412455" y="2402990"/>
            <a:ext cx="404888" cy="15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MI</a:t>
            </a:r>
          </a:p>
        </p:txBody>
      </p:sp>
      <p:sp>
        <p:nvSpPr>
          <p:cNvPr id="362" name="Text Box 29"/>
          <p:cNvSpPr txBox="1">
            <a:spLocks noChangeArrowheads="1"/>
          </p:cNvSpPr>
          <p:nvPr/>
        </p:nvSpPr>
        <p:spPr bwMode="auto">
          <a:xfrm>
            <a:off x="5362936" y="2851015"/>
            <a:ext cx="404888" cy="15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IN</a:t>
            </a:r>
          </a:p>
        </p:txBody>
      </p:sp>
      <p:sp>
        <p:nvSpPr>
          <p:cNvPr id="363" name="Text Box 29"/>
          <p:cNvSpPr txBox="1">
            <a:spLocks noChangeArrowheads="1"/>
          </p:cNvSpPr>
          <p:nvPr/>
        </p:nvSpPr>
        <p:spPr bwMode="auto">
          <a:xfrm>
            <a:off x="6117201" y="3020744"/>
            <a:ext cx="404888" cy="15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VA</a:t>
            </a:r>
          </a:p>
        </p:txBody>
      </p:sp>
      <p:sp>
        <p:nvSpPr>
          <p:cNvPr id="364" name="Line 84"/>
          <p:cNvSpPr>
            <a:spLocks noChangeShapeType="1"/>
          </p:cNvSpPr>
          <p:nvPr/>
        </p:nvSpPr>
        <p:spPr bwMode="auto">
          <a:xfrm flipH="1" flipV="1">
            <a:off x="6678216" y="2460127"/>
            <a:ext cx="342900" cy="117002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en-US" sz="825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367" name="Line 107"/>
          <p:cNvSpPr>
            <a:spLocks noChangeShapeType="1"/>
          </p:cNvSpPr>
          <p:nvPr/>
        </p:nvSpPr>
        <p:spPr bwMode="auto">
          <a:xfrm flipH="1" flipV="1">
            <a:off x="6590705" y="2896791"/>
            <a:ext cx="257175" cy="71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342900"/>
            <a:endParaRPr lang="en-US" sz="825" kern="0">
              <a:solidFill>
                <a:srgbClr val="333333"/>
              </a:solidFill>
            </a:endParaRPr>
          </a:p>
        </p:txBody>
      </p:sp>
      <p:sp>
        <p:nvSpPr>
          <p:cNvPr id="368" name="Line 107"/>
          <p:cNvSpPr>
            <a:spLocks noChangeShapeType="1"/>
          </p:cNvSpPr>
          <p:nvPr/>
        </p:nvSpPr>
        <p:spPr bwMode="auto">
          <a:xfrm flipH="1" flipV="1">
            <a:off x="6551333" y="3017345"/>
            <a:ext cx="257175" cy="71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342900"/>
            <a:endParaRPr lang="en-US" sz="825" kern="0">
              <a:solidFill>
                <a:srgbClr val="333333"/>
              </a:solidFill>
            </a:endParaRPr>
          </a:p>
        </p:txBody>
      </p:sp>
      <p:sp>
        <p:nvSpPr>
          <p:cNvPr id="369" name="Text Box 30"/>
          <p:cNvSpPr txBox="1">
            <a:spLocks noChangeArrowheads="1"/>
          </p:cNvSpPr>
          <p:nvPr/>
        </p:nvSpPr>
        <p:spPr bwMode="auto">
          <a:xfrm>
            <a:off x="6830542" y="2752037"/>
            <a:ext cx="291071" cy="2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DE</a:t>
            </a:r>
          </a:p>
        </p:txBody>
      </p:sp>
      <p:sp>
        <p:nvSpPr>
          <p:cNvPr id="370" name="Text Box 30"/>
          <p:cNvSpPr txBox="1">
            <a:spLocks noChangeArrowheads="1"/>
          </p:cNvSpPr>
          <p:nvPr/>
        </p:nvSpPr>
        <p:spPr bwMode="auto">
          <a:xfrm>
            <a:off x="6805938" y="2910207"/>
            <a:ext cx="394962" cy="2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MD</a:t>
            </a:r>
          </a:p>
        </p:txBody>
      </p:sp>
      <p:pic>
        <p:nvPicPr>
          <p:cNvPr id="5231" name="Freeform 9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716" y="16899731"/>
            <a:ext cx="9944100" cy="78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6768295" y="3962084"/>
            <a:ext cx="221974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kern="0" dirty="0">
                <a:solidFill>
                  <a:srgbClr val="333333"/>
                </a:solidFill>
                <a:latin typeface="Calibri" pitchFamily="34" charset="0"/>
              </a:rPr>
              <a:t>46 states, the District of Columbia and 22 sub-state regions</a:t>
            </a:r>
          </a:p>
          <a:p>
            <a:pPr defTabSz="342900"/>
            <a:endParaRPr lang="en-US" sz="1350" kern="0" dirty="0">
              <a:solidFill>
                <a:srgbClr val="333333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760471" y="5705856"/>
            <a:ext cx="2207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endParaRPr lang="en-US" sz="1350" kern="0" dirty="0">
              <a:solidFill>
                <a:srgbClr val="333333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628649" y="1763348"/>
            <a:ext cx="3722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050" b="1" kern="0" dirty="0">
                <a:solidFill>
                  <a:srgbClr val="333333"/>
                </a:solidFill>
                <a:latin typeface="Calibri"/>
              </a:rPr>
              <a:t>ME</a:t>
            </a:r>
          </a:p>
        </p:txBody>
      </p:sp>
      <p:sp>
        <p:nvSpPr>
          <p:cNvPr id="120" name="Line 80"/>
          <p:cNvSpPr>
            <a:spLocks noChangeShapeType="1"/>
          </p:cNvSpPr>
          <p:nvPr/>
        </p:nvSpPr>
        <p:spPr bwMode="auto">
          <a:xfrm>
            <a:off x="6350112" y="1990556"/>
            <a:ext cx="148215" cy="70919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en-US" sz="825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21" name="Text Box 28"/>
          <p:cNvSpPr txBox="1">
            <a:spLocks noChangeArrowheads="1"/>
          </p:cNvSpPr>
          <p:nvPr/>
        </p:nvSpPr>
        <p:spPr bwMode="auto">
          <a:xfrm>
            <a:off x="6113116" y="1821955"/>
            <a:ext cx="376250" cy="14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VT</a:t>
            </a:r>
          </a:p>
        </p:txBody>
      </p:sp>
      <p:sp>
        <p:nvSpPr>
          <p:cNvPr id="122" name="Text Box 28"/>
          <p:cNvSpPr txBox="1">
            <a:spLocks noChangeArrowheads="1"/>
          </p:cNvSpPr>
          <p:nvPr/>
        </p:nvSpPr>
        <p:spPr bwMode="auto">
          <a:xfrm>
            <a:off x="7004413" y="2472277"/>
            <a:ext cx="376250" cy="14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CT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74502" y="2429609"/>
            <a:ext cx="440091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28237" y="2304375"/>
            <a:ext cx="36912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25" b="1" kern="0" dirty="0">
                <a:solidFill>
                  <a:srgbClr val="333333"/>
                </a:solidFill>
                <a:latin typeface="Calibri"/>
              </a:rPr>
              <a:t>RI</a:t>
            </a:r>
          </a:p>
        </p:txBody>
      </p:sp>
      <p:sp>
        <p:nvSpPr>
          <p:cNvPr id="125" name="Text Box 30"/>
          <p:cNvSpPr txBox="1">
            <a:spLocks noChangeArrowheads="1"/>
          </p:cNvSpPr>
          <p:nvPr/>
        </p:nvSpPr>
        <p:spPr bwMode="auto">
          <a:xfrm>
            <a:off x="3394599" y="2501819"/>
            <a:ext cx="372592" cy="2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WY</a:t>
            </a:r>
          </a:p>
        </p:txBody>
      </p:sp>
      <p:sp>
        <p:nvSpPr>
          <p:cNvPr id="126" name="Text Box 30"/>
          <p:cNvSpPr txBox="1">
            <a:spLocks noChangeArrowheads="1"/>
          </p:cNvSpPr>
          <p:nvPr/>
        </p:nvSpPr>
        <p:spPr bwMode="auto">
          <a:xfrm>
            <a:off x="2132484" y="4402399"/>
            <a:ext cx="322950" cy="2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AK</a:t>
            </a:r>
          </a:p>
        </p:txBody>
      </p:sp>
      <p:sp>
        <p:nvSpPr>
          <p:cNvPr id="127" name="Text Box 30"/>
          <p:cNvSpPr txBox="1">
            <a:spLocks noChangeArrowheads="1"/>
          </p:cNvSpPr>
          <p:nvPr/>
        </p:nvSpPr>
        <p:spPr bwMode="auto">
          <a:xfrm>
            <a:off x="2578742" y="2827271"/>
            <a:ext cx="326772" cy="2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NV</a:t>
            </a:r>
          </a:p>
        </p:txBody>
      </p:sp>
      <p:sp>
        <p:nvSpPr>
          <p:cNvPr id="128" name="Text Box 30"/>
          <p:cNvSpPr txBox="1">
            <a:spLocks noChangeArrowheads="1"/>
          </p:cNvSpPr>
          <p:nvPr/>
        </p:nvSpPr>
        <p:spPr bwMode="auto">
          <a:xfrm>
            <a:off x="2871332" y="2371769"/>
            <a:ext cx="372592" cy="2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30" name="Text Box 30"/>
          <p:cNvSpPr txBox="1">
            <a:spLocks noChangeArrowheads="1"/>
          </p:cNvSpPr>
          <p:nvPr/>
        </p:nvSpPr>
        <p:spPr bwMode="auto">
          <a:xfrm>
            <a:off x="4134792" y="2727995"/>
            <a:ext cx="357881" cy="2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NE</a:t>
            </a:r>
          </a:p>
        </p:txBody>
      </p:sp>
      <p:sp>
        <p:nvSpPr>
          <p:cNvPr id="131" name="Text Box 30"/>
          <p:cNvSpPr txBox="1">
            <a:spLocks noChangeArrowheads="1"/>
          </p:cNvSpPr>
          <p:nvPr/>
        </p:nvSpPr>
        <p:spPr bwMode="auto">
          <a:xfrm>
            <a:off x="3345879" y="1955380"/>
            <a:ext cx="351870" cy="2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MT</a:t>
            </a:r>
          </a:p>
        </p:txBody>
      </p:sp>
      <p:sp>
        <p:nvSpPr>
          <p:cNvPr id="132" name="Text Box 30"/>
          <p:cNvSpPr txBox="1">
            <a:spLocks noChangeArrowheads="1"/>
          </p:cNvSpPr>
          <p:nvPr/>
        </p:nvSpPr>
        <p:spPr bwMode="auto">
          <a:xfrm>
            <a:off x="4053439" y="1955380"/>
            <a:ext cx="405122" cy="2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ND</a:t>
            </a:r>
          </a:p>
        </p:txBody>
      </p:sp>
      <p:sp>
        <p:nvSpPr>
          <p:cNvPr id="133" name="Text Box 30"/>
          <p:cNvSpPr txBox="1">
            <a:spLocks noChangeArrowheads="1"/>
          </p:cNvSpPr>
          <p:nvPr/>
        </p:nvSpPr>
        <p:spPr bwMode="auto">
          <a:xfrm>
            <a:off x="4660943" y="2671276"/>
            <a:ext cx="291071" cy="2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IA</a:t>
            </a:r>
          </a:p>
        </p:txBody>
      </p:sp>
      <p:sp>
        <p:nvSpPr>
          <p:cNvPr id="134" name="Text Box 30"/>
          <p:cNvSpPr txBox="1">
            <a:spLocks noChangeArrowheads="1"/>
          </p:cNvSpPr>
          <p:nvPr/>
        </p:nvSpPr>
        <p:spPr bwMode="auto">
          <a:xfrm>
            <a:off x="5827892" y="2967446"/>
            <a:ext cx="362073" cy="2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52" tIns="32476" rIns="64952" bIns="3247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50081">
              <a:defRPr/>
            </a:pPr>
            <a:r>
              <a:rPr lang="en-US" sz="1125" b="1" kern="0" dirty="0">
                <a:solidFill>
                  <a:sysClr val="windowText" lastClr="000000"/>
                </a:solidFill>
                <a:latin typeface="Calibri" pitchFamily="34" charset="0"/>
              </a:rPr>
              <a:t>WV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563" y="196295"/>
            <a:ext cx="178594" cy="150019"/>
          </a:xfrm>
          <a:prstGeom prst="rect">
            <a:avLst/>
          </a:prstGeom>
        </p:spPr>
      </p:pic>
      <p:sp>
        <p:nvSpPr>
          <p:cNvPr id="13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</p:spPr>
        <p:txBody>
          <a:bodyPr/>
          <a:lstStyle/>
          <a:p>
            <a:r>
              <a:rPr lang="en-US" dirty="0"/>
              <a:t>National Core Indicators (NCI)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110" y="5512037"/>
            <a:ext cx="49294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Please note</a:t>
            </a:r>
            <a:r>
              <a:rPr lang="en-US" dirty="0"/>
              <a:t>: not all NCI participating states participate in all NCI surveys each year. </a:t>
            </a:r>
          </a:p>
        </p:txBody>
      </p:sp>
    </p:spTree>
    <p:extLst>
      <p:ext uri="{BB962C8B-B14F-4D97-AF65-F5344CB8AC3E}">
        <p14:creationId xmlns:p14="http://schemas.microsoft.com/office/powerpoint/2010/main" val="347496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40" y="32885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u="sng" dirty="0"/>
              <a:t>How are performance measures collected?</a:t>
            </a:r>
            <a:br>
              <a:rPr lang="en-US" sz="3600" u="sng" dirty="0"/>
            </a:br>
            <a:r>
              <a:rPr lang="en-US" sz="2400" dirty="0"/>
              <a:t>NCI information comes from people who receive services and their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0163"/>
            <a:ext cx="3397624" cy="4587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Adult Consumer Survey (ACS)</a:t>
            </a:r>
          </a:p>
          <a:p>
            <a:pPr marL="0" indent="0">
              <a:buNone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(in-person)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n/>
                <a:solidFill>
                  <a:schemeClr val="tx1"/>
                </a:solidFill>
              </a:rPr>
              <a:t>Family Surveys</a:t>
            </a:r>
          </a:p>
          <a:p>
            <a:pPr marL="0" indent="0">
              <a:buNone/>
            </a:pPr>
            <a:r>
              <a:rPr lang="en-US" dirty="0">
                <a:ln/>
                <a:solidFill>
                  <a:schemeClr val="tx1"/>
                </a:solidFill>
              </a:rPr>
              <a:t>(AFS, FGS, CFS) (mail)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600"/>
              </a:spcAft>
              <a:buNone/>
            </a:pPr>
            <a:endParaRPr lang="en-US" sz="29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4" name="Picture 3" descr="Screen Shot 2015-08-01 at 11.05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38" y="2514343"/>
            <a:ext cx="4771180" cy="26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Family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05" y="1335742"/>
            <a:ext cx="7198822" cy="46585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Adult Family Survey (AFS): </a:t>
            </a:r>
          </a:p>
          <a:p>
            <a:pPr lvl="1"/>
            <a:r>
              <a:rPr lang="en-US" sz="2600" dirty="0"/>
              <a:t>Mailed to families with an adult with </a:t>
            </a:r>
            <a:br>
              <a:rPr lang="en-US" sz="2600" dirty="0"/>
            </a:br>
            <a:r>
              <a:rPr lang="en-US" sz="2600" dirty="0"/>
              <a:t>IDD (and receiving services) who lives in the home with them</a:t>
            </a:r>
          </a:p>
          <a:p>
            <a:r>
              <a:rPr lang="en-US" dirty="0"/>
              <a:t>Family Guardian Survey (FGS): </a:t>
            </a:r>
          </a:p>
          <a:p>
            <a:pPr lvl="1"/>
            <a:r>
              <a:rPr lang="en-US" sz="2600" dirty="0"/>
              <a:t>Mailed to families with an adult with IDD (and receiving services) who lives OUTSIDE of the family home</a:t>
            </a:r>
          </a:p>
          <a:p>
            <a:r>
              <a:rPr lang="en-US" dirty="0"/>
              <a:t>Child Family Survey (CFS): </a:t>
            </a:r>
          </a:p>
          <a:p>
            <a:pPr lvl="1"/>
            <a:r>
              <a:rPr lang="en-US" sz="2600" dirty="0"/>
              <a:t>Mailed to families with a child with IDD (and receiving services) who lives in the home with them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2050" name="Picture 2" descr="http://www.texaschildrensblog.org/wp-content/uploads/2015/08/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43" y="436700"/>
            <a:ext cx="2582252" cy="158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6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is the Adult Consumer Survey (ACS) Administered?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Standardized, face-to-face interview with a sample of individuals receiving services</a:t>
            </a:r>
          </a:p>
          <a:p>
            <a:pPr lvl="1"/>
            <a:r>
              <a:rPr lang="en-US" sz="2100" dirty="0"/>
              <a:t>Background Information</a:t>
            </a:r>
          </a:p>
          <a:p>
            <a:pPr lvl="1"/>
            <a:r>
              <a:rPr lang="en-US" sz="2100" dirty="0"/>
              <a:t>Section I (no proxies allowed)</a:t>
            </a:r>
          </a:p>
          <a:p>
            <a:pPr lvl="1"/>
            <a:r>
              <a:rPr lang="en-US" sz="2100" dirty="0"/>
              <a:t>Section II (proxies allowed)</a:t>
            </a:r>
          </a:p>
          <a:p>
            <a:r>
              <a:rPr lang="en-US" sz="2300" dirty="0"/>
              <a:t>No pre-screening procedures</a:t>
            </a:r>
          </a:p>
          <a:p>
            <a:r>
              <a:rPr lang="en-US" sz="2300" dirty="0"/>
              <a:t>Conducted with adults only (18 and over) receiving at least one service in addition to case management</a:t>
            </a:r>
          </a:p>
          <a:p>
            <a:r>
              <a:rPr lang="en-US" sz="2300" dirty="0"/>
              <a:t>Section I and Section II together take 50 minutes (on average)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962453" y="6362682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National Core Indicators (NCI) </a:t>
            </a:r>
          </a:p>
        </p:txBody>
      </p:sp>
    </p:spTree>
    <p:extLst>
      <p:ext uri="{BB962C8B-B14F-4D97-AF65-F5344CB8AC3E}">
        <p14:creationId xmlns:p14="http://schemas.microsoft.com/office/powerpoint/2010/main" val="155161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and State Reports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8890">
            <a:off x="936068" y="1554153"/>
            <a:ext cx="3471739" cy="4300883"/>
          </a:xfrm>
          <a:prstGeom prst="rect">
            <a:avLst/>
          </a:prstGeom>
          <a:ln w="15875">
            <a:solidFill>
              <a:schemeClr val="accent1"/>
            </a:solidFill>
          </a:ln>
          <a:effectLst>
            <a:outerShdw blurRad="50800" dist="38100" dir="10800000" sx="103000" sy="103000" algn="r" rotWithShape="0">
              <a:prstClr val="black">
                <a:alpha val="21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297" y="2137033"/>
            <a:ext cx="5474503" cy="3906529"/>
          </a:xfrm>
          <a:prstGeom prst="rect">
            <a:avLst/>
          </a:prstGeom>
          <a:effectLst>
            <a:outerShdw blurRad="50800" dist="38100" dir="10800000" sx="102000" sy="102000" algn="r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598230"/>
      </p:ext>
    </p:extLst>
  </p:cSld>
  <p:clrMapOvr>
    <a:masterClrMapping/>
  </p:clrMapOvr>
</p:sld>
</file>

<file path=ppt/theme/theme1.xml><?xml version="1.0" encoding="utf-8"?>
<a:theme xmlns:a="http://schemas.openxmlformats.org/drawingml/2006/main" name="NCI Theme">
  <a:themeElements>
    <a:clrScheme name="National Core Indicators 2">
      <a:dk1>
        <a:srgbClr val="333333"/>
      </a:dk1>
      <a:lt1>
        <a:sysClr val="window" lastClr="FFFFFF"/>
      </a:lt1>
      <a:dk2>
        <a:srgbClr val="178EA3"/>
      </a:dk2>
      <a:lt2>
        <a:srgbClr val="E0B55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49800"/>
      </a:hlink>
      <a:folHlink>
        <a:srgbClr val="BD7E0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15260</TotalTime>
  <Words>1698</Words>
  <Application>Microsoft Office PowerPoint</Application>
  <PresentationFormat>On-screen Show (4:3)</PresentationFormat>
  <Paragraphs>362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</vt:lpstr>
      <vt:lpstr>Lucida Sans Unicode</vt:lpstr>
      <vt:lpstr>Times New Roman</vt:lpstr>
      <vt:lpstr>Wingdings</vt:lpstr>
      <vt:lpstr>NCI Theme</vt:lpstr>
      <vt:lpstr>National Core Indicators: Quality information at the state and population level </vt:lpstr>
      <vt:lpstr>What Are the National Core Indicators?: Evolution of a National Survey of Quality of Life Outcomes</vt:lpstr>
      <vt:lpstr>What is NATIONAL CORE INDICATORS (NCI)?</vt:lpstr>
      <vt:lpstr>Why was NCI developed?</vt:lpstr>
      <vt:lpstr>PowerPoint Presentation</vt:lpstr>
      <vt:lpstr>How are performance measures collected? NCI information comes from people who receive services and their families</vt:lpstr>
      <vt:lpstr>          Family Surveys</vt:lpstr>
      <vt:lpstr>How is the Adult Consumer Survey (ACS) Administered?</vt:lpstr>
      <vt:lpstr>National and State Reports</vt:lpstr>
      <vt:lpstr>NCI data are used for monitoring and to improve services</vt:lpstr>
      <vt:lpstr>User-friendly reports</vt:lpstr>
      <vt:lpstr>National Core Indicators Design</vt:lpstr>
      <vt:lpstr>Possibility of using data for special projects</vt:lpstr>
      <vt:lpstr>National Core Indicators offer a unique view</vt:lpstr>
      <vt:lpstr>How Are States Using NCI Data?</vt:lpstr>
      <vt:lpstr>PowerPoint Presentation</vt:lpstr>
      <vt:lpstr>NCI: Strengthening Service Delivery and Quality System-Wide</vt:lpstr>
      <vt:lpstr> How States Use NCI Data </vt:lpstr>
      <vt:lpstr>What do NCI data show? 2015-16 NCI data</vt:lpstr>
      <vt:lpstr>NCI Consumer Survey Data 15-16</vt:lpstr>
      <vt:lpstr>Exercising Choice </vt:lpstr>
      <vt:lpstr>Employment: NCI Average</vt:lpstr>
      <vt:lpstr>Employment: CO Average</vt:lpstr>
      <vt:lpstr>Putting it another way: </vt:lpstr>
      <vt:lpstr>Relationships</vt:lpstr>
      <vt:lpstr>Service Coordination</vt:lpstr>
      <vt:lpstr>Access</vt:lpstr>
      <vt:lpstr>PowerPoint Presentation</vt:lpstr>
      <vt:lpstr>www.nationalcoreindicators.org</vt:lpstr>
      <vt:lpstr>PowerPoint Presentation</vt:lpstr>
      <vt:lpstr>Contacts</vt:lpstr>
    </vt:vector>
  </TitlesOfParts>
  <Company>HSRI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Bailey</dc:creator>
  <cp:lastModifiedBy>Alexandra Bonardi</cp:lastModifiedBy>
  <cp:revision>819</cp:revision>
  <cp:lastPrinted>2014-10-29T15:42:44Z</cp:lastPrinted>
  <dcterms:created xsi:type="dcterms:W3CDTF">2013-11-11T16:22:50Z</dcterms:created>
  <dcterms:modified xsi:type="dcterms:W3CDTF">2017-06-16T22:12:00Z</dcterms:modified>
</cp:coreProperties>
</file>