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6" r:id="rId2"/>
  </p:sldMasterIdLst>
  <p:notesMasterIdLst>
    <p:notesMasterId r:id="rId67"/>
  </p:notesMasterIdLst>
  <p:handoutMasterIdLst>
    <p:handoutMasterId r:id="rId68"/>
  </p:handoutMasterIdLst>
  <p:sldIdLst>
    <p:sldId id="257" r:id="rId3"/>
    <p:sldId id="369" r:id="rId4"/>
    <p:sldId id="402" r:id="rId5"/>
    <p:sldId id="267" r:id="rId6"/>
    <p:sldId id="341" r:id="rId7"/>
    <p:sldId id="370" r:id="rId8"/>
    <p:sldId id="419" r:id="rId9"/>
    <p:sldId id="376" r:id="rId10"/>
    <p:sldId id="372" r:id="rId11"/>
    <p:sldId id="270" r:id="rId12"/>
    <p:sldId id="272" r:id="rId13"/>
    <p:sldId id="409" r:id="rId14"/>
    <p:sldId id="282" r:id="rId15"/>
    <p:sldId id="383" r:id="rId16"/>
    <p:sldId id="382" r:id="rId17"/>
    <p:sldId id="406" r:id="rId18"/>
    <p:sldId id="386" r:id="rId19"/>
    <p:sldId id="273" r:id="rId20"/>
    <p:sldId id="371" r:id="rId21"/>
    <p:sldId id="408" r:id="rId22"/>
    <p:sldId id="378" r:id="rId23"/>
    <p:sldId id="379" r:id="rId24"/>
    <p:sldId id="407" r:id="rId25"/>
    <p:sldId id="380" r:id="rId26"/>
    <p:sldId id="403" r:id="rId27"/>
    <p:sldId id="384" r:id="rId28"/>
    <p:sldId id="385" r:id="rId29"/>
    <p:sldId id="387" r:id="rId30"/>
    <p:sldId id="388" r:id="rId31"/>
    <p:sldId id="389" r:id="rId32"/>
    <p:sldId id="381" r:id="rId33"/>
    <p:sldId id="391" r:id="rId34"/>
    <p:sldId id="410" r:id="rId35"/>
    <p:sldId id="392" r:id="rId36"/>
    <p:sldId id="283" r:id="rId37"/>
    <p:sldId id="411" r:id="rId38"/>
    <p:sldId id="274" r:id="rId39"/>
    <p:sldId id="395" r:id="rId40"/>
    <p:sldId id="396" r:id="rId41"/>
    <p:sldId id="285" r:id="rId42"/>
    <p:sldId id="348" r:id="rId43"/>
    <p:sldId id="397" r:id="rId44"/>
    <p:sldId id="412" r:id="rId45"/>
    <p:sldId id="398" r:id="rId46"/>
    <p:sldId id="399" r:id="rId47"/>
    <p:sldId id="400" r:id="rId48"/>
    <p:sldId id="401" r:id="rId49"/>
    <p:sldId id="418" r:id="rId50"/>
    <p:sldId id="361" r:id="rId51"/>
    <p:sldId id="394" r:id="rId52"/>
    <p:sldId id="366" r:id="rId53"/>
    <p:sldId id="368" r:id="rId54"/>
    <p:sldId id="367" r:id="rId55"/>
    <p:sldId id="417" r:id="rId56"/>
    <p:sldId id="390" r:id="rId57"/>
    <p:sldId id="420" r:id="rId58"/>
    <p:sldId id="416" r:id="rId59"/>
    <p:sldId id="415" r:id="rId60"/>
    <p:sldId id="347" r:id="rId61"/>
    <p:sldId id="356" r:id="rId62"/>
    <p:sldId id="375" r:id="rId63"/>
    <p:sldId id="374" r:id="rId64"/>
    <p:sldId id="405" r:id="rId65"/>
    <p:sldId id="373" r:id="rId6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FFC533"/>
    <a:srgbClr val="FFCC00"/>
    <a:srgbClr val="FFE9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6" autoAdjust="0"/>
    <p:restoredTop sz="94689" autoAdjust="0"/>
  </p:normalViewPr>
  <p:slideViewPr>
    <p:cSldViewPr>
      <p:cViewPr varScale="1">
        <p:scale>
          <a:sx n="83" d="100"/>
          <a:sy n="83" d="100"/>
        </p:scale>
        <p:origin x="1182" y="51"/>
      </p:cViewPr>
      <p:guideLst>
        <p:guide orient="horz" pos="2160"/>
        <p:guide pos="2880"/>
      </p:guideLst>
    </p:cSldViewPr>
  </p:slideViewPr>
  <p:outlineViewPr>
    <p:cViewPr>
      <p:scale>
        <a:sx n="33" d="100"/>
        <a:sy n="33" d="100"/>
      </p:scale>
      <p:origin x="0" y="8309"/>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621"/>
          </a:xfrm>
          <a:prstGeom prst="rect">
            <a:avLst/>
          </a:prstGeom>
        </p:spPr>
        <p:txBody>
          <a:bodyPr vert="horz" lIns="91440" tIns="45720" rIns="91440" bIns="45720" rtlCol="0"/>
          <a:lstStyle>
            <a:lvl1pPr algn="r">
              <a:defRPr sz="1200"/>
            </a:lvl1pPr>
          </a:lstStyle>
          <a:p>
            <a:fld id="{DCACDD01-0782-46DD-BE0A-77B6EFBBA863}" type="datetimeFigureOut">
              <a:rPr lang="en-US" smtClean="0"/>
              <a:t>6/22/2017</a:t>
            </a:fld>
            <a:endParaRPr lang="en-US" dirty="0"/>
          </a:p>
        </p:txBody>
      </p:sp>
      <p:sp>
        <p:nvSpPr>
          <p:cNvPr id="4" name="Footer Placeholder 3"/>
          <p:cNvSpPr>
            <a:spLocks noGrp="1"/>
          </p:cNvSpPr>
          <p:nvPr>
            <p:ph type="ftr" sz="quarter" idx="2"/>
          </p:nvPr>
        </p:nvSpPr>
        <p:spPr>
          <a:xfrm>
            <a:off x="1" y="8830780"/>
            <a:ext cx="2972421" cy="4656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30780"/>
            <a:ext cx="2972421" cy="465620"/>
          </a:xfrm>
          <a:prstGeom prst="rect">
            <a:avLst/>
          </a:prstGeom>
        </p:spPr>
        <p:txBody>
          <a:bodyPr vert="horz" lIns="91440" tIns="45720" rIns="91440" bIns="45720" rtlCol="0" anchor="b"/>
          <a:lstStyle>
            <a:lvl1pPr algn="r">
              <a:defRPr sz="1200"/>
            </a:lvl1pPr>
          </a:lstStyle>
          <a:p>
            <a:fld id="{BC914E4F-4B64-4E06-AB3D-5C205E180BDF}" type="slidenum">
              <a:rPr lang="en-US" smtClean="0"/>
              <a:t>‹#›</a:t>
            </a:fld>
            <a:endParaRPr lang="en-US" dirty="0"/>
          </a:p>
        </p:txBody>
      </p:sp>
    </p:spTree>
    <p:extLst>
      <p:ext uri="{BB962C8B-B14F-4D97-AF65-F5344CB8AC3E}">
        <p14:creationId xmlns:p14="http://schemas.microsoft.com/office/powerpoint/2010/main" val="1316678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2"/>
            <a:ext cx="2971800" cy="464820"/>
          </a:xfrm>
          <a:prstGeom prst="rect">
            <a:avLst/>
          </a:prstGeom>
        </p:spPr>
        <p:txBody>
          <a:bodyPr vert="horz" lIns="91440" tIns="45720" rIns="91440" bIns="45720" rtlCol="0"/>
          <a:lstStyle>
            <a:lvl1pPr algn="r">
              <a:defRPr sz="1200"/>
            </a:lvl1pPr>
          </a:lstStyle>
          <a:p>
            <a:fld id="{2E2F2D32-159C-4C37-8141-C88575AC8A65}" type="datetimeFigureOut">
              <a:rPr lang="en-US" smtClean="0"/>
              <a:pPr/>
              <a:t>6/22/2017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2"/>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9"/>
            <a:ext cx="2971800" cy="464820"/>
          </a:xfrm>
          <a:prstGeom prst="rect">
            <a:avLst/>
          </a:prstGeom>
        </p:spPr>
        <p:txBody>
          <a:bodyPr vert="horz" lIns="91440" tIns="45720" rIns="91440" bIns="45720" rtlCol="0" anchor="b"/>
          <a:lstStyle>
            <a:lvl1pPr algn="r">
              <a:defRPr sz="1200"/>
            </a:lvl1pPr>
          </a:lstStyle>
          <a:p>
            <a:fld id="{C51E0D88-5094-4867-AC79-8854958524B2}" type="slidenum">
              <a:rPr lang="en-US" smtClean="0"/>
              <a:pPr/>
              <a:t>‹#›</a:t>
            </a:fld>
            <a:endParaRPr lang="en-US" dirty="0"/>
          </a:p>
        </p:txBody>
      </p:sp>
    </p:spTree>
    <p:extLst>
      <p:ext uri="{BB962C8B-B14F-4D97-AF65-F5344CB8AC3E}">
        <p14:creationId xmlns:p14="http://schemas.microsoft.com/office/powerpoint/2010/main" val="77049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maintenance – supplemental</a:t>
            </a:r>
            <a:r>
              <a:rPr lang="en-US" baseline="0" dirty="0"/>
              <a:t> security income, ssi state supplement, SSDI, adult disabled child (ADC) veterans compensation food stamps, HUD</a:t>
            </a:r>
          </a:p>
          <a:p>
            <a:r>
              <a:rPr lang="en-US" baseline="0" dirty="0"/>
              <a:t>Health care – Medicare, Medicaid, Veterans Medical care</a:t>
            </a:r>
          </a:p>
          <a:p>
            <a:r>
              <a:rPr lang="en-US" baseline="0" dirty="0"/>
              <a:t>LTC – Community (IDD state programs, Mental illness state agency programs, HCBS waiver, Medicaid home health care, Medicaid personal care, VR, independent living, Veteran rehabilitation, HUD construction</a:t>
            </a:r>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8</a:t>
            </a:fld>
            <a:endParaRPr lang="en-US" dirty="0"/>
          </a:p>
        </p:txBody>
      </p:sp>
    </p:spTree>
    <p:extLst>
      <p:ext uri="{BB962C8B-B14F-4D97-AF65-F5344CB8AC3E}">
        <p14:creationId xmlns:p14="http://schemas.microsoft.com/office/powerpoint/2010/main" val="56282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by 2028 if current trends continue</a:t>
            </a:r>
          </a:p>
        </p:txBody>
      </p:sp>
      <p:sp>
        <p:nvSpPr>
          <p:cNvPr id="4" name="Slide Number Placeholder 3"/>
          <p:cNvSpPr>
            <a:spLocks noGrp="1"/>
          </p:cNvSpPr>
          <p:nvPr>
            <p:ph type="sldNum" sz="quarter" idx="10"/>
          </p:nvPr>
        </p:nvSpPr>
        <p:spPr/>
        <p:txBody>
          <a:bodyPr/>
          <a:lstStyle/>
          <a:p>
            <a:fld id="{C51E0D88-5094-4867-AC79-8854958524B2}" type="slidenum">
              <a:rPr lang="en-US" smtClean="0"/>
              <a:pPr/>
              <a:t>23</a:t>
            </a:fld>
            <a:endParaRPr lang="en-US" dirty="0"/>
          </a:p>
        </p:txBody>
      </p:sp>
    </p:spTree>
    <p:extLst>
      <p:ext uri="{BB962C8B-B14F-4D97-AF65-F5344CB8AC3E}">
        <p14:creationId xmlns:p14="http://schemas.microsoft.com/office/powerpoint/2010/main" val="130621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29</a:t>
            </a:fld>
            <a:endParaRPr lang="en-US" dirty="0"/>
          </a:p>
        </p:txBody>
      </p:sp>
    </p:spTree>
    <p:extLst>
      <p:ext uri="{BB962C8B-B14F-4D97-AF65-F5344CB8AC3E}">
        <p14:creationId xmlns:p14="http://schemas.microsoft.com/office/powerpoint/2010/main" val="85085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a:t>
            </a:r>
          </a:p>
          <a:p>
            <a:r>
              <a:rPr lang="en-US" dirty="0"/>
              <a:t>State $28.79 Billion (44%)</a:t>
            </a:r>
          </a:p>
          <a:p>
            <a:r>
              <a:rPr lang="en-US" dirty="0"/>
              <a:t>Local $1.47 Billion (2%)</a:t>
            </a:r>
          </a:p>
          <a:p>
            <a:r>
              <a:rPr lang="en-US" dirty="0"/>
              <a:t>Federal $34.95 Billion (54%)</a:t>
            </a:r>
          </a:p>
          <a:p>
            <a:pPr marL="171450" indent="-171450">
              <a:buFontTx/>
              <a:buChar char="-"/>
            </a:pPr>
            <a:r>
              <a:rPr lang="en-US" baseline="0" dirty="0"/>
              <a:t>HCBS Waiver 56%</a:t>
            </a:r>
          </a:p>
          <a:p>
            <a:pPr marL="171450" indent="-171450">
              <a:buFontTx/>
              <a:buChar char="-"/>
            </a:pPr>
            <a:r>
              <a:rPr lang="en-US" baseline="0" dirty="0"/>
              <a:t>Waiver SSI/ADC 18%</a:t>
            </a:r>
          </a:p>
          <a:p>
            <a:pPr marL="171450" indent="-171450">
              <a:buFontTx/>
              <a:buChar char="-"/>
            </a:pPr>
            <a:r>
              <a:rPr lang="en-US" baseline="0" dirty="0"/>
              <a:t>ICF/ID 18% </a:t>
            </a:r>
          </a:p>
          <a:p>
            <a:pPr marL="171450" indent="-171450">
              <a:buFontTx/>
              <a:buChar char="-"/>
            </a:pPr>
            <a:r>
              <a:rPr lang="en-US" baseline="0" dirty="0"/>
              <a:t>Related Medicaid 6%</a:t>
            </a:r>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32</a:t>
            </a:fld>
            <a:endParaRPr lang="en-US" dirty="0"/>
          </a:p>
        </p:txBody>
      </p:sp>
    </p:spTree>
    <p:extLst>
      <p:ext uri="{BB962C8B-B14F-4D97-AF65-F5344CB8AC3E}">
        <p14:creationId xmlns:p14="http://schemas.microsoft.com/office/powerpoint/2010/main" val="102137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1992 Tabor (Taxpayers</a:t>
            </a:r>
            <a:r>
              <a:rPr lang="en-US" baseline="0" dirty="0"/>
              <a:t> Bill of Rights) constitutional amendment</a:t>
            </a:r>
          </a:p>
          <a:p>
            <a:r>
              <a:rPr lang="en-US" sz="1200" b="0" i="0" kern="1200" dirty="0">
                <a:solidFill>
                  <a:schemeClr val="tx1"/>
                </a:solidFill>
                <a:effectLst/>
                <a:latin typeface="+mn-lt"/>
                <a:ea typeface="+mn-ea"/>
                <a:cs typeface="+mn-cs"/>
              </a:rPr>
              <a:t>It is the most restrictive tax and spending limitation in the country!</a:t>
            </a:r>
          </a:p>
          <a:p>
            <a:r>
              <a:rPr lang="en-US" sz="1200" b="0" i="0" kern="1200" dirty="0">
                <a:solidFill>
                  <a:schemeClr val="tx1"/>
                </a:solidFill>
                <a:effectLst/>
                <a:latin typeface="+mn-lt"/>
                <a:ea typeface="+mn-ea"/>
                <a:cs typeface="+mn-cs"/>
              </a:rPr>
              <a:t>TABOR limited the amount of revenue governments could collect and spend. Taxpayers received TABOR refunds on their state income taxes, and mill levies were suppressed to prevent governments from collecting too much in property tax. </a:t>
            </a:r>
          </a:p>
          <a:p>
            <a:r>
              <a:rPr lang="en-US" sz="1200" b="0" i="0" kern="1200" dirty="0">
                <a:solidFill>
                  <a:schemeClr val="tx1"/>
                </a:solidFill>
                <a:effectLst/>
                <a:latin typeface="+mn-lt"/>
                <a:ea typeface="+mn-ea"/>
                <a:cs typeface="+mn-cs"/>
              </a:rPr>
              <a:t>Re-evaluation</a:t>
            </a:r>
            <a:r>
              <a:rPr lang="en-US" sz="1200" b="0" i="0" kern="1200" baseline="0" dirty="0">
                <a:solidFill>
                  <a:schemeClr val="tx1"/>
                </a:solidFill>
                <a:effectLst/>
                <a:latin typeface="+mn-lt"/>
                <a:ea typeface="+mn-ea"/>
                <a:cs typeface="+mn-cs"/>
              </a:rPr>
              <a:t> of Tabor begani in 2015 is still being addressed</a:t>
            </a:r>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33</a:t>
            </a:fld>
            <a:endParaRPr lang="en-US" dirty="0"/>
          </a:p>
        </p:txBody>
      </p:sp>
    </p:spTree>
    <p:extLst>
      <p:ext uri="{BB962C8B-B14F-4D97-AF65-F5344CB8AC3E}">
        <p14:creationId xmlns:p14="http://schemas.microsoft.com/office/powerpoint/2010/main" val="197466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77C2F70-4985-44B6-91BA-52A96D8F4BA5}" type="slidenum">
              <a:rPr lang="en-US" smtClean="0">
                <a:latin typeface="Times New Roman" pitchFamily="18" charset="0"/>
                <a:cs typeface="Arial" pitchFamily="34" charset="0"/>
              </a:rPr>
              <a:pPr/>
              <a:t>35</a:t>
            </a:fld>
            <a:endParaRPr lang="en-US" dirty="0">
              <a:latin typeface="Times New Roman" pitchFamily="18" charset="0"/>
              <a:cs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2989742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of Care</a:t>
            </a:r>
          </a:p>
          <a:p>
            <a:r>
              <a:rPr lang="en-US" dirty="0"/>
              <a:t>US Institutions for 16+ Public $210,</a:t>
            </a:r>
            <a:r>
              <a:rPr lang="en-US" baseline="0" dirty="0"/>
              <a:t> 110</a:t>
            </a:r>
          </a:p>
          <a:p>
            <a:pPr marL="171450" indent="-171450">
              <a:buFontTx/>
              <a:buChar char="-"/>
            </a:pPr>
            <a:r>
              <a:rPr lang="en-US" baseline="0" dirty="0"/>
              <a:t>Colorado $269,772</a:t>
            </a:r>
          </a:p>
          <a:p>
            <a:pPr marL="0" indent="0">
              <a:buFontTx/>
              <a:buNone/>
            </a:pPr>
            <a:r>
              <a:rPr lang="en-US" baseline="0" dirty="0"/>
              <a:t>US Institutions for 16+ Private $95,758</a:t>
            </a:r>
          </a:p>
          <a:p>
            <a:pPr marL="171450" indent="-171450">
              <a:buFontTx/>
              <a:buChar char="-"/>
            </a:pPr>
            <a:r>
              <a:rPr lang="en-US" baseline="0" dirty="0"/>
              <a:t>Colorado N/A</a:t>
            </a:r>
          </a:p>
          <a:p>
            <a:pPr marL="0" indent="0">
              <a:buFontTx/>
              <a:buNone/>
            </a:pPr>
            <a:r>
              <a:rPr lang="en-US" baseline="0" dirty="0"/>
              <a:t>ICF/ID for 15 or fewer persons Public $165,054</a:t>
            </a:r>
          </a:p>
          <a:p>
            <a:pPr marL="171450" indent="-171450">
              <a:buFontTx/>
              <a:buChar char="-"/>
            </a:pPr>
            <a:r>
              <a:rPr lang="en-US" baseline="0" dirty="0"/>
              <a:t>Colorado N/A</a:t>
            </a:r>
          </a:p>
          <a:p>
            <a:pPr marL="0" indent="0">
              <a:buFontTx/>
              <a:buNone/>
            </a:pPr>
            <a:r>
              <a:rPr lang="en-US" baseline="0" dirty="0"/>
              <a:t>ICF/ID for 15 or fewer persons Private $106,553</a:t>
            </a:r>
          </a:p>
          <a:p>
            <a:pPr marL="171450" indent="-171450">
              <a:buFontTx/>
              <a:buChar char="-"/>
            </a:pPr>
            <a:r>
              <a:rPr lang="en-US" baseline="0" dirty="0"/>
              <a:t>Colorado $183,528</a:t>
            </a:r>
          </a:p>
          <a:p>
            <a:pPr marL="0" indent="0">
              <a:buFontTx/>
              <a:buNone/>
            </a:pPr>
            <a:r>
              <a:rPr lang="en-US" baseline="0" dirty="0"/>
              <a:t>Supported Living/Personal Assistance $27,593</a:t>
            </a:r>
          </a:p>
          <a:p>
            <a:pPr marL="0" indent="0">
              <a:buFontTx/>
              <a:buNone/>
            </a:pPr>
            <a:r>
              <a:rPr lang="en-US" baseline="0" dirty="0"/>
              <a:t>Colorado $13,711</a:t>
            </a:r>
          </a:p>
          <a:p>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38</a:t>
            </a:fld>
            <a:endParaRPr lang="en-US" dirty="0"/>
          </a:p>
        </p:txBody>
      </p:sp>
    </p:spTree>
    <p:extLst>
      <p:ext uri="{BB962C8B-B14F-4D97-AF65-F5344CB8AC3E}">
        <p14:creationId xmlns:p14="http://schemas.microsoft.com/office/powerpoint/2010/main" val="21167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6165C77-FFA1-4515-BFDD-557B92C0383E}" type="slidenum">
              <a:rPr lang="en-US" smtClean="0">
                <a:latin typeface="Times New Roman" pitchFamily="18" charset="0"/>
                <a:cs typeface="Arial" pitchFamily="34" charset="0"/>
              </a:rPr>
              <a:pPr/>
              <a:t>40</a:t>
            </a:fld>
            <a:endParaRPr lang="en-US" dirty="0">
              <a:latin typeface="Times New Roman" pitchFamily="18" charset="0"/>
              <a:cs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1826156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49</a:t>
            </a:fld>
            <a:endParaRPr lang="en-US" dirty="0"/>
          </a:p>
        </p:txBody>
      </p:sp>
    </p:spTree>
    <p:extLst>
      <p:ext uri="{BB962C8B-B14F-4D97-AF65-F5344CB8AC3E}">
        <p14:creationId xmlns:p14="http://schemas.microsoft.com/office/powerpoint/2010/main" val="1960780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Senate 142 page bill “Better Care Reconciliation Act” Roll back Medicaid expansion and deep cuts</a:t>
            </a:r>
          </a:p>
          <a:p>
            <a:r>
              <a:rPr lang="en-US" dirty="0"/>
              <a:t>Goes with a Per-Capita Cap beginning in 2020 </a:t>
            </a:r>
          </a:p>
          <a:p>
            <a:r>
              <a:rPr lang="en-US" dirty="0"/>
              <a:t>Decreases the amount to disability programs by changing the growth rate to CPI-U which is less than the proposed house version </a:t>
            </a:r>
          </a:p>
          <a:p>
            <a:r>
              <a:rPr lang="en-US" dirty="0"/>
              <a:t>Nutshell CPI-M is projected to grow at 3.7% while CPI-U </a:t>
            </a:r>
            <a:r>
              <a:rPr lang="en-US"/>
              <a:t>is projected to grow 2.4%</a:t>
            </a:r>
            <a:endParaRPr lang="en-US" dirty="0"/>
          </a:p>
          <a:p>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51</a:t>
            </a:fld>
            <a:endParaRPr lang="en-US" dirty="0"/>
          </a:p>
        </p:txBody>
      </p:sp>
    </p:spTree>
    <p:extLst>
      <p:ext uri="{BB962C8B-B14F-4D97-AF65-F5344CB8AC3E}">
        <p14:creationId xmlns:p14="http://schemas.microsoft.com/office/powerpoint/2010/main" val="237394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 sets formula</a:t>
            </a:r>
            <a:r>
              <a:rPr lang="en-US" baseline="0" dirty="0"/>
              <a:t> based on # of enrollees that only grows by M-CPI (medical consumer price index, or inflation of prices for medical services) per person</a:t>
            </a:r>
          </a:p>
          <a:p>
            <a:r>
              <a:rPr lang="en-US" baseline="0" dirty="0"/>
              <a:t>If a state spends more than that, they owe it back the next year (subtracted from their federal funding in the next year</a:t>
            </a:r>
          </a:p>
          <a:p>
            <a:r>
              <a:rPr lang="en-US" baseline="0" dirty="0"/>
              <a:t>Includes all Medicaid spending including LTSS – makes no considerations for LTSS</a:t>
            </a:r>
          </a:p>
          <a:p>
            <a:r>
              <a:rPr lang="en-US" baseline="0" dirty="0"/>
              <a:t>Begins in 2020</a:t>
            </a:r>
          </a:p>
          <a:p>
            <a:r>
              <a:rPr lang="en-US" baseline="0" dirty="0"/>
              <a:t>Tightens pressure on states over time</a:t>
            </a:r>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53</a:t>
            </a:fld>
            <a:endParaRPr lang="en-US" dirty="0"/>
          </a:p>
        </p:txBody>
      </p:sp>
    </p:spTree>
    <p:extLst>
      <p:ext uri="{BB962C8B-B14F-4D97-AF65-F5344CB8AC3E}">
        <p14:creationId xmlns:p14="http://schemas.microsoft.com/office/powerpoint/2010/main" val="165432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IDD spending fell 1% in FY 2011; Rebounds</a:t>
            </a:r>
            <a:r>
              <a:rPr lang="en-US" baseline="0" dirty="0"/>
              <a:t> in FY 2012-2015 in the U.S. </a:t>
            </a:r>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9</a:t>
            </a:fld>
            <a:endParaRPr lang="en-US" dirty="0"/>
          </a:p>
        </p:txBody>
      </p:sp>
    </p:spTree>
    <p:extLst>
      <p:ext uri="{BB962C8B-B14F-4D97-AF65-F5344CB8AC3E}">
        <p14:creationId xmlns:p14="http://schemas.microsoft.com/office/powerpoint/2010/main" val="20424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the first time in 39 years of data collection IDD spending dropped </a:t>
            </a:r>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10</a:t>
            </a:fld>
            <a:endParaRPr lang="en-US" dirty="0"/>
          </a:p>
        </p:txBody>
      </p:sp>
    </p:spTree>
    <p:extLst>
      <p:ext uri="{BB962C8B-B14F-4D97-AF65-F5344CB8AC3E}">
        <p14:creationId xmlns:p14="http://schemas.microsoft.com/office/powerpoint/2010/main" val="2688323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states reduced inflation adjusted IDD spending </a:t>
            </a:r>
          </a:p>
        </p:txBody>
      </p:sp>
      <p:sp>
        <p:nvSpPr>
          <p:cNvPr id="4" name="Slide Number Placeholder 3"/>
          <p:cNvSpPr>
            <a:spLocks noGrp="1"/>
          </p:cNvSpPr>
          <p:nvPr>
            <p:ph type="sldNum" sz="quarter" idx="10"/>
          </p:nvPr>
        </p:nvSpPr>
        <p:spPr/>
        <p:txBody>
          <a:bodyPr/>
          <a:lstStyle/>
          <a:p>
            <a:fld id="{C51E0D88-5094-4867-AC79-8854958524B2}" type="slidenum">
              <a:rPr lang="en-US" smtClean="0"/>
              <a:pPr/>
              <a:t>11</a:t>
            </a:fld>
            <a:endParaRPr lang="en-US" dirty="0"/>
          </a:p>
        </p:txBody>
      </p:sp>
    </p:spTree>
    <p:extLst>
      <p:ext uri="{BB962C8B-B14F-4D97-AF65-F5344CB8AC3E}">
        <p14:creationId xmlns:p14="http://schemas.microsoft.com/office/powerpoint/2010/main" val="58363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13</a:t>
            </a:fld>
            <a:endParaRPr lang="en-US" dirty="0"/>
          </a:p>
        </p:txBody>
      </p:sp>
    </p:spTree>
    <p:extLst>
      <p:ext uri="{BB962C8B-B14F-4D97-AF65-F5344CB8AC3E}">
        <p14:creationId xmlns:p14="http://schemas.microsoft.com/office/powerpoint/2010/main" val="322771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Fiscal</a:t>
            </a:r>
            <a:r>
              <a:rPr lang="en-US" baseline="0" dirty="0"/>
              <a:t> Effort Varies Over 500% In the States</a:t>
            </a:r>
            <a:endParaRPr lang="en-US" dirty="0"/>
          </a:p>
        </p:txBody>
      </p:sp>
      <p:sp>
        <p:nvSpPr>
          <p:cNvPr id="4" name="Slide Number Placeholder 3"/>
          <p:cNvSpPr>
            <a:spLocks noGrp="1"/>
          </p:cNvSpPr>
          <p:nvPr>
            <p:ph type="sldNum" sz="quarter" idx="10"/>
          </p:nvPr>
        </p:nvSpPr>
        <p:spPr/>
        <p:txBody>
          <a:bodyPr/>
          <a:lstStyle/>
          <a:p>
            <a:fld id="{C51E0D88-5094-4867-AC79-8854958524B2}" type="slidenum">
              <a:rPr lang="en-US" smtClean="0"/>
              <a:pPr/>
              <a:t>15</a:t>
            </a:fld>
            <a:endParaRPr lang="en-US" dirty="0"/>
          </a:p>
        </p:txBody>
      </p:sp>
    </p:spTree>
    <p:extLst>
      <p:ext uri="{BB962C8B-B14F-4D97-AF65-F5344CB8AC3E}">
        <p14:creationId xmlns:p14="http://schemas.microsoft.com/office/powerpoint/2010/main" val="406454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Dropped 19% </a:t>
            </a:r>
          </a:p>
        </p:txBody>
      </p:sp>
      <p:sp>
        <p:nvSpPr>
          <p:cNvPr id="4" name="Slide Number Placeholder 3"/>
          <p:cNvSpPr>
            <a:spLocks noGrp="1"/>
          </p:cNvSpPr>
          <p:nvPr>
            <p:ph type="sldNum" sz="quarter" idx="10"/>
          </p:nvPr>
        </p:nvSpPr>
        <p:spPr/>
        <p:txBody>
          <a:bodyPr/>
          <a:lstStyle/>
          <a:p>
            <a:fld id="{C51E0D88-5094-4867-AC79-8854958524B2}" type="slidenum">
              <a:rPr lang="en-US" smtClean="0"/>
              <a:pPr/>
              <a:t>17</a:t>
            </a:fld>
            <a:endParaRPr lang="en-US" dirty="0"/>
          </a:p>
        </p:txBody>
      </p:sp>
    </p:spTree>
    <p:extLst>
      <p:ext uri="{BB962C8B-B14F-4D97-AF65-F5344CB8AC3E}">
        <p14:creationId xmlns:p14="http://schemas.microsoft.com/office/powerpoint/2010/main" val="112911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Utilization Rate: 212 per 100,000</a:t>
            </a:r>
          </a:p>
        </p:txBody>
      </p:sp>
      <p:sp>
        <p:nvSpPr>
          <p:cNvPr id="4" name="Slide Number Placeholder 3"/>
          <p:cNvSpPr>
            <a:spLocks noGrp="1"/>
          </p:cNvSpPr>
          <p:nvPr>
            <p:ph type="sldNum" sz="quarter" idx="10"/>
          </p:nvPr>
        </p:nvSpPr>
        <p:spPr/>
        <p:txBody>
          <a:bodyPr/>
          <a:lstStyle/>
          <a:p>
            <a:fld id="{C51E0D88-5094-4867-AC79-8854958524B2}" type="slidenum">
              <a:rPr lang="en-US" smtClean="0"/>
              <a:pPr/>
              <a:t>18</a:t>
            </a:fld>
            <a:endParaRPr lang="en-US" dirty="0"/>
          </a:p>
        </p:txBody>
      </p:sp>
    </p:spTree>
    <p:extLst>
      <p:ext uri="{BB962C8B-B14F-4D97-AF65-F5344CB8AC3E}">
        <p14:creationId xmlns:p14="http://schemas.microsoft.com/office/powerpoint/2010/main" val="64083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Excludes nursing facilities (27,306 in 2015)</a:t>
            </a:r>
          </a:p>
          <a:p>
            <a:r>
              <a:rPr lang="en-US" dirty="0"/>
              <a:t>1981 Waiver services </a:t>
            </a:r>
          </a:p>
        </p:txBody>
      </p:sp>
      <p:sp>
        <p:nvSpPr>
          <p:cNvPr id="4" name="Slide Number Placeholder 3"/>
          <p:cNvSpPr>
            <a:spLocks noGrp="1"/>
          </p:cNvSpPr>
          <p:nvPr>
            <p:ph type="sldNum" sz="quarter" idx="10"/>
          </p:nvPr>
        </p:nvSpPr>
        <p:spPr/>
        <p:txBody>
          <a:bodyPr/>
          <a:lstStyle/>
          <a:p>
            <a:fld id="{C51E0D88-5094-4867-AC79-8854958524B2}" type="slidenum">
              <a:rPr lang="en-US" smtClean="0"/>
              <a:pPr/>
              <a:t>21</a:t>
            </a:fld>
            <a:endParaRPr lang="en-US" dirty="0"/>
          </a:p>
        </p:txBody>
      </p:sp>
    </p:spTree>
    <p:extLst>
      <p:ext uri="{BB962C8B-B14F-4D97-AF65-F5344CB8AC3E}">
        <p14:creationId xmlns:p14="http://schemas.microsoft.com/office/powerpoint/2010/main" val="2370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baseline="0">
                <a:solidFill>
                  <a:schemeClr val="tx1"/>
                </a:solidFill>
              </a:defRPr>
            </a:lvl1pPr>
            <a:extLst/>
          </a:lstStyle>
          <a:p>
            <a:r>
              <a:rPr kumimoji="0"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4" name="Date Placeholder 3"/>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721A0-C84A-496F-BA5E-4936200E5C56}" type="slidenum">
              <a:rPr lang="en-US" smtClean="0"/>
              <a:pPr/>
              <a:t>‹#›</a:t>
            </a:fld>
            <a:endParaRPr lang="en-US" dirty="0"/>
          </a:p>
        </p:txBody>
      </p:sp>
      <p:sp>
        <p:nvSpPr>
          <p:cNvPr id="10" name="Rectangle 9"/>
          <p:cNvSpPr/>
          <p:nvPr/>
        </p:nvSpPr>
        <p:spPr bwMode="invGray">
          <a:xfrm>
            <a:off x="0" y="5128334"/>
            <a:ext cx="9144000" cy="129466"/>
          </a:xfrm>
          <a:prstGeom prst="rect">
            <a:avLst/>
          </a:prstGeom>
          <a:solidFill>
            <a:schemeClr val="bg1">
              <a:lumMod val="90000"/>
              <a:alpha val="55000"/>
            </a:schemeClr>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1721A0-C84A-496F-BA5E-4936200E5C56}" type="slidenum">
              <a:rPr lang="en-US" smtClean="0"/>
              <a:pPr/>
              <a:t>‹#›</a:t>
            </a:fld>
            <a:endParaRPr lang="en-US" dirty="0"/>
          </a:p>
        </p:txBody>
      </p:sp>
      <p:sp>
        <p:nvSpPr>
          <p:cNvPr id="12" name="Rectangle 11"/>
          <p:cNvSpPr/>
          <p:nvPr/>
        </p:nvSpPr>
        <p:spPr bwMode="invGray">
          <a:xfrm>
            <a:off x="2855737" y="0"/>
            <a:ext cx="45720" cy="1453896"/>
          </a:xfrm>
          <a:prstGeom prst="rect">
            <a:avLst/>
          </a:prstGeom>
          <a:no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876440"/>
            <a:ext cx="1072289" cy="90830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95CD79E-3937-4B18-8CD3-47D218D2AA87}" type="datetimeFigureOut">
              <a:rPr lang="en-US" smtClean="0"/>
              <a:pPr/>
              <a:t>6/22/2017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151721A0-C84A-496F-BA5E-4936200E5C56}"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876440"/>
            <a:ext cx="1072289" cy="90830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721A0-C84A-496F-BA5E-4936200E5C5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151721A0-C84A-496F-BA5E-4936200E5C5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11"/>
          <p:cNvSpPr>
            <a:spLocks noChangeArrowheads="1"/>
          </p:cNvSpPr>
          <p:nvPr userDrawn="1"/>
        </p:nvSpPr>
        <p:spPr bwMode="auto">
          <a:xfrm>
            <a:off x="0" y="0"/>
            <a:ext cx="76200" cy="6858000"/>
          </a:xfrm>
          <a:prstGeom prst="rect">
            <a:avLst/>
          </a:prstGeom>
          <a:gradFill rotWithShape="1">
            <a:gsLst>
              <a:gs pos="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Arial" charset="0"/>
              <a:cs typeface="Arial" charset="0"/>
            </a:endParaRPr>
          </a:p>
        </p:txBody>
      </p:sp>
      <p:sp>
        <p:nvSpPr>
          <p:cNvPr id="3" name="Rectangle 13"/>
          <p:cNvSpPr>
            <a:spLocks noChangeArrowheads="1"/>
          </p:cNvSpPr>
          <p:nvPr userDrawn="1"/>
        </p:nvSpPr>
        <p:spPr bwMode="auto">
          <a:xfrm>
            <a:off x="914400" y="1828800"/>
            <a:ext cx="7162800" cy="76200"/>
          </a:xfrm>
          <a:prstGeom prst="rect">
            <a:avLst/>
          </a:prstGeom>
          <a:gradFill rotWithShape="1">
            <a:gsLst>
              <a:gs pos="0">
                <a:srgbClr val="A2A2A2"/>
              </a:gs>
              <a:gs pos="100000">
                <a:schemeClr val="bg1"/>
              </a:gs>
            </a:gsLst>
            <a:lin ang="0" scaled="1"/>
          </a:gradFill>
          <a:ln w="9525">
            <a:noFill/>
            <a:miter lim="800000"/>
            <a:headEnd/>
            <a:tailEnd/>
          </a:ln>
          <a:effectLst/>
        </p:spPr>
        <p:txBody>
          <a:bodyPr wrap="none" anchor="ctr"/>
          <a:lstStyle/>
          <a:p>
            <a:pPr>
              <a:defRPr/>
            </a:pPr>
            <a:endParaRPr lang="en-US" dirty="0">
              <a:latin typeface="Arial" charset="0"/>
              <a:cs typeface="Arial" charset="0"/>
            </a:endParaRPr>
          </a:p>
        </p:txBody>
      </p:sp>
      <p:sp>
        <p:nvSpPr>
          <p:cNvPr id="4" name="Rectangle 14"/>
          <p:cNvSpPr>
            <a:spLocks noChangeArrowheads="1"/>
          </p:cNvSpPr>
          <p:nvPr userDrawn="1"/>
        </p:nvSpPr>
        <p:spPr bwMode="auto">
          <a:xfrm flipH="1" flipV="1">
            <a:off x="8763000" y="0"/>
            <a:ext cx="457200" cy="6858000"/>
          </a:xfrm>
          <a:prstGeom prst="rect">
            <a:avLst/>
          </a:prstGeom>
          <a:gradFill rotWithShape="1">
            <a:gsLst>
              <a:gs pos="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Arial" charset="0"/>
              <a:cs typeface="Arial" charset="0"/>
            </a:endParaRPr>
          </a:p>
        </p:txBody>
      </p:sp>
      <p:sp>
        <p:nvSpPr>
          <p:cNvPr id="5" name="Rectangle 15"/>
          <p:cNvSpPr>
            <a:spLocks noChangeArrowheads="1"/>
          </p:cNvSpPr>
          <p:nvPr userDrawn="1"/>
        </p:nvSpPr>
        <p:spPr bwMode="auto">
          <a:xfrm flipH="1">
            <a:off x="990600" y="4876800"/>
            <a:ext cx="7162800" cy="76200"/>
          </a:xfrm>
          <a:prstGeom prst="rect">
            <a:avLst/>
          </a:prstGeom>
          <a:gradFill rotWithShape="1">
            <a:gsLst>
              <a:gs pos="0">
                <a:srgbClr val="A2A2A2"/>
              </a:gs>
              <a:gs pos="100000">
                <a:schemeClr val="bg1"/>
              </a:gs>
            </a:gsLst>
            <a:lin ang="0" scaled="1"/>
          </a:gradFill>
          <a:ln w="9525">
            <a:noFill/>
            <a:miter lim="800000"/>
            <a:headEnd/>
            <a:tailEnd/>
          </a:ln>
          <a:effectLst/>
        </p:spPr>
        <p:txBody>
          <a:bodyPr wrap="none" anchor="ctr"/>
          <a:lstStyle/>
          <a:p>
            <a:pPr>
              <a:defRPr/>
            </a:pPr>
            <a:endParaRPr lang="en-US" dirty="0">
              <a:latin typeface="Arial" charset="0"/>
              <a:cs typeface="Arial" charset="0"/>
            </a:endParaRPr>
          </a:p>
        </p:txBody>
      </p:sp>
      <p:sp>
        <p:nvSpPr>
          <p:cNvPr id="6" name="Rectangle 17"/>
          <p:cNvSpPr>
            <a:spLocks noChangeArrowheads="1"/>
          </p:cNvSpPr>
          <p:nvPr userDrawn="1"/>
        </p:nvSpPr>
        <p:spPr bwMode="auto">
          <a:xfrm>
            <a:off x="2667000" y="5562600"/>
            <a:ext cx="5486400" cy="990600"/>
          </a:xfrm>
          <a:prstGeom prst="rect">
            <a:avLst/>
          </a:prstGeom>
          <a:noFill/>
          <a:ln w="9525">
            <a:noFill/>
            <a:miter lim="800000"/>
            <a:headEnd/>
            <a:tailEnd/>
          </a:ln>
          <a:effectLst/>
        </p:spPr>
        <p:txBody>
          <a:bodyPr/>
          <a:lstStyle/>
          <a:p>
            <a:pPr>
              <a:spcBef>
                <a:spcPct val="20000"/>
              </a:spcBef>
              <a:defRPr/>
            </a:pPr>
            <a:endParaRPr lang="en-US" sz="3200" b="0" dirty="0">
              <a:latin typeface="Times New Roman" pitchFamily="18" charset="0"/>
              <a:cs typeface="Arial" charset="0"/>
            </a:endParaRPr>
          </a:p>
        </p:txBody>
      </p:sp>
      <p:sp>
        <p:nvSpPr>
          <p:cNvPr id="7" name="Rectangle 6"/>
          <p:cNvSpPr>
            <a:spLocks noChangeArrowheads="1"/>
          </p:cNvSpPr>
          <p:nvPr userDrawn="1"/>
        </p:nvSpPr>
        <p:spPr bwMode="auto">
          <a:xfrm>
            <a:off x="0" y="0"/>
            <a:ext cx="457200" cy="6858000"/>
          </a:xfrm>
          <a:prstGeom prst="rect">
            <a:avLst/>
          </a:prstGeom>
          <a:gradFill rotWithShape="1">
            <a:gsLst>
              <a:gs pos="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Arial"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lvl1pPr>
              <a:buClr>
                <a:srgbClr val="002060"/>
              </a:buClr>
              <a:buFont typeface="Wingdings" pitchFamily="2" charset="2"/>
              <a:buChar char="§"/>
              <a:defRPr/>
            </a:lvl1pPr>
            <a:lvl2pPr>
              <a:buClr>
                <a:srgbClr val="002060"/>
              </a:buClr>
              <a:buFont typeface="Wingdings" pitchFamily="2" charset="2"/>
              <a:buChar char="§"/>
              <a:defRPr/>
            </a:lvl2pPr>
            <a:lvl3pPr>
              <a:buClr>
                <a:srgbClr val="002060"/>
              </a:buClr>
              <a:buFont typeface="Wingdings" pitchFamily="2" charset="2"/>
              <a:buChar char="§"/>
              <a:defRPr/>
            </a:lvl3pPr>
            <a:lvl4pPr>
              <a:buClr>
                <a:srgbClr val="002060"/>
              </a:buClr>
              <a:buFont typeface="Wingdings" pitchFamily="2" charset="2"/>
              <a:buChar char="§"/>
              <a:defRPr/>
            </a:lvl4pPr>
            <a:lvl5pPr>
              <a:buClr>
                <a:srgbClr val="002060"/>
              </a:buClr>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876440"/>
            <a:ext cx="1072289" cy="90830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402814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2390317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1266923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252405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1721A0-C84A-496F-BA5E-4936200E5C5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876440"/>
            <a:ext cx="1072289" cy="90830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3083067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1541329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625315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4287590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2405351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926413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2E4714-3DE9-437A-AA2F-15DB5285058B}" type="datetimeFigureOut">
              <a:rPr lang="en-US" smtClean="0"/>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40F1AB-4FE1-494E-96B5-ED55DDA498E0}" type="slidenum">
              <a:rPr lang="en-US" smtClean="0"/>
              <a:t>‹#›</a:t>
            </a:fld>
            <a:endParaRPr lang="en-US" dirty="0"/>
          </a:p>
        </p:txBody>
      </p:sp>
    </p:spTree>
    <p:extLst>
      <p:ext uri="{BB962C8B-B14F-4D97-AF65-F5344CB8AC3E}">
        <p14:creationId xmlns:p14="http://schemas.microsoft.com/office/powerpoint/2010/main" val="294912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lvl1pPr>
              <a:buClr>
                <a:srgbClr val="002060"/>
              </a:buClr>
              <a:buSzPct val="100000"/>
              <a:defRPr/>
            </a:lvl1pPr>
            <a:lvl2pPr>
              <a:buClr>
                <a:srgbClr val="002060"/>
              </a:buClr>
              <a:buSzPct val="90000"/>
              <a:defRPr/>
            </a:lvl2pPr>
            <a:lvl3pPr>
              <a:buClr>
                <a:srgbClr val="002060"/>
              </a:buClr>
              <a:defRPr/>
            </a:lvl3pPr>
            <a:lvl4pPr>
              <a:buClr>
                <a:srgbClr val="002060"/>
              </a:buClr>
              <a:defRPr/>
            </a:lvl4pPr>
            <a:lvl5pPr>
              <a:buClr>
                <a:srgbClr val="002060"/>
              </a:buClr>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1721A0-C84A-496F-BA5E-4936200E5C56}"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876440"/>
            <a:ext cx="1072289" cy="90830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chemeClr val="tx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6" name="Slide Number Placeholder 5"/>
          <p:cNvSpPr>
            <a:spLocks noGrp="1"/>
          </p:cNvSpPr>
          <p:nvPr>
            <p:ph type="sldNum" sz="quarter" idx="12"/>
          </p:nvPr>
        </p:nvSpPr>
        <p:spPr/>
        <p:txBody>
          <a:bodyPr/>
          <a:lstStyle/>
          <a:p>
            <a:fld id="{151721A0-C84A-496F-BA5E-4936200E5C56}"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843011"/>
            <a:ext cx="1072289" cy="90830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chemeClr val="tx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6" name="Slide Number Placeholder 5"/>
          <p:cNvSpPr>
            <a:spLocks noGrp="1"/>
          </p:cNvSpPr>
          <p:nvPr>
            <p:ph type="sldNum" sz="quarter" idx="12"/>
          </p:nvPr>
        </p:nvSpPr>
        <p:spPr/>
        <p:txBody>
          <a:bodyPr/>
          <a:lstStyle/>
          <a:p>
            <a:fld id="{151721A0-C84A-496F-BA5E-4936200E5C56}"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876440"/>
            <a:ext cx="1072289" cy="908308"/>
          </a:xfrm>
          <a:prstGeom prst="rect">
            <a:avLst/>
          </a:prstGeom>
        </p:spPr>
      </p:pic>
    </p:spTree>
    <p:extLst>
      <p:ext uri="{BB962C8B-B14F-4D97-AF65-F5344CB8AC3E}">
        <p14:creationId xmlns:p14="http://schemas.microsoft.com/office/powerpoint/2010/main" val="81402092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buClr>
                <a:srgbClr val="002060"/>
              </a:buClr>
              <a:defRPr sz="2800"/>
            </a:lvl1pPr>
            <a:lvl2pPr>
              <a:buClr>
                <a:srgbClr val="002060"/>
              </a:buClr>
              <a:defRPr sz="2400"/>
            </a:lvl2pPr>
            <a:lvl3pPr>
              <a:buClr>
                <a:srgbClr val="002060"/>
              </a:buClr>
              <a:defRPr sz="2000"/>
            </a:lvl3pPr>
            <a:lvl4pPr>
              <a:buClr>
                <a:srgbClr val="002060"/>
              </a:buClr>
              <a:defRPr sz="1800"/>
            </a:lvl4pPr>
            <a:lvl5pPr>
              <a:buClr>
                <a:srgbClr val="002060"/>
              </a:buCl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buClr>
                <a:srgbClr val="002060"/>
              </a:buClr>
              <a:defRPr sz="2800"/>
            </a:lvl1pPr>
            <a:lvl2pPr>
              <a:buClr>
                <a:srgbClr val="002060"/>
              </a:buClr>
              <a:defRPr sz="2400"/>
            </a:lvl2pPr>
            <a:lvl3pPr>
              <a:buClr>
                <a:srgbClr val="002060"/>
              </a:buClr>
              <a:defRPr sz="2000"/>
            </a:lvl3pPr>
            <a:lvl4pPr>
              <a:buClr>
                <a:srgbClr val="002060"/>
              </a:buClr>
              <a:defRPr sz="1800"/>
            </a:lvl4pPr>
            <a:lvl5pPr>
              <a:buClr>
                <a:srgbClr val="002060"/>
              </a:buCl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7" name="Slide Number Placeholder 6"/>
          <p:cNvSpPr>
            <a:spLocks noGrp="1"/>
          </p:cNvSpPr>
          <p:nvPr>
            <p:ph type="sldNum" sz="quarter" idx="12"/>
          </p:nvPr>
        </p:nvSpPr>
        <p:spPr/>
        <p:txBody>
          <a:bodyPr/>
          <a:lstStyle/>
          <a:p>
            <a:fld id="{151721A0-C84A-496F-BA5E-4936200E5C56}"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876440"/>
            <a:ext cx="1072289" cy="9083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buClr>
                <a:srgbClr val="002060"/>
              </a:buClr>
              <a:defRPr sz="2400"/>
            </a:lvl1pPr>
            <a:lvl2pPr>
              <a:buClr>
                <a:srgbClr val="002060"/>
              </a:buClr>
              <a:defRPr sz="2000"/>
            </a:lvl2pPr>
            <a:lvl3pPr>
              <a:buClr>
                <a:srgbClr val="002060"/>
              </a:buClr>
              <a:defRPr sz="1800"/>
            </a:lvl3pPr>
            <a:lvl4pPr>
              <a:buClr>
                <a:srgbClr val="002060"/>
              </a:buClr>
              <a:defRPr sz="1600"/>
            </a:lvl4pPr>
            <a:lvl5pPr>
              <a:buClr>
                <a:srgbClr val="002060"/>
              </a:buClr>
              <a:defRPr sz="1600"/>
            </a:lvl5pPr>
            <a:lvl6pPr>
              <a:defRPr sz="1600"/>
            </a:lvl6pPr>
            <a:lvl7pPr>
              <a:defRPr sz="1600"/>
            </a:lvl7pPr>
            <a:lvl8pPr>
              <a:defRPr sz="1600"/>
            </a:lvl8pPr>
            <a:lvl9pPr>
              <a:defRPr sz="16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buClr>
                <a:srgbClr val="002060"/>
              </a:buClr>
              <a:defRPr sz="2400"/>
            </a:lvl1pPr>
            <a:lvl2pPr>
              <a:buClr>
                <a:srgbClr val="002060"/>
              </a:buClr>
              <a:defRPr sz="2000"/>
            </a:lvl2pPr>
            <a:lvl3pPr>
              <a:buClr>
                <a:srgbClr val="002060"/>
              </a:buClr>
              <a:defRPr sz="1800"/>
            </a:lvl3pPr>
            <a:lvl4pPr>
              <a:buClr>
                <a:srgbClr val="002060"/>
              </a:buClr>
              <a:defRPr sz="1600"/>
            </a:lvl4pPr>
            <a:lvl5pPr>
              <a:buClr>
                <a:srgbClr val="002060"/>
              </a:buClr>
              <a:defRPr sz="1600"/>
            </a:lvl5pPr>
            <a:lvl6pPr>
              <a:defRPr sz="1600"/>
            </a:lvl6pPr>
            <a:lvl7pPr>
              <a:defRPr sz="1600"/>
            </a:lvl7pPr>
            <a:lvl8pPr>
              <a:defRPr sz="1600"/>
            </a:lvl8pPr>
            <a:lvl9pPr>
              <a:defRPr sz="16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9" name="Slide Number Placeholder 8"/>
          <p:cNvSpPr>
            <a:spLocks noGrp="1"/>
          </p:cNvSpPr>
          <p:nvPr>
            <p:ph type="sldNum" sz="quarter" idx="12"/>
          </p:nvPr>
        </p:nvSpPr>
        <p:spPr/>
        <p:txBody>
          <a:bodyPr/>
          <a:lstStyle/>
          <a:p>
            <a:fld id="{151721A0-C84A-496F-BA5E-4936200E5C56}"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876440"/>
            <a:ext cx="1072289" cy="90830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3" name="Date Placeholder 2"/>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1721A0-C84A-496F-BA5E-4936200E5C56}" type="slidenum">
              <a:rPr lang="en-US" smtClean="0"/>
              <a:pPr/>
              <a:t>‹#›</a:t>
            </a:fld>
            <a:endParaRPr lang="en-US" dirty="0"/>
          </a:p>
        </p:txBody>
      </p:sp>
      <p:sp>
        <p:nvSpPr>
          <p:cNvPr id="6" name="Rectangle 5"/>
          <p:cNvSpPr/>
          <p:nvPr userDrawn="1"/>
        </p:nvSpPr>
        <p:spPr>
          <a:xfrm>
            <a:off x="0" y="12954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553200"/>
            <a:ext cx="9144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606792"/>
            <a:ext cx="1072289" cy="90830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CD79E-3937-4B18-8CD3-47D218D2AA87}" type="datetimeFigureOut">
              <a:rPr lang="en-US" smtClean="0"/>
              <a:pPr/>
              <a:t>6/22/2017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1721A0-C84A-496F-BA5E-4936200E5C5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p:nvSpPr>
        <p:spPr bwMode="invGray">
          <a:xfrm>
            <a:off x="0" y="1295400"/>
            <a:ext cx="9144000" cy="164305"/>
          </a:xfrm>
          <a:prstGeom prst="rect">
            <a:avLst/>
          </a:prstGeom>
          <a:solidFill>
            <a:schemeClr val="bg1"/>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1"/>
            <a:ext cx="9143999" cy="1295400"/>
          </a:xfrm>
          <a:prstGeom prst="rect">
            <a:avLst/>
          </a:prstGeom>
          <a:solidFill>
            <a:srgbClr val="00206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95CD79E-3937-4B18-8CD3-47D218D2AA87}" type="datetimeFigureOut">
              <a:rPr lang="en-US" smtClean="0"/>
              <a:pPr/>
              <a:t>6/22/2017</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51721A0-C84A-496F-BA5E-4936200E5C5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14" r:id="rId2"/>
    <p:sldLayoutId id="2147483902" r:id="rId3"/>
    <p:sldLayoutId id="2147483903" r:id="rId4"/>
    <p:sldLayoutId id="2147483915"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Lst>
  <p:txStyles>
    <p:titleStyle>
      <a:lvl1pPr algn="l" rtl="0" eaLnBrk="1" latinLnBrk="0" hangingPunct="1">
        <a:spcBef>
          <a:spcPct val="0"/>
        </a:spcBef>
        <a:buNone/>
        <a:defRPr kumimoji="0" sz="4500" b="1" kern="1200" baseline="0">
          <a:solidFill>
            <a:schemeClr val="tx1"/>
          </a:solidFill>
          <a:effectLst/>
          <a:latin typeface="Arial" pitchFamily="34" charset="0"/>
          <a:ea typeface="+mj-ea"/>
          <a:cs typeface="+mj-cs"/>
        </a:defRPr>
      </a:lvl1pPr>
      <a:extLst/>
    </p:titleStyle>
    <p:bodyStyle>
      <a:lvl1pPr marL="438912" indent="-320040" algn="l" rtl="0" eaLnBrk="1" latinLnBrk="0" hangingPunct="1">
        <a:spcBef>
          <a:spcPts val="0"/>
        </a:spcBef>
        <a:buClr>
          <a:srgbClr val="002060"/>
        </a:buClr>
        <a:buSzPct val="80000"/>
        <a:buFont typeface="Wingdings 2"/>
        <a:buChar char=""/>
        <a:defRPr kumimoji="0" sz="3200" kern="1200" baseline="0">
          <a:solidFill>
            <a:schemeClr val="accent3"/>
          </a:solidFill>
          <a:latin typeface="Arial" pitchFamily="34" charset="0"/>
          <a:ea typeface="+mn-ea"/>
          <a:cs typeface="+mn-cs"/>
        </a:defRPr>
      </a:lvl1pPr>
      <a:lvl2pPr marL="731520" indent="-274320" algn="l" rtl="0" eaLnBrk="1" latinLnBrk="0" hangingPunct="1">
        <a:spcBef>
          <a:spcPct val="20000"/>
        </a:spcBef>
        <a:buClr>
          <a:srgbClr val="002060"/>
        </a:buClr>
        <a:buSzPct val="90000"/>
        <a:buFont typeface="Wingdings"/>
        <a:buChar char=""/>
        <a:defRPr kumimoji="0" sz="2800" kern="1200" baseline="0">
          <a:solidFill>
            <a:schemeClr val="accent3"/>
          </a:solidFill>
          <a:latin typeface="Arial" pitchFamily="34" charset="0"/>
          <a:ea typeface="+mn-ea"/>
          <a:cs typeface="+mn-cs"/>
        </a:defRPr>
      </a:lvl2pPr>
      <a:lvl3pPr marL="996696" indent="-228600" algn="l" rtl="0" eaLnBrk="1" latinLnBrk="0" hangingPunct="1">
        <a:spcBef>
          <a:spcPct val="20000"/>
        </a:spcBef>
        <a:buClr>
          <a:srgbClr val="002060"/>
        </a:buClr>
        <a:buFont typeface="Arial"/>
        <a:buChar char="▪"/>
        <a:defRPr kumimoji="0" sz="2400" kern="1200" baseline="0">
          <a:solidFill>
            <a:schemeClr val="accent3"/>
          </a:solidFill>
          <a:latin typeface="Arial" pitchFamily="34" charset="0"/>
          <a:ea typeface="+mn-ea"/>
          <a:cs typeface="+mn-cs"/>
        </a:defRPr>
      </a:lvl3pPr>
      <a:lvl4pPr marL="1216152" indent="-182880" algn="l" rtl="0" eaLnBrk="1" latinLnBrk="0" hangingPunct="1">
        <a:spcBef>
          <a:spcPct val="20000"/>
        </a:spcBef>
        <a:buClr>
          <a:srgbClr val="002060"/>
        </a:buClr>
        <a:buFont typeface="Arial"/>
        <a:buChar char="▪"/>
        <a:defRPr kumimoji="0" sz="2000" kern="1200" baseline="0">
          <a:solidFill>
            <a:schemeClr val="accent3"/>
          </a:solidFill>
          <a:latin typeface="Arial" pitchFamily="34" charset="0"/>
          <a:ea typeface="+mn-ea"/>
          <a:cs typeface="+mn-cs"/>
        </a:defRPr>
      </a:lvl4pPr>
      <a:lvl5pPr marL="1426464" indent="-182880" algn="l" rtl="0" eaLnBrk="1" latinLnBrk="0" hangingPunct="1">
        <a:spcBef>
          <a:spcPct val="20000"/>
        </a:spcBef>
        <a:buClr>
          <a:srgbClr val="002060"/>
        </a:buClr>
        <a:buFont typeface="Wingdings 3"/>
        <a:buChar char=""/>
        <a:defRPr kumimoji="0" lang="en-US" sz="2000" kern="1200" baseline="0" smtClean="0">
          <a:solidFill>
            <a:schemeClr val="accent3"/>
          </a:solidFill>
          <a:latin typeface="Arial"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2E4714-3DE9-437A-AA2F-15DB5285058B}" type="datetimeFigureOut">
              <a:rPr lang="en-US" smtClean="0"/>
              <a:t>6/22/2017</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0F1AB-4FE1-494E-96B5-ED55DDA498E0}" type="slidenum">
              <a:rPr lang="en-US" smtClean="0"/>
              <a:t>‹#›</a:t>
            </a:fld>
            <a:endParaRPr lang="en-US" dirty="0"/>
          </a:p>
        </p:txBody>
      </p:sp>
    </p:spTree>
    <p:extLst>
      <p:ext uri="{BB962C8B-B14F-4D97-AF65-F5344CB8AC3E}">
        <p14:creationId xmlns:p14="http://schemas.microsoft.com/office/powerpoint/2010/main" val="139965494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stateofthestates.or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hyperlink" Target="mailto:Shea.tanis@cu.edu"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304800"/>
            <a:ext cx="8229600" cy="2819400"/>
          </a:xfrm>
        </p:spPr>
        <p:txBody>
          <a:bodyPr>
            <a:normAutofit fontScale="90000"/>
          </a:bodyPr>
          <a:lstStyle/>
          <a:p>
            <a:r>
              <a:rPr lang="en-US" sz="4800" dirty="0"/>
              <a:t>State of the States in Intellectual and Developmental Disabilities 2017</a:t>
            </a:r>
            <a:br>
              <a:rPr lang="en-US" sz="4800" dirty="0"/>
            </a:br>
            <a:endParaRPr lang="en-US" dirty="0"/>
          </a:p>
        </p:txBody>
      </p:sp>
      <p:sp>
        <p:nvSpPr>
          <p:cNvPr id="8" name="Title 4"/>
          <p:cNvSpPr>
            <a:spLocks noGrp="1"/>
          </p:cNvSpPr>
          <p:nvPr>
            <p:ph type="subTitle" idx="1"/>
          </p:nvPr>
        </p:nvSpPr>
        <p:spPr>
          <a:xfrm>
            <a:off x="3886200" y="2971800"/>
            <a:ext cx="5029200" cy="1500188"/>
          </a:xfrm>
        </p:spPr>
        <p:txBody>
          <a:bodyPr>
            <a:normAutofit fontScale="97500"/>
          </a:bodyPr>
          <a:lstStyle/>
          <a:p>
            <a:pPr algn="r"/>
            <a:r>
              <a:rPr lang="en-US" sz="2400" dirty="0">
                <a:solidFill>
                  <a:schemeClr val="tx1"/>
                </a:solidFill>
              </a:rPr>
              <a:t>Shea Tanis, Ph.D. </a:t>
            </a:r>
          </a:p>
          <a:p>
            <a:pPr algn="r"/>
            <a:r>
              <a:rPr lang="en-US" sz="1800" dirty="0">
                <a:solidFill>
                  <a:schemeClr val="tx1"/>
                </a:solidFill>
              </a:rPr>
              <a:t>Associate Director</a:t>
            </a:r>
          </a:p>
          <a:p>
            <a:pPr algn="r"/>
            <a:r>
              <a:rPr lang="en-US" sz="1800" dirty="0">
                <a:solidFill>
                  <a:schemeClr val="tx1"/>
                </a:solidFill>
              </a:rPr>
              <a:t>Coleman Institute for Cognitive Disabilities</a:t>
            </a:r>
          </a:p>
          <a:p>
            <a:pPr algn="r"/>
            <a:r>
              <a:rPr lang="en-US" sz="1800" dirty="0">
                <a:solidFill>
                  <a:schemeClr val="tx1"/>
                </a:solidFill>
              </a:rPr>
              <a:t>June 22, 2017 </a:t>
            </a:r>
          </a:p>
          <a:p>
            <a:pPr algn="r"/>
            <a:r>
              <a:rPr lang="en-US" sz="1800" dirty="0">
                <a:solidFill>
                  <a:schemeClr val="tx1"/>
                </a:solidFill>
              </a:rPr>
              <a:t>2017 Alliance Summit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429000"/>
            <a:ext cx="3853758" cy="3264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a:spLocks noGrp="1"/>
          </p:cNvSpPr>
          <p:nvPr>
            <p:ph type="title"/>
          </p:nvPr>
        </p:nvSpPr>
        <p:spPr>
          <a:xfrm>
            <a:off x="457200" y="304800"/>
            <a:ext cx="8686800" cy="835152"/>
          </a:xfrm>
        </p:spPr>
        <p:txBody>
          <a:bodyPr>
            <a:noAutofit/>
          </a:bodyPr>
          <a:lstStyle/>
          <a:p>
            <a:pPr>
              <a:tabLst>
                <a:tab pos="2852738" algn="l"/>
              </a:tabLst>
            </a:pPr>
            <a:r>
              <a:rPr lang="en-US" sz="3200" dirty="0"/>
              <a:t>Annual Percent Change in Total Inflation-Adjusted IDD Spending in the U.S.</a:t>
            </a: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7134225" cy="486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534400" cy="1251062"/>
          </a:xfrm>
        </p:spPr>
        <p:txBody>
          <a:bodyPr>
            <a:normAutofit fontScale="90000"/>
          </a:bodyPr>
          <a:lstStyle/>
          <a:p>
            <a:r>
              <a:rPr lang="en-US" sz="4000" dirty="0"/>
              <a:t>Percent Change in State IDD Spending from 2013-2015</a:t>
            </a:r>
            <a:endParaRPr lang="en-US"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590675"/>
            <a:ext cx="8991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925" y="3505200"/>
            <a:ext cx="3089275" cy="228600"/>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 and State/Local Spending in the U.S. </a:t>
            </a:r>
          </a:p>
        </p:txBody>
      </p:sp>
      <p:pic>
        <p:nvPicPr>
          <p:cNvPr id="3" name="Picture 2"/>
          <p:cNvPicPr>
            <a:picLocks noChangeAspect="1"/>
          </p:cNvPicPr>
          <p:nvPr/>
        </p:nvPicPr>
        <p:blipFill>
          <a:blip r:embed="rId2"/>
          <a:stretch>
            <a:fillRect/>
          </a:stretch>
        </p:blipFill>
        <p:spPr>
          <a:xfrm>
            <a:off x="575725" y="1600200"/>
            <a:ext cx="7992549" cy="4883319"/>
          </a:xfrm>
          <a:prstGeom prst="rect">
            <a:avLst/>
          </a:prstGeom>
        </p:spPr>
      </p:pic>
      <p:sp>
        <p:nvSpPr>
          <p:cNvPr id="4" name="Rectangle 3"/>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3414564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534400" cy="1143000"/>
          </a:xfrm>
        </p:spPr>
        <p:txBody>
          <a:bodyPr>
            <a:noAutofit/>
          </a:bodyPr>
          <a:lstStyle/>
          <a:p>
            <a:br>
              <a:rPr lang="en-US" sz="3600" i="1" dirty="0">
                <a:solidFill>
                  <a:srgbClr val="FFC533"/>
                </a:solidFill>
              </a:rPr>
            </a:br>
            <a:r>
              <a:rPr lang="en-US" sz="3600" dirty="0"/>
              <a:t>Fiscal Effort</a:t>
            </a:r>
            <a:br>
              <a:rPr lang="en-US" sz="3600" i="1" dirty="0">
                <a:solidFill>
                  <a:srgbClr val="0000CC"/>
                </a:solidFill>
              </a:rPr>
            </a:br>
            <a:endParaRPr lang="en-US" sz="3600" dirty="0"/>
          </a:p>
        </p:txBody>
      </p:sp>
      <p:sp>
        <p:nvSpPr>
          <p:cNvPr id="11" name="Content Placeholder 10"/>
          <p:cNvSpPr>
            <a:spLocks noGrp="1"/>
          </p:cNvSpPr>
          <p:nvPr>
            <p:ph sz="quarter" idx="3"/>
          </p:nvPr>
        </p:nvSpPr>
        <p:spPr>
          <a:xfrm>
            <a:off x="4800600" y="3886200"/>
            <a:ext cx="4191000" cy="2187575"/>
          </a:xfrm>
        </p:spPr>
        <p:txBody>
          <a:bodyPr>
            <a:normAutofit fontScale="77500" lnSpcReduction="20000"/>
          </a:bodyPr>
          <a:lstStyle/>
          <a:p>
            <a:pPr marL="118872" indent="0">
              <a:buClr>
                <a:schemeClr val="bg1">
                  <a:lumMod val="10000"/>
                </a:schemeClr>
              </a:buClr>
              <a:buNone/>
            </a:pPr>
            <a:r>
              <a:rPr lang="en-US" sz="2000" dirty="0"/>
              <a:t>U.S. Total Fiscal Effort: $4.30</a:t>
            </a:r>
          </a:p>
          <a:p>
            <a:pPr marL="118872" indent="0">
              <a:buClr>
                <a:schemeClr val="bg1">
                  <a:lumMod val="10000"/>
                </a:schemeClr>
              </a:buClr>
              <a:buNone/>
            </a:pPr>
            <a:endParaRPr lang="en-US" sz="2000" dirty="0"/>
          </a:p>
          <a:p>
            <a:pPr marL="118872" indent="0">
              <a:buClr>
                <a:schemeClr val="bg1">
                  <a:lumMod val="10000"/>
                </a:schemeClr>
              </a:buClr>
              <a:buNone/>
            </a:pPr>
            <a:r>
              <a:rPr lang="en-US" sz="2000" dirty="0"/>
              <a:t>CO Total Fiscal Effort: $2.29 ↑ 4%</a:t>
            </a:r>
          </a:p>
          <a:p>
            <a:pPr lvl="1">
              <a:buClr>
                <a:schemeClr val="bg1">
                  <a:lumMod val="10000"/>
                </a:schemeClr>
              </a:buClr>
            </a:pPr>
            <a:r>
              <a:rPr lang="en-US" sz="2000" dirty="0"/>
              <a:t>Ranks 47</a:t>
            </a:r>
            <a:r>
              <a:rPr lang="en-US" sz="2000" baseline="30000" dirty="0"/>
              <a:t>th</a:t>
            </a:r>
            <a:endParaRPr lang="en-US" sz="2000" dirty="0"/>
          </a:p>
          <a:p>
            <a:pPr>
              <a:buClr>
                <a:schemeClr val="bg1">
                  <a:lumMod val="10000"/>
                </a:schemeClr>
              </a:buClr>
            </a:pPr>
            <a:endParaRPr lang="en-US" sz="2000" dirty="0"/>
          </a:p>
          <a:p>
            <a:pPr marL="118872" indent="0">
              <a:buClr>
                <a:schemeClr val="bg1">
                  <a:lumMod val="10000"/>
                </a:schemeClr>
              </a:buClr>
              <a:buNone/>
            </a:pPr>
            <a:endParaRPr lang="en-US" sz="2000" dirty="0"/>
          </a:p>
          <a:p>
            <a:pPr marL="118872" indent="0">
              <a:buClr>
                <a:schemeClr val="bg1">
                  <a:lumMod val="10000"/>
                </a:schemeClr>
              </a:buClr>
              <a:buNone/>
            </a:pPr>
            <a:r>
              <a:rPr lang="en-US" sz="2000" dirty="0"/>
              <a:t>U.S. Community Fiscal Effort: $3.81</a:t>
            </a:r>
          </a:p>
          <a:p>
            <a:pPr marL="118872" indent="0">
              <a:buClr>
                <a:schemeClr val="bg1">
                  <a:lumMod val="10000"/>
                </a:schemeClr>
              </a:buClr>
              <a:buNone/>
            </a:pPr>
            <a:endParaRPr lang="en-US" sz="2000" dirty="0"/>
          </a:p>
          <a:p>
            <a:pPr marL="118872" indent="0">
              <a:buClr>
                <a:schemeClr val="bg1">
                  <a:lumMod val="10000"/>
                </a:schemeClr>
              </a:buClr>
              <a:buNone/>
            </a:pPr>
            <a:r>
              <a:rPr lang="en-US" sz="2000" dirty="0"/>
              <a:t>CO Community Fiscal Effort: $2.14</a:t>
            </a:r>
          </a:p>
          <a:p>
            <a:pPr lvl="1">
              <a:buClr>
                <a:schemeClr val="bg1">
                  <a:lumMod val="10000"/>
                </a:schemeClr>
              </a:buClr>
            </a:pPr>
            <a:r>
              <a:rPr lang="en-US" sz="2000" dirty="0"/>
              <a:t>Ranks 45</a:t>
            </a:r>
            <a:r>
              <a:rPr lang="en-US" sz="2000" baseline="30000" dirty="0"/>
              <a:t>th</a:t>
            </a:r>
            <a:r>
              <a:rPr lang="en-US" sz="2000" dirty="0"/>
              <a:t> </a:t>
            </a:r>
          </a:p>
        </p:txBody>
      </p:sp>
      <p:sp>
        <p:nvSpPr>
          <p:cNvPr id="12" name="TextBox 5"/>
          <p:cNvSpPr txBox="1">
            <a:spLocks noGrp="1" noChangeArrowheads="1"/>
          </p:cNvSpPr>
          <p:nvPr>
            <p:ph type="body" sz="half" idx="1"/>
          </p:nvPr>
        </p:nvSpPr>
        <p:spPr bwMode="auto">
          <a:xfrm>
            <a:off x="109647" y="2057400"/>
            <a:ext cx="4419600" cy="3524042"/>
          </a:xfrm>
          <a:prstGeom prst="rect">
            <a:avLst/>
          </a:prstGeom>
          <a:noFill/>
          <a:ln w="63500" cmpd="sng">
            <a:noFill/>
            <a:miter lim="800000"/>
            <a:headEnd/>
            <a:tailEnd/>
          </a:ln>
        </p:spPr>
        <p:txBody>
          <a:bodyPr wrap="square">
            <a:spAutoFit/>
          </a:bodyPr>
          <a:lstStyle/>
          <a:p>
            <a:pPr algn="l">
              <a:buClr>
                <a:schemeClr val="bg1">
                  <a:lumMod val="10000"/>
                </a:schemeClr>
              </a:buClr>
              <a:buSzPct val="100000"/>
            </a:pPr>
            <a:r>
              <a:rPr lang="en-US" sz="2000" b="1" dirty="0"/>
              <a:t>Fiscal Effort </a:t>
            </a:r>
            <a:r>
              <a:rPr lang="en-US" sz="2000" dirty="0"/>
              <a:t>is a measure of how much a state spends on IDD LTSS </a:t>
            </a:r>
            <a:r>
              <a:rPr lang="en-US" sz="2000" u="sng" dirty="0"/>
              <a:t>per $1,000 of statewide personal income</a:t>
            </a:r>
            <a:r>
              <a:rPr lang="en-US" sz="2000" dirty="0"/>
              <a:t>.</a:t>
            </a:r>
          </a:p>
          <a:p>
            <a:pPr algn="l">
              <a:buClr>
                <a:schemeClr val="bg1">
                  <a:lumMod val="10000"/>
                </a:schemeClr>
              </a:buClr>
              <a:buSzPct val="100000"/>
              <a:buNone/>
            </a:pPr>
            <a:r>
              <a:rPr lang="en-US" sz="2000" dirty="0"/>
              <a:t> </a:t>
            </a:r>
          </a:p>
          <a:p>
            <a:pPr algn="l">
              <a:buClr>
                <a:schemeClr val="bg1">
                  <a:lumMod val="10000"/>
                </a:schemeClr>
              </a:buClr>
              <a:buSzPct val="100000"/>
            </a:pPr>
            <a:r>
              <a:rPr lang="en-US" sz="2000" dirty="0"/>
              <a:t>…in other words, </a:t>
            </a:r>
            <a:r>
              <a:rPr lang="en-US" sz="2000" b="1" dirty="0"/>
              <a:t>how much does your state spend after you control for state wealth </a:t>
            </a:r>
            <a:r>
              <a:rPr lang="en-US" sz="2000" dirty="0"/>
              <a:t>– this allows you to compare your state to any other state regardless of state wealth.</a:t>
            </a:r>
          </a:p>
        </p:txBody>
      </p:sp>
      <p:pic>
        <p:nvPicPr>
          <p:cNvPr id="8" name="Picture 7" descr="Money-Map.jpg"/>
          <p:cNvPicPr>
            <a:picLocks noChangeAspect="1"/>
          </p:cNvPicPr>
          <p:nvPr/>
        </p:nvPicPr>
        <p:blipFill>
          <a:blip r:embed="rId3" cstate="print"/>
          <a:stretch>
            <a:fillRect/>
          </a:stretch>
        </p:blipFill>
        <p:spPr>
          <a:xfrm>
            <a:off x="4541293" y="1481919"/>
            <a:ext cx="4261429" cy="2438400"/>
          </a:xfrm>
          <a:prstGeom prst="rect">
            <a:avLst/>
          </a:prstGeom>
        </p:spPr>
      </p:pic>
      <p:sp>
        <p:nvSpPr>
          <p:cNvPr id="7" name="Rectangle 6"/>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Total Fiscal Effort for IDD Services in the U.S. </a:t>
            </a:r>
          </a:p>
        </p:txBody>
      </p:sp>
      <p:pic>
        <p:nvPicPr>
          <p:cNvPr id="7" name="Picture 6"/>
          <p:cNvPicPr>
            <a:picLocks noChangeAspect="1"/>
          </p:cNvPicPr>
          <p:nvPr/>
        </p:nvPicPr>
        <p:blipFill>
          <a:blip r:embed="rId2"/>
          <a:stretch>
            <a:fillRect/>
          </a:stretch>
        </p:blipFill>
        <p:spPr>
          <a:xfrm>
            <a:off x="483358" y="2057400"/>
            <a:ext cx="8386140" cy="3962400"/>
          </a:xfrm>
          <a:prstGeom prst="rect">
            <a:avLst/>
          </a:prstGeom>
        </p:spPr>
      </p:pic>
      <p:sp>
        <p:nvSpPr>
          <p:cNvPr id="4" name="Rectangle 3"/>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387816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a:t>Community Services Fiscal Effort in the U.S. FY 2015</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539" y="1819181"/>
            <a:ext cx="7895321" cy="404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2940050" y="6048021"/>
            <a:ext cx="3263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panose="020B0604020202020204" pitchFamily="34" charset="0"/>
                <a:cs typeface="Arial" panose="020B0604020202020204" pitchFamily="34" charset="0"/>
              </a:defRPr>
            </a:lvl1pPr>
            <a:lvl2pPr marL="742950" indent="-285750">
              <a:defRPr sz="2200" b="1">
                <a:solidFill>
                  <a:schemeClr val="tx1"/>
                </a:solidFill>
                <a:latin typeface="Arial" panose="020B0604020202020204" pitchFamily="34" charset="0"/>
                <a:cs typeface="Arial" panose="020B0604020202020204" pitchFamily="34" charset="0"/>
              </a:defRPr>
            </a:lvl2pPr>
            <a:lvl3pPr marL="1143000" indent="-228600">
              <a:defRPr sz="2200" b="1">
                <a:solidFill>
                  <a:schemeClr val="tx1"/>
                </a:solidFill>
                <a:latin typeface="Arial" panose="020B0604020202020204" pitchFamily="34" charset="0"/>
                <a:cs typeface="Arial" panose="020B0604020202020204" pitchFamily="34" charset="0"/>
              </a:defRPr>
            </a:lvl3pPr>
            <a:lvl4pPr marL="1600200" indent="-228600">
              <a:defRPr sz="2200" b="1">
                <a:solidFill>
                  <a:schemeClr val="tx1"/>
                </a:solidFill>
                <a:latin typeface="Arial" panose="020B0604020202020204" pitchFamily="34" charset="0"/>
                <a:cs typeface="Arial" panose="020B0604020202020204" pitchFamily="34" charset="0"/>
              </a:defRPr>
            </a:lvl4pPr>
            <a:lvl5pPr marL="2057400" indent="-228600">
              <a:defRPr sz="2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9pPr>
          </a:lstStyle>
          <a:p>
            <a:r>
              <a:rPr lang="en-US" altLang="en-US" dirty="0">
                <a:solidFill>
                  <a:schemeClr val="accent3"/>
                </a:solidFill>
              </a:rPr>
              <a:t>UNITED STATES: $3.81</a:t>
            </a:r>
          </a:p>
        </p:txBody>
      </p:sp>
      <p:sp>
        <p:nvSpPr>
          <p:cNvPr id="5" name="Rectangle 4"/>
          <p:cNvSpPr/>
          <p:nvPr/>
        </p:nvSpPr>
        <p:spPr>
          <a:xfrm>
            <a:off x="5943600" y="4191000"/>
            <a:ext cx="2649150" cy="228600"/>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244303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Where a Person Lives</a:t>
            </a:r>
          </a:p>
        </p:txBody>
      </p:sp>
      <p:sp>
        <p:nvSpPr>
          <p:cNvPr id="7" name="Content Placeholder 6"/>
          <p:cNvSpPr>
            <a:spLocks noGrp="1"/>
          </p:cNvSpPr>
          <p:nvPr>
            <p:ph idx="1"/>
          </p:nvPr>
        </p:nvSpPr>
        <p:spPr/>
        <p:txBody>
          <a:bodyPr>
            <a:normAutofit/>
          </a:bodyPr>
          <a:lstStyle/>
          <a:p>
            <a:pPr marL="118872" indent="0">
              <a:buNone/>
            </a:pPr>
            <a:r>
              <a:rPr lang="en-US" dirty="0"/>
              <a:t>“Self-advocacy groups…have clear positions on residential services…smaller, community, person-centered…settings that promote community living and participation.</a:t>
            </a:r>
            <a:br>
              <a:rPr lang="en-US" dirty="0"/>
            </a:br>
            <a:endParaRPr lang="en-US" dirty="0"/>
          </a:p>
          <a:p>
            <a:pPr marL="118872" indent="0">
              <a:buNone/>
            </a:pPr>
            <a:r>
              <a:rPr lang="en-US" sz="1200" dirty="0"/>
              <a:t>		- Joint Paper AAIDD &amp; AUCD </a:t>
            </a:r>
            <a:r>
              <a:rPr lang="en-US" sz="1200" i="1" dirty="0"/>
              <a:t>Community Living and Participation for People with 		 	  Intellectual and Developmental Disabilities: What the Research Tells Us </a:t>
            </a:r>
            <a:r>
              <a:rPr lang="en-US" sz="1200" dirty="0"/>
              <a:t>(2015)</a:t>
            </a:r>
          </a:p>
        </p:txBody>
      </p:sp>
    </p:spTree>
    <p:extLst>
      <p:ext uri="{BB962C8B-B14F-4D97-AF65-F5344CB8AC3E}">
        <p14:creationId xmlns:p14="http://schemas.microsoft.com/office/powerpoint/2010/main" val="351151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ICF/ID Spending Dropped 19% FY 2013-2015</a:t>
            </a:r>
          </a:p>
        </p:txBody>
      </p:sp>
      <p:pic>
        <p:nvPicPr>
          <p:cNvPr id="4" name="Content Placeholder 3"/>
          <p:cNvPicPr>
            <a:picLocks noGrp="1" noChangeAspect="1"/>
          </p:cNvPicPr>
          <p:nvPr>
            <p:ph idx="1"/>
          </p:nvPr>
        </p:nvPicPr>
        <p:blipFill>
          <a:blip r:embed="rId3"/>
          <a:stretch>
            <a:fillRect/>
          </a:stretch>
        </p:blipFill>
        <p:spPr>
          <a:xfrm>
            <a:off x="1316893" y="1774825"/>
            <a:ext cx="6510214" cy="4625975"/>
          </a:xfrm>
          <a:prstGeom prst="rect">
            <a:avLst/>
          </a:prstGeom>
        </p:spPr>
      </p:pic>
      <p:cxnSp>
        <p:nvCxnSpPr>
          <p:cNvPr id="5" name="Straight Arrow Connector 4"/>
          <p:cNvCxnSpPr/>
          <p:nvPr/>
        </p:nvCxnSpPr>
        <p:spPr bwMode="auto">
          <a:xfrm flipH="1">
            <a:off x="7635019" y="4087812"/>
            <a:ext cx="384175" cy="279400"/>
          </a:xfrm>
          <a:prstGeom prst="straightConnector1">
            <a:avLst/>
          </a:prstGeom>
          <a:ln>
            <a:solidFill>
              <a:srgbClr val="FF0000"/>
            </a:solidFill>
            <a:headEnd type="none" w="med" len="med"/>
            <a:tailEnd type="triangle"/>
          </a:ln>
        </p:spPr>
        <p:style>
          <a:lnRef idx="3">
            <a:schemeClr val="accent4"/>
          </a:lnRef>
          <a:fillRef idx="0">
            <a:schemeClr val="accent4"/>
          </a:fillRef>
          <a:effectRef idx="2">
            <a:schemeClr val="accent4"/>
          </a:effectRef>
          <a:fontRef idx="minor">
            <a:schemeClr val="tx1"/>
          </a:fontRef>
        </p:style>
      </p:cxnSp>
      <p:sp>
        <p:nvSpPr>
          <p:cNvPr id="6" name="TextBox 15"/>
          <p:cNvSpPr txBox="1">
            <a:spLocks noChangeArrowheads="1"/>
          </p:cNvSpPr>
          <p:nvPr/>
        </p:nvSpPr>
        <p:spPr bwMode="auto">
          <a:xfrm>
            <a:off x="8019194" y="3745047"/>
            <a:ext cx="8445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panose="020B0604020202020204" pitchFamily="34" charset="0"/>
                <a:cs typeface="Arial" panose="020B0604020202020204" pitchFamily="34" charset="0"/>
              </a:defRPr>
            </a:lvl1pPr>
            <a:lvl2pPr marL="742950" indent="-285750">
              <a:defRPr sz="2200" b="1">
                <a:solidFill>
                  <a:schemeClr val="tx1"/>
                </a:solidFill>
                <a:latin typeface="Arial" panose="020B0604020202020204" pitchFamily="34" charset="0"/>
                <a:cs typeface="Arial" panose="020B0604020202020204" pitchFamily="34" charset="0"/>
              </a:defRPr>
            </a:lvl2pPr>
            <a:lvl3pPr marL="1143000" indent="-228600">
              <a:defRPr sz="2200" b="1">
                <a:solidFill>
                  <a:schemeClr val="tx1"/>
                </a:solidFill>
                <a:latin typeface="Arial" panose="020B0604020202020204" pitchFamily="34" charset="0"/>
                <a:cs typeface="Arial" panose="020B0604020202020204" pitchFamily="34" charset="0"/>
              </a:defRPr>
            </a:lvl3pPr>
            <a:lvl4pPr marL="1600200" indent="-228600">
              <a:defRPr sz="2200" b="1">
                <a:solidFill>
                  <a:schemeClr val="tx1"/>
                </a:solidFill>
                <a:latin typeface="Arial" panose="020B0604020202020204" pitchFamily="34" charset="0"/>
                <a:cs typeface="Arial" panose="020B0604020202020204" pitchFamily="34" charset="0"/>
              </a:defRPr>
            </a:lvl4pPr>
            <a:lvl5pPr marL="2057400" indent="-228600">
              <a:defRPr sz="2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9pPr>
          </a:lstStyle>
          <a:p>
            <a:r>
              <a:rPr lang="en-US" altLang="en-US" dirty="0">
                <a:solidFill>
                  <a:srgbClr val="FF0000"/>
                </a:solidFill>
              </a:rPr>
              <a:t>-19%</a:t>
            </a:r>
          </a:p>
        </p:txBody>
      </p:sp>
      <p:sp>
        <p:nvSpPr>
          <p:cNvPr id="7" name="Rectangle 6"/>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148983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686800" cy="1252728"/>
          </a:xfrm>
        </p:spPr>
        <p:txBody>
          <a:bodyPr>
            <a:normAutofit/>
          </a:bodyPr>
          <a:lstStyle/>
          <a:p>
            <a:r>
              <a:rPr lang="en-US" sz="3600" dirty="0"/>
              <a:t>Out-of-Home Placements</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91440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Increased Demand for Six or Fewer Residential Services</a:t>
            </a:r>
          </a:p>
        </p:txBody>
      </p:sp>
      <p:pic>
        <p:nvPicPr>
          <p:cNvPr id="7"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0110" y="1685555"/>
            <a:ext cx="8076690" cy="4715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425231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5448"/>
            <a:ext cx="8229600" cy="1252728"/>
          </a:xfrm>
        </p:spPr>
        <p:txBody>
          <a:bodyPr>
            <a:normAutofit/>
          </a:bodyPr>
          <a:lstStyle/>
          <a:p>
            <a:r>
              <a:rPr lang="en-US" sz="3600" dirty="0"/>
              <a:t>Presentation Overview</a:t>
            </a:r>
          </a:p>
        </p:txBody>
      </p:sp>
      <p:sp>
        <p:nvSpPr>
          <p:cNvPr id="4" name="Content Placeholder 3"/>
          <p:cNvSpPr>
            <a:spLocks noGrp="1"/>
          </p:cNvSpPr>
          <p:nvPr>
            <p:ph idx="1"/>
          </p:nvPr>
        </p:nvSpPr>
        <p:spPr/>
        <p:txBody>
          <a:bodyPr/>
          <a:lstStyle/>
          <a:p>
            <a:pPr marL="690372" indent="-571500">
              <a:buFont typeface="+mj-lt"/>
              <a:buAutoNum type="romanUcPeriod"/>
            </a:pPr>
            <a:r>
              <a:rPr lang="en-US" dirty="0"/>
              <a:t>Highlights of Financial and Programmatic Trends FY 2015</a:t>
            </a:r>
          </a:p>
          <a:p>
            <a:pPr marL="690372" indent="-571500">
              <a:buFont typeface="+mj-lt"/>
              <a:buAutoNum type="romanUcPeriod"/>
            </a:pPr>
            <a:endParaRPr lang="en-US" dirty="0"/>
          </a:p>
          <a:p>
            <a:pPr marL="690372" indent="-571500">
              <a:buFont typeface="+mj-lt"/>
              <a:buAutoNum type="romanUcPeriod"/>
            </a:pPr>
            <a:r>
              <a:rPr lang="en-US" dirty="0"/>
              <a:t>Colorado Services and Supports</a:t>
            </a:r>
          </a:p>
          <a:p>
            <a:pPr marL="690372" indent="-571500">
              <a:buFont typeface="+mj-lt"/>
              <a:buAutoNum type="romanUcPeriod"/>
            </a:pPr>
            <a:endParaRPr lang="en-US" dirty="0"/>
          </a:p>
          <a:p>
            <a:pPr marL="690372" indent="-571500">
              <a:buFont typeface="+mj-lt"/>
              <a:buAutoNum type="romanUcPeriod"/>
            </a:pPr>
            <a:r>
              <a:rPr lang="en-US" dirty="0"/>
              <a:t>Threat to Medicaid</a:t>
            </a:r>
          </a:p>
        </p:txBody>
      </p:sp>
    </p:spTree>
    <p:extLst>
      <p:ext uri="{BB962C8B-B14F-4D97-AF65-F5344CB8AC3E}">
        <p14:creationId xmlns:p14="http://schemas.microsoft.com/office/powerpoint/2010/main" val="194292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Institutionalization </a:t>
            </a:r>
          </a:p>
        </p:txBody>
      </p:sp>
      <p:pic>
        <p:nvPicPr>
          <p:cNvPr id="4" name="Content Placeholder 3"/>
          <p:cNvPicPr>
            <a:picLocks noGrp="1" noChangeAspect="1"/>
          </p:cNvPicPr>
          <p:nvPr>
            <p:ph idx="1"/>
          </p:nvPr>
        </p:nvPicPr>
        <p:blipFill>
          <a:blip r:embed="rId2"/>
          <a:stretch>
            <a:fillRect/>
          </a:stretch>
        </p:blipFill>
        <p:spPr>
          <a:xfrm>
            <a:off x="153569" y="2025177"/>
            <a:ext cx="5258186" cy="3387761"/>
          </a:xfrm>
          <a:prstGeom prst="rect">
            <a:avLst/>
          </a:prstGeom>
          <a:ln>
            <a:noFill/>
          </a:ln>
          <a:effectLst>
            <a:outerShdw blurRad="190500" algn="tl" rotWithShape="0">
              <a:srgbClr val="000000">
                <a:alpha val="70000"/>
              </a:srgbClr>
            </a:outerShdw>
          </a:effectLst>
        </p:spPr>
      </p:pic>
      <p:sp>
        <p:nvSpPr>
          <p:cNvPr id="5" name="Text Box 5"/>
          <p:cNvSpPr txBox="1">
            <a:spLocks noChangeArrowheads="1"/>
          </p:cNvSpPr>
          <p:nvPr/>
        </p:nvSpPr>
        <p:spPr bwMode="auto">
          <a:xfrm>
            <a:off x="152014" y="5412938"/>
            <a:ext cx="24955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900" b="1" dirty="0">
                <a:solidFill>
                  <a:schemeClr val="accent3"/>
                </a:solidFill>
              </a:rPr>
              <a:t>D. Braddock, University of Colorado, 2007.</a:t>
            </a:r>
          </a:p>
        </p:txBody>
      </p:sp>
      <p:sp>
        <p:nvSpPr>
          <p:cNvPr id="6" name="TextBox 5"/>
          <p:cNvSpPr txBox="1"/>
          <p:nvPr/>
        </p:nvSpPr>
        <p:spPr>
          <a:xfrm>
            <a:off x="5562600" y="2025177"/>
            <a:ext cx="3276600" cy="3970318"/>
          </a:xfrm>
          <a:prstGeom prst="rect">
            <a:avLst/>
          </a:prstGeom>
          <a:noFill/>
        </p:spPr>
        <p:txBody>
          <a:bodyPr wrap="square" rtlCol="0">
            <a:spAutoFit/>
          </a:bodyPr>
          <a:lstStyle/>
          <a:p>
            <a:r>
              <a:rPr lang="en-US" dirty="0">
                <a:solidFill>
                  <a:schemeClr val="accent3"/>
                </a:solidFill>
              </a:rPr>
              <a:t>SABE, in their 1995 statement about institutions, said “We believe that all institutions, both private and public should be closed. All people regardless of severity of their disabilities should live in the community with the support they need.” </a:t>
            </a:r>
          </a:p>
          <a:p>
            <a:endParaRPr lang="en-US" dirty="0">
              <a:solidFill>
                <a:schemeClr val="accent3"/>
              </a:solidFill>
            </a:endParaRPr>
          </a:p>
          <a:p>
            <a:r>
              <a:rPr lang="en-US" dirty="0">
                <a:solidFill>
                  <a:schemeClr val="accent3"/>
                </a:solidFill>
              </a:rPr>
              <a:t>14 states have closed all institutions: DC, NH, VT, RI, AK, NM, WV, HI, ME, IN, MI, OR, MN, and AL</a:t>
            </a:r>
          </a:p>
        </p:txBody>
      </p:sp>
      <p:sp>
        <p:nvSpPr>
          <p:cNvPr id="7" name="Rectangle 6"/>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166576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Institutional Residents with IDD in the 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524000"/>
            <a:ext cx="90360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477000" y="2590800"/>
            <a:ext cx="1828800" cy="276999"/>
          </a:xfrm>
          <a:prstGeom prst="rect">
            <a:avLst/>
          </a:prstGeom>
          <a:noFill/>
        </p:spPr>
        <p:txBody>
          <a:bodyPr wrap="square" rtlCol="0">
            <a:spAutoFit/>
          </a:bodyPr>
          <a:lstStyle/>
          <a:p>
            <a:r>
              <a:rPr lang="en-US" sz="1200" b="1" dirty="0">
                <a:solidFill>
                  <a:schemeClr val="accent3"/>
                </a:solidFill>
              </a:rPr>
              <a:t>HCBS Waiver, 1981 </a:t>
            </a:r>
          </a:p>
        </p:txBody>
      </p:sp>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1403006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133 State-Operated Remain in 2015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1737" y="1524000"/>
            <a:ext cx="794226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spect="1" noChangeArrowheads="1"/>
          </p:cNvSpPr>
          <p:nvPr/>
        </p:nvSpPr>
        <p:spPr bwMode="auto">
          <a:xfrm>
            <a:off x="4114800" y="4116387"/>
            <a:ext cx="307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90488" indent="-90488">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SzPct val="125000"/>
            </a:pPr>
            <a:r>
              <a:rPr lang="en-US" altLang="en-US" sz="1200" b="1" dirty="0">
                <a:solidFill>
                  <a:schemeClr val="accent3"/>
                </a:solidFill>
              </a:rPr>
              <a:t>Wheat Ridge (112 persons)</a:t>
            </a:r>
          </a:p>
          <a:p>
            <a:pPr eaLnBrk="1" hangingPunct="1">
              <a:spcBef>
                <a:spcPct val="0"/>
              </a:spcBef>
              <a:buSzPct val="125000"/>
            </a:pPr>
            <a:r>
              <a:rPr lang="en-US" altLang="en-US" sz="1200" b="1" dirty="0">
                <a:solidFill>
                  <a:schemeClr val="accent3"/>
                </a:solidFill>
              </a:rPr>
              <a:t>Grand Junction (36 persons)</a:t>
            </a:r>
            <a:r>
              <a:rPr lang="en-US" altLang="en-US" sz="1600" b="1" dirty="0"/>
              <a:t>)</a:t>
            </a:r>
          </a:p>
        </p:txBody>
      </p:sp>
      <p:cxnSp>
        <p:nvCxnSpPr>
          <p:cNvPr id="6" name="Straight Arrow Connector 2"/>
          <p:cNvCxnSpPr>
            <a:cxnSpLocks noChangeShapeType="1"/>
          </p:cNvCxnSpPr>
          <p:nvPr/>
        </p:nvCxnSpPr>
        <p:spPr bwMode="auto">
          <a:xfrm flipH="1" flipV="1">
            <a:off x="3540223" y="3821224"/>
            <a:ext cx="569912" cy="349250"/>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 name="Rectangle 6"/>
          <p:cNvSpPr/>
          <p:nvPr/>
        </p:nvSpPr>
        <p:spPr>
          <a:xfrm>
            <a:off x="2057400" y="6601053"/>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236335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Projected Closure of State-Operated Institutions</a:t>
            </a:r>
          </a:p>
        </p:txBody>
      </p:sp>
      <p:pic>
        <p:nvPicPr>
          <p:cNvPr id="4" name="Content Placeholder 3"/>
          <p:cNvPicPr>
            <a:picLocks noGrp="1" noChangeAspect="1"/>
          </p:cNvPicPr>
          <p:nvPr>
            <p:ph idx="1"/>
          </p:nvPr>
        </p:nvPicPr>
        <p:blipFill>
          <a:blip r:embed="rId3"/>
          <a:stretch>
            <a:fillRect/>
          </a:stretch>
        </p:blipFill>
        <p:spPr>
          <a:xfrm>
            <a:off x="984792" y="1774825"/>
            <a:ext cx="7174416" cy="4625975"/>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495800"/>
            <a:ext cx="16287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680725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Who’s Next?</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0887" y="1600200"/>
            <a:ext cx="5102225" cy="482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10826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Home and Community-Based Services Waiver</a:t>
            </a:r>
          </a:p>
        </p:txBody>
      </p:sp>
      <p:sp>
        <p:nvSpPr>
          <p:cNvPr id="3" name="Content Placeholder 2"/>
          <p:cNvSpPr>
            <a:spLocks noGrp="1"/>
          </p:cNvSpPr>
          <p:nvPr>
            <p:ph idx="1"/>
          </p:nvPr>
        </p:nvSpPr>
        <p:spPr>
          <a:xfrm>
            <a:off x="533400" y="1905000"/>
            <a:ext cx="8229600" cy="1981200"/>
          </a:xfrm>
        </p:spPr>
        <p:txBody>
          <a:bodyPr>
            <a:normAutofit/>
          </a:bodyPr>
          <a:lstStyle/>
          <a:p>
            <a:pPr marL="118872" indent="0" algn="ctr">
              <a:buNone/>
              <a:defRPr/>
            </a:pPr>
            <a:r>
              <a:rPr lang="en-US" altLang="en-US" sz="2400" dirty="0">
                <a:solidFill>
                  <a:schemeClr val="accent2">
                    <a:lumMod val="75000"/>
                  </a:schemeClr>
                </a:solidFill>
              </a:rPr>
              <a:t>HCBS waivers “waive” certain Medicaid requirements applied to Medicaid nursing or other facilities, thereby making Medicaid funding eligible to those living in home-like and family settings.</a:t>
            </a:r>
          </a:p>
        </p:txBody>
      </p:sp>
      <p:pic>
        <p:nvPicPr>
          <p:cNvPr id="4" name="Picture 3"/>
          <p:cNvPicPr>
            <a:picLocks noChangeAspect="1"/>
          </p:cNvPicPr>
          <p:nvPr/>
        </p:nvPicPr>
        <p:blipFill>
          <a:blip r:embed="rId2"/>
          <a:stretch>
            <a:fillRect/>
          </a:stretch>
        </p:blipFill>
        <p:spPr>
          <a:xfrm>
            <a:off x="2418349" y="4038600"/>
            <a:ext cx="4459702" cy="2181225"/>
          </a:xfrm>
          <a:prstGeom prst="rect">
            <a:avLst/>
          </a:prstGeom>
        </p:spPr>
      </p:pic>
    </p:spTree>
    <p:extLst>
      <p:ext uri="{BB962C8B-B14F-4D97-AF65-F5344CB8AC3E}">
        <p14:creationId xmlns:p14="http://schemas.microsoft.com/office/powerpoint/2010/main" val="381748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HCBS Waiver Participants with IDD in the U.S.  </a:t>
            </a:r>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2843" y="1774825"/>
            <a:ext cx="7418314"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0" y="1985446"/>
            <a:ext cx="2621230" cy="369332"/>
          </a:xfrm>
          <a:prstGeom prst="rect">
            <a:avLst/>
          </a:prstGeom>
        </p:spPr>
        <p:txBody>
          <a:bodyPr wrap="none">
            <a:spAutoFit/>
          </a:bodyPr>
          <a:lstStyle/>
          <a:p>
            <a:r>
              <a:rPr lang="en-US" altLang="en-US" dirty="0">
                <a:solidFill>
                  <a:schemeClr val="accent3"/>
                </a:solidFill>
              </a:rPr>
              <a:t>30% Growth 2009-2015</a:t>
            </a:r>
          </a:p>
        </p:txBody>
      </p:sp>
      <p:cxnSp>
        <p:nvCxnSpPr>
          <p:cNvPr id="6" name="Straight Arrow Connector 5"/>
          <p:cNvCxnSpPr/>
          <p:nvPr/>
        </p:nvCxnSpPr>
        <p:spPr bwMode="auto">
          <a:xfrm>
            <a:off x="6858000" y="2354778"/>
            <a:ext cx="0" cy="438603"/>
          </a:xfrm>
          <a:prstGeom prst="straightConnector1">
            <a:avLst/>
          </a:prstGeom>
          <a:noFill/>
          <a:ln w="57150" cap="flat" cmpd="sng" algn="ctr">
            <a:solidFill>
              <a:schemeClr val="accent3"/>
            </a:solidFill>
            <a:prstDash val="solid"/>
            <a:round/>
            <a:headEnd type="none" w="med" len="med"/>
            <a:tailEnd type="triangle"/>
          </a:ln>
          <a:effectLst/>
        </p:spPr>
      </p:cxnSp>
      <p:cxnSp>
        <p:nvCxnSpPr>
          <p:cNvPr id="8" name="Straight Arrow Connector 7"/>
          <p:cNvCxnSpPr/>
          <p:nvPr/>
        </p:nvCxnSpPr>
        <p:spPr bwMode="auto">
          <a:xfrm flipV="1">
            <a:off x="7193230" y="2098160"/>
            <a:ext cx="511791" cy="71952"/>
          </a:xfrm>
          <a:prstGeom prst="straightConnector1">
            <a:avLst/>
          </a:prstGeom>
          <a:noFill/>
          <a:ln w="57150" cap="flat" cmpd="sng" algn="ctr">
            <a:solidFill>
              <a:schemeClr val="accent3"/>
            </a:solidFill>
            <a:prstDash val="solid"/>
            <a:round/>
            <a:headEnd type="none" w="med" len="med"/>
            <a:tailEnd type="triangle"/>
          </a:ln>
          <a:effectLst/>
        </p:spPr>
      </p:cxnSp>
      <p:sp>
        <p:nvSpPr>
          <p:cNvPr id="7" name="Rectangle 6"/>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1370260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Federal-State-Local Medicaid Provided 76% of Total IDD Spending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3433"/>
            <a:ext cx="6294438"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56211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Individual and Family Support Spending On the Rise</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9789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1723748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People with IDD Living with Family Caregivers</a:t>
            </a: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81534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47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Project of National Significance: Longitudinal Data Collection Projects </a:t>
            </a:r>
          </a:p>
        </p:txBody>
      </p:sp>
      <p:pic>
        <p:nvPicPr>
          <p:cNvPr id="5" name="Content Placeholder 4"/>
          <p:cNvPicPr>
            <a:picLocks noGrp="1" noChangeAspect="1"/>
          </p:cNvPicPr>
          <p:nvPr>
            <p:ph idx="1"/>
          </p:nvPr>
        </p:nvPicPr>
        <p:blipFill>
          <a:blip r:embed="rId2"/>
          <a:stretch>
            <a:fillRect/>
          </a:stretch>
        </p:blipFill>
        <p:spPr>
          <a:xfrm>
            <a:off x="5715000" y="5410200"/>
            <a:ext cx="2438400" cy="1003227"/>
          </a:xfrm>
          <a:prstGeom prst="rect">
            <a:avLst/>
          </a:prstGeom>
        </p:spPr>
      </p:pic>
      <p:sp>
        <p:nvSpPr>
          <p:cNvPr id="6" name="Content Placeholder 5"/>
          <p:cNvSpPr txBox="1">
            <a:spLocks/>
          </p:cNvSpPr>
          <p:nvPr/>
        </p:nvSpPr>
        <p:spPr>
          <a:xfrm>
            <a:off x="457200" y="1775191"/>
            <a:ext cx="8229600" cy="5082809"/>
          </a:xfrm>
          <a:prstGeom prst="rect">
            <a:avLst/>
          </a:prstGeom>
        </p:spPr>
        <p:txBody>
          <a:bodyPr vert="horz" lIns="54864" tIns="91440" rtlCol="0">
            <a:normAutofit/>
          </a:bodyPr>
          <a:lstStyle>
            <a:lvl1pPr marL="438912" indent="-320040" algn="l" rtl="0" eaLnBrk="1" latinLnBrk="0" hangingPunct="1">
              <a:spcBef>
                <a:spcPts val="0"/>
              </a:spcBef>
              <a:buClr>
                <a:srgbClr val="002060"/>
              </a:buClr>
              <a:buSzPct val="100000"/>
              <a:buFont typeface="Wingdings 2"/>
              <a:buChar char=""/>
              <a:defRPr kumimoji="0" sz="3200" kern="1200" baseline="0">
                <a:solidFill>
                  <a:schemeClr val="accent3"/>
                </a:solidFill>
                <a:latin typeface="Arial" pitchFamily="34" charset="0"/>
                <a:ea typeface="+mn-ea"/>
                <a:cs typeface="+mn-cs"/>
              </a:defRPr>
            </a:lvl1pPr>
            <a:lvl2pPr marL="731520" indent="-274320" algn="l" rtl="0" eaLnBrk="1" latinLnBrk="0" hangingPunct="1">
              <a:spcBef>
                <a:spcPct val="20000"/>
              </a:spcBef>
              <a:buClr>
                <a:srgbClr val="002060"/>
              </a:buClr>
              <a:buSzPct val="90000"/>
              <a:buFont typeface="Wingdings"/>
              <a:buChar char=""/>
              <a:defRPr kumimoji="0" sz="2800" kern="1200" baseline="0">
                <a:solidFill>
                  <a:schemeClr val="accent3"/>
                </a:solidFill>
                <a:latin typeface="Arial" pitchFamily="34" charset="0"/>
                <a:ea typeface="+mn-ea"/>
                <a:cs typeface="+mn-cs"/>
              </a:defRPr>
            </a:lvl2pPr>
            <a:lvl3pPr marL="996696" indent="-228600" algn="l" rtl="0" eaLnBrk="1" latinLnBrk="0" hangingPunct="1">
              <a:spcBef>
                <a:spcPct val="20000"/>
              </a:spcBef>
              <a:buClr>
                <a:srgbClr val="002060"/>
              </a:buClr>
              <a:buFont typeface="Arial"/>
              <a:buChar char="▪"/>
              <a:defRPr kumimoji="0" sz="2400" kern="1200" baseline="0">
                <a:solidFill>
                  <a:schemeClr val="accent3"/>
                </a:solidFill>
                <a:latin typeface="Arial" pitchFamily="34" charset="0"/>
                <a:ea typeface="+mn-ea"/>
                <a:cs typeface="+mn-cs"/>
              </a:defRPr>
            </a:lvl3pPr>
            <a:lvl4pPr marL="1216152" indent="-182880" algn="l" rtl="0" eaLnBrk="1" latinLnBrk="0" hangingPunct="1">
              <a:spcBef>
                <a:spcPct val="20000"/>
              </a:spcBef>
              <a:buClr>
                <a:srgbClr val="002060"/>
              </a:buClr>
              <a:buFont typeface="Arial"/>
              <a:buChar char="▪"/>
              <a:defRPr kumimoji="0" sz="2000" kern="1200" baseline="0">
                <a:solidFill>
                  <a:schemeClr val="accent3"/>
                </a:solidFill>
                <a:latin typeface="Arial" pitchFamily="34" charset="0"/>
                <a:ea typeface="+mn-ea"/>
                <a:cs typeface="+mn-cs"/>
              </a:defRPr>
            </a:lvl4pPr>
            <a:lvl5pPr marL="1426464" indent="-182880" algn="l" rtl="0" eaLnBrk="1" latinLnBrk="0" hangingPunct="1">
              <a:spcBef>
                <a:spcPct val="20000"/>
              </a:spcBef>
              <a:buClr>
                <a:srgbClr val="002060"/>
              </a:buClr>
              <a:buFont typeface="Wingdings 3"/>
              <a:buChar char=""/>
              <a:defRPr kumimoji="0" lang="en-US" sz="2000" kern="1200" baseline="0">
                <a:solidFill>
                  <a:schemeClr val="accent3"/>
                </a:solidFill>
                <a:latin typeface="Arial"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endParaRPr lang="en-US" sz="2600" dirty="0"/>
          </a:p>
          <a:p>
            <a:r>
              <a:rPr lang="en-US" sz="2000" dirty="0"/>
              <a:t>Ongoing Data Collection and Information Dissemination Projects</a:t>
            </a:r>
          </a:p>
          <a:p>
            <a:pPr lvl="1"/>
            <a:r>
              <a:rPr lang="en-US" sz="2000" b="1" dirty="0"/>
              <a:t>The State of the States in Intellectual and Developmental Disabilities, </a:t>
            </a:r>
            <a:r>
              <a:rPr lang="en-US" sz="2000" dirty="0"/>
              <a:t>University of Colorado</a:t>
            </a:r>
          </a:p>
          <a:p>
            <a:pPr lvl="1"/>
            <a:r>
              <a:rPr lang="en-US" sz="2000" dirty="0"/>
              <a:t>Access to Integrated Employment: National Data Collection on Day and Employment Services for Citizens with Developmental Disabilities,                                                                        University of Massachusetts Boston </a:t>
            </a:r>
          </a:p>
          <a:p>
            <a:pPr lvl="1"/>
            <a:r>
              <a:rPr lang="en-US" sz="2000" dirty="0"/>
              <a:t>The National Residential Information Systems Project (RISP), University of Minnesota</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362158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State IDD Agencies Supported Only 17% of Caregiving Families</a:t>
            </a: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9045" y="1524000"/>
            <a:ext cx="7889081" cy="480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3903578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Colorado Services and Supports</a:t>
            </a:r>
          </a:p>
        </p:txBody>
      </p:sp>
      <p:pic>
        <p:nvPicPr>
          <p:cNvPr id="4" name="Content Placeholder 3"/>
          <p:cNvPicPr>
            <a:picLocks noGrp="1" noChangeAspect="1"/>
          </p:cNvPicPr>
          <p:nvPr>
            <p:ph idx="1"/>
          </p:nvPr>
        </p:nvPicPr>
        <p:blipFill>
          <a:blip r:embed="rId2"/>
          <a:stretch>
            <a:fillRect/>
          </a:stretch>
        </p:blipFill>
        <p:spPr>
          <a:xfrm>
            <a:off x="1143000" y="1676400"/>
            <a:ext cx="7391400" cy="4685396"/>
          </a:xfrm>
          <a:prstGeom prst="rect">
            <a:avLst/>
          </a:prstGeom>
        </p:spPr>
      </p:pic>
      <p:pic>
        <p:nvPicPr>
          <p:cNvPr id="8" name="Picture 7"/>
          <p:cNvPicPr>
            <a:picLocks noChangeAspect="1"/>
          </p:cNvPicPr>
          <p:nvPr/>
        </p:nvPicPr>
        <p:blipFill>
          <a:blip r:embed="rId3"/>
          <a:stretch>
            <a:fillRect/>
          </a:stretch>
        </p:blipFill>
        <p:spPr>
          <a:xfrm>
            <a:off x="3352800" y="3200400"/>
            <a:ext cx="685800" cy="685800"/>
          </a:xfrm>
          <a:prstGeom prst="rect">
            <a:avLst/>
          </a:prstGeom>
        </p:spPr>
      </p:pic>
    </p:spTree>
    <p:extLst>
      <p:ext uri="{BB962C8B-B14F-4D97-AF65-F5344CB8AC3E}">
        <p14:creationId xmlns:p14="http://schemas.microsoft.com/office/powerpoint/2010/main" val="471646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Total Public IDD Spending By Revenue Source in Colorado</a:t>
            </a:r>
          </a:p>
        </p:txBody>
      </p:sp>
      <p:pic>
        <p:nvPicPr>
          <p:cNvPr id="10" name="Content Placeholder 9"/>
          <p:cNvPicPr>
            <a:picLocks noGrp="1" noChangeAspect="1"/>
          </p:cNvPicPr>
          <p:nvPr>
            <p:ph idx="1"/>
          </p:nvPr>
        </p:nvPicPr>
        <p:blipFill>
          <a:blip r:embed="rId3"/>
          <a:stretch>
            <a:fillRect/>
          </a:stretch>
        </p:blipFill>
        <p:spPr>
          <a:xfrm>
            <a:off x="173889" y="1408176"/>
            <a:ext cx="8796222" cy="5159375"/>
          </a:xfrm>
          <a:prstGeom prst="rect">
            <a:avLst/>
          </a:prstGeom>
        </p:spPr>
      </p:pic>
      <p:sp>
        <p:nvSpPr>
          <p:cNvPr id="4" name="Rectangle 3"/>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3212892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Colorado’s Fiscal Effort for IDD Services is Over 50% Below the National Average</a:t>
            </a:r>
          </a:p>
        </p:txBody>
      </p:sp>
      <p:pic>
        <p:nvPicPr>
          <p:cNvPr id="4" name="Content Placeholder 3"/>
          <p:cNvPicPr>
            <a:picLocks noGrp="1" noChangeAspect="1"/>
          </p:cNvPicPr>
          <p:nvPr>
            <p:ph idx="1"/>
          </p:nvPr>
        </p:nvPicPr>
        <p:blipFill>
          <a:blip r:embed="rId3"/>
          <a:stretch>
            <a:fillRect/>
          </a:stretch>
        </p:blipFill>
        <p:spPr>
          <a:xfrm>
            <a:off x="833531" y="1676400"/>
            <a:ext cx="7476937" cy="4625975"/>
          </a:xfrm>
          <a:prstGeom prst="rect">
            <a:avLst/>
          </a:prstGeom>
        </p:spPr>
      </p:pic>
      <p:pic>
        <p:nvPicPr>
          <p:cNvPr id="5" name="Picture 4"/>
          <p:cNvPicPr>
            <a:picLocks noChangeAspect="1"/>
          </p:cNvPicPr>
          <p:nvPr/>
        </p:nvPicPr>
        <p:blipFill>
          <a:blip r:embed="rId4"/>
          <a:stretch>
            <a:fillRect/>
          </a:stretch>
        </p:blipFill>
        <p:spPr>
          <a:xfrm>
            <a:off x="4086641" y="4233686"/>
            <a:ext cx="390178" cy="481626"/>
          </a:xfrm>
          <a:prstGeom prst="rect">
            <a:avLst/>
          </a:prstGeom>
        </p:spPr>
      </p:pic>
      <p:sp>
        <p:nvSpPr>
          <p:cNvPr id="6" name="Rectangle 5"/>
          <p:cNvSpPr/>
          <p:nvPr/>
        </p:nvSpPr>
        <p:spPr>
          <a:xfrm>
            <a:off x="4086641" y="4715312"/>
            <a:ext cx="719877" cy="276999"/>
          </a:xfrm>
          <a:prstGeom prst="rect">
            <a:avLst/>
          </a:prstGeom>
        </p:spPr>
        <p:txBody>
          <a:bodyPr wrap="none">
            <a:spAutoFit/>
          </a:bodyPr>
          <a:lstStyle/>
          <a:p>
            <a:pPr>
              <a:spcBef>
                <a:spcPct val="0"/>
              </a:spcBef>
            </a:pPr>
            <a:r>
              <a:rPr lang="en-US" altLang="en-US" sz="1200" b="1" dirty="0">
                <a:solidFill>
                  <a:schemeClr val="accent3"/>
                </a:solidFill>
              </a:rPr>
              <a:t>TABOR</a:t>
            </a:r>
          </a:p>
        </p:txBody>
      </p:sp>
      <p:sp>
        <p:nvSpPr>
          <p:cNvPr id="7" name="Rectangle 6"/>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The State of the States in Intellectual Disabilities Project:2017</a:t>
            </a:r>
          </a:p>
        </p:txBody>
      </p:sp>
    </p:spTree>
    <p:extLst>
      <p:ext uri="{BB962C8B-B14F-4D97-AF65-F5344CB8AC3E}">
        <p14:creationId xmlns:p14="http://schemas.microsoft.com/office/powerpoint/2010/main" val="3818551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Fiscal Effort for IDD Services in Colorado</a:t>
            </a:r>
          </a:p>
        </p:txBody>
      </p:sp>
      <p:pic>
        <p:nvPicPr>
          <p:cNvPr id="4" name="Content Placeholder 3"/>
          <p:cNvPicPr>
            <a:picLocks noGrp="1" noChangeAspect="1"/>
          </p:cNvPicPr>
          <p:nvPr>
            <p:ph idx="1"/>
          </p:nvPr>
        </p:nvPicPr>
        <p:blipFill>
          <a:blip r:embed="rId2"/>
          <a:stretch>
            <a:fillRect/>
          </a:stretch>
        </p:blipFill>
        <p:spPr>
          <a:xfrm>
            <a:off x="-32982" y="1905000"/>
            <a:ext cx="9229262" cy="3801471"/>
          </a:xfrm>
          <a:prstGeom prst="rect">
            <a:avLst/>
          </a:prstGeom>
        </p:spPr>
      </p:pic>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1098088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1"/>
          <p:cNvSpPr>
            <a:spLocks noChangeArrowheads="1"/>
          </p:cNvSpPr>
          <p:nvPr/>
        </p:nvSpPr>
        <p:spPr bwMode="auto">
          <a:xfrm>
            <a:off x="4381500" y="2768600"/>
            <a:ext cx="9144000" cy="0"/>
          </a:xfrm>
          <a:prstGeom prst="rect">
            <a:avLst/>
          </a:prstGeom>
          <a:noFill/>
          <a:ln w="9525">
            <a:noFill/>
            <a:miter lim="800000"/>
            <a:headEnd/>
            <a:tailEnd/>
          </a:ln>
        </p:spPr>
        <p:txBody>
          <a:bodyPr wrap="none" anchor="ctr">
            <a:spAutoFit/>
          </a:bodyPr>
          <a:lstStyle/>
          <a:p>
            <a:endParaRPr lang="en-US" dirty="0"/>
          </a:p>
        </p:txBody>
      </p:sp>
      <p:sp>
        <p:nvSpPr>
          <p:cNvPr id="7" name="Title 6"/>
          <p:cNvSpPr>
            <a:spLocks noGrp="1"/>
          </p:cNvSpPr>
          <p:nvPr>
            <p:ph type="title"/>
          </p:nvPr>
        </p:nvSpPr>
        <p:spPr>
          <a:xfrm>
            <a:off x="457200" y="155448"/>
            <a:ext cx="8229600" cy="1063752"/>
          </a:xfrm>
        </p:spPr>
        <p:txBody>
          <a:bodyPr>
            <a:noAutofit/>
          </a:bodyPr>
          <a:lstStyle/>
          <a:p>
            <a:br>
              <a:rPr lang="en-US" sz="3600" i="1" dirty="0">
                <a:solidFill>
                  <a:srgbClr val="FFC533"/>
                </a:solidFill>
              </a:rPr>
            </a:br>
            <a:r>
              <a:rPr lang="en-US" sz="3600" dirty="0"/>
              <a:t>Total Fiscal Effort in Comparison States</a:t>
            </a:r>
            <a:br>
              <a:rPr lang="en-US" sz="3600" i="1" dirty="0">
                <a:solidFill>
                  <a:srgbClr val="FFC533"/>
                </a:solidFill>
              </a:rPr>
            </a:br>
            <a:endParaRPr lang="en-US" sz="3600" dirty="0">
              <a:solidFill>
                <a:srgbClr val="FFC533"/>
              </a:solidFill>
            </a:endParaRPr>
          </a:p>
        </p:txBody>
      </p:sp>
      <p:pic>
        <p:nvPicPr>
          <p:cNvPr id="5" name="Picture 4"/>
          <p:cNvPicPr>
            <a:picLocks noChangeAspect="1"/>
          </p:cNvPicPr>
          <p:nvPr/>
        </p:nvPicPr>
        <p:blipFill>
          <a:blip r:embed="rId3"/>
          <a:stretch>
            <a:fillRect/>
          </a:stretch>
        </p:blipFill>
        <p:spPr>
          <a:xfrm>
            <a:off x="1207258" y="1600200"/>
            <a:ext cx="7746242" cy="5105400"/>
          </a:xfrm>
          <a:prstGeom prst="rect">
            <a:avLst/>
          </a:prstGeom>
        </p:spPr>
      </p:pic>
      <p:sp>
        <p:nvSpPr>
          <p:cNvPr id="2" name="Rectangle 1"/>
          <p:cNvSpPr/>
          <p:nvPr/>
        </p:nvSpPr>
        <p:spPr>
          <a:xfrm>
            <a:off x="1447800" y="6400800"/>
            <a:ext cx="7010400" cy="215444"/>
          </a:xfrm>
          <a:prstGeom prst="rect">
            <a:avLst/>
          </a:prstGeom>
          <a:solidFill>
            <a:schemeClr val="tx1"/>
          </a:solidFill>
        </p:spPr>
        <p:txBody>
          <a:bodyPr wrap="square">
            <a:spAutoFit/>
          </a:bodyPr>
          <a:lstStyle/>
          <a:p>
            <a:r>
              <a:rPr lang="en-US" altLang="en-US" sz="800" i="1" dirty="0">
                <a:solidFill>
                  <a:schemeClr val="accent3"/>
                </a:solidFill>
              </a:rPr>
              <a:t>Source</a:t>
            </a:r>
            <a:r>
              <a:rPr lang="en-US" altLang="en-US" sz="800" dirty="0">
                <a:solidFill>
                  <a:schemeClr val="accent3"/>
                </a:solidFill>
              </a:rPr>
              <a:t>: The State of the States in Intellectual Disabilities Project:2017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Colorado Lagged All 10 U.S. Regions in Community Services Fiscal Effort in FY 2015</a:t>
            </a:r>
          </a:p>
        </p:txBody>
      </p:sp>
      <p:pic>
        <p:nvPicPr>
          <p:cNvPr id="4" name="Content Placeholder 3"/>
          <p:cNvPicPr>
            <a:picLocks noGrp="1" noChangeAspect="1"/>
          </p:cNvPicPr>
          <p:nvPr>
            <p:ph idx="1"/>
          </p:nvPr>
        </p:nvPicPr>
        <p:blipFill>
          <a:blip r:embed="rId2"/>
          <a:stretch>
            <a:fillRect/>
          </a:stretch>
        </p:blipFill>
        <p:spPr>
          <a:xfrm>
            <a:off x="434788" y="1676400"/>
            <a:ext cx="8229600" cy="4519766"/>
          </a:xfrm>
          <a:prstGeom prst="rect">
            <a:avLst/>
          </a:prstGeom>
        </p:spPr>
      </p:pic>
      <p:sp>
        <p:nvSpPr>
          <p:cNvPr id="5" name="TextBox 2"/>
          <p:cNvSpPr txBox="1">
            <a:spLocks noChangeArrowheads="1"/>
          </p:cNvSpPr>
          <p:nvPr/>
        </p:nvSpPr>
        <p:spPr bwMode="auto">
          <a:xfrm>
            <a:off x="6003925" y="4546600"/>
            <a:ext cx="2333625" cy="338138"/>
          </a:xfrm>
          <a:prstGeom prst="rect">
            <a:avLst/>
          </a:prstGeom>
          <a:solidFill>
            <a:schemeClr val="tx1"/>
          </a:solidFill>
          <a:ln w="34925">
            <a:solidFill>
              <a:srgbClr val="FF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en-US" sz="1600" b="1" dirty="0">
                <a:solidFill>
                  <a:srgbClr val="FF0000"/>
                </a:solidFill>
              </a:rPr>
              <a:t>COLORADO: $2.14</a:t>
            </a:r>
          </a:p>
        </p:txBody>
      </p:sp>
      <p:sp>
        <p:nvSpPr>
          <p:cNvPr id="6" name="Rectangle 5"/>
          <p:cNvSpPr/>
          <p:nvPr/>
        </p:nvSpPr>
        <p:spPr>
          <a:xfrm>
            <a:off x="2286000" y="6528714"/>
            <a:ext cx="4572000" cy="215444"/>
          </a:xfrm>
          <a:prstGeom prst="rect">
            <a:avLst/>
          </a:prstGeom>
        </p:spPr>
        <p:txBody>
          <a:bodyPr>
            <a:spAutoFit/>
          </a:bodyPr>
          <a:lstStyle/>
          <a:p>
            <a:r>
              <a:rPr lang="en-US" altLang="en-US" sz="800" i="1" dirty="0">
                <a:solidFill>
                  <a:schemeClr val="accent3"/>
                </a:solidFill>
              </a:rPr>
              <a:t>Source</a:t>
            </a:r>
            <a:r>
              <a:rPr lang="en-US" altLang="en-US" sz="800" dirty="0">
                <a:solidFill>
                  <a:schemeClr val="accent3"/>
                </a:solidFill>
              </a:rPr>
              <a:t>: The State of the States in Intellectual Disabilities Project:2017</a:t>
            </a:r>
          </a:p>
        </p:txBody>
      </p:sp>
    </p:spTree>
    <p:extLst>
      <p:ext uri="{BB962C8B-B14F-4D97-AF65-F5344CB8AC3E}">
        <p14:creationId xmlns:p14="http://schemas.microsoft.com/office/powerpoint/2010/main" val="598847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686800" cy="1295400"/>
          </a:xfrm>
        </p:spPr>
        <p:txBody>
          <a:bodyPr>
            <a:normAutofit fontScale="90000"/>
          </a:bodyPr>
          <a:lstStyle/>
          <a:p>
            <a:r>
              <a:rPr lang="en-US" sz="4000" dirty="0"/>
              <a:t>Colorado IDD Spending by Service Category: FY 2015</a:t>
            </a:r>
          </a:p>
        </p:txBody>
      </p:sp>
      <p:pic>
        <p:nvPicPr>
          <p:cNvPr id="5" name="Picture 4"/>
          <p:cNvPicPr>
            <a:picLocks noChangeAspect="1"/>
          </p:cNvPicPr>
          <p:nvPr/>
        </p:nvPicPr>
        <p:blipFill>
          <a:blip r:embed="rId2"/>
          <a:stretch>
            <a:fillRect/>
          </a:stretch>
        </p:blipFill>
        <p:spPr>
          <a:xfrm>
            <a:off x="869790" y="1371600"/>
            <a:ext cx="7861619" cy="5282552"/>
          </a:xfrm>
          <a:prstGeom prst="rect">
            <a:avLst/>
          </a:prstGeom>
        </p:spPr>
      </p:pic>
      <p:sp>
        <p:nvSpPr>
          <p:cNvPr id="2" name="Frame 1"/>
          <p:cNvSpPr/>
          <p:nvPr/>
        </p:nvSpPr>
        <p:spPr>
          <a:xfrm>
            <a:off x="869790" y="2286000"/>
            <a:ext cx="7861619" cy="3733800"/>
          </a:xfrm>
          <a:prstGeom prst="frame">
            <a:avLst>
              <a:gd name="adj1" fmla="val 34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Number of Residents by Size of Setting in Colorado </a:t>
            </a:r>
          </a:p>
        </p:txBody>
      </p:sp>
      <p:pic>
        <p:nvPicPr>
          <p:cNvPr id="4" name="Content Placeholder 3"/>
          <p:cNvPicPr>
            <a:picLocks noGrp="1" noChangeAspect="1"/>
          </p:cNvPicPr>
          <p:nvPr>
            <p:ph idx="1"/>
          </p:nvPr>
        </p:nvPicPr>
        <p:blipFill>
          <a:blip r:embed="rId3"/>
          <a:stretch>
            <a:fillRect/>
          </a:stretch>
        </p:blipFill>
        <p:spPr>
          <a:xfrm>
            <a:off x="73132" y="1752600"/>
            <a:ext cx="9084315" cy="3850905"/>
          </a:xfrm>
          <a:prstGeom prst="rect">
            <a:avLst/>
          </a:prstGeom>
        </p:spPr>
      </p:pic>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2196126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Federal IDD Medicaid Spending by Revenue Source in Colorado </a:t>
            </a:r>
          </a:p>
        </p:txBody>
      </p:sp>
      <p:pic>
        <p:nvPicPr>
          <p:cNvPr id="7" name="Content Placeholder 6"/>
          <p:cNvPicPr>
            <a:picLocks noGrp="1" noChangeAspect="1"/>
          </p:cNvPicPr>
          <p:nvPr>
            <p:ph idx="1"/>
          </p:nvPr>
        </p:nvPicPr>
        <p:blipFill>
          <a:blip r:embed="rId2"/>
          <a:stretch>
            <a:fillRect/>
          </a:stretch>
        </p:blipFill>
        <p:spPr>
          <a:xfrm>
            <a:off x="184246" y="1981200"/>
            <a:ext cx="8775507" cy="3536054"/>
          </a:xfrm>
          <a:prstGeom prst="rect">
            <a:avLst/>
          </a:prstGeom>
        </p:spPr>
      </p:pic>
      <p:sp>
        <p:nvSpPr>
          <p:cNvPr id="4" name="Rectangle 3"/>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140902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dirty="0"/>
              <a:t>Highlights</a:t>
            </a:r>
          </a:p>
        </p:txBody>
      </p:sp>
      <p:sp>
        <p:nvSpPr>
          <p:cNvPr id="11" name="Text Placeholder 10"/>
          <p:cNvSpPr>
            <a:spLocks noGrp="1"/>
          </p:cNvSpPr>
          <p:nvPr>
            <p:ph type="body" sz="half" idx="1"/>
          </p:nvPr>
        </p:nvSpPr>
        <p:spPr>
          <a:xfrm>
            <a:off x="4572000" y="1752600"/>
            <a:ext cx="4343400" cy="4525963"/>
          </a:xfrm>
        </p:spPr>
        <p:txBody>
          <a:bodyPr>
            <a:noAutofit/>
          </a:bodyPr>
          <a:lstStyle/>
          <a:p>
            <a:pPr marL="118872" indent="0">
              <a:buSzPct val="100000"/>
              <a:buNone/>
            </a:pPr>
            <a:endParaRPr lang="en-US" sz="2400" dirty="0"/>
          </a:p>
          <a:p>
            <a:pPr marL="118872" indent="0">
              <a:buSzPct val="100000"/>
              <a:buNone/>
            </a:pPr>
            <a:r>
              <a:rPr lang="en-US" sz="2400" dirty="0"/>
              <a:t>Financial and Programmatic Trends in Supports and Services for People with IDD Updated FY 2015</a:t>
            </a:r>
          </a:p>
          <a:p>
            <a:pPr marL="118872" indent="0">
              <a:buSzPct val="100000"/>
              <a:buNone/>
            </a:pPr>
            <a:endParaRPr lang="en-US" sz="3600" dirty="0"/>
          </a:p>
          <a:p>
            <a:pPr marL="118872" indent="0">
              <a:buSzPct val="100000"/>
              <a:buNone/>
            </a:pPr>
            <a:r>
              <a:rPr lang="en-US" sz="2400" dirty="0">
                <a:solidFill>
                  <a:srgbClr val="FF0000"/>
                </a:solidFill>
              </a:rPr>
              <a:t>11</a:t>
            </a:r>
            <a:r>
              <a:rPr lang="en-US" sz="2400" baseline="30000" dirty="0">
                <a:solidFill>
                  <a:srgbClr val="FF0000"/>
                </a:solidFill>
              </a:rPr>
              <a:t>th</a:t>
            </a:r>
            <a:r>
              <a:rPr lang="en-US" sz="2400" dirty="0">
                <a:solidFill>
                  <a:srgbClr val="FF0000"/>
                </a:solidFill>
              </a:rPr>
              <a:t> Edition (In Press) </a:t>
            </a:r>
          </a:p>
          <a:p>
            <a:pPr marL="118872" indent="0">
              <a:buSzPct val="100000"/>
              <a:buNone/>
            </a:pPr>
            <a:r>
              <a:rPr lang="en-US" sz="2400" dirty="0">
                <a:solidFill>
                  <a:srgbClr val="FF0000"/>
                </a:solidFill>
              </a:rPr>
              <a:t>Published by American Association on Intellectual and Developmental Disabilities</a:t>
            </a:r>
          </a:p>
        </p:txBody>
      </p:sp>
      <p:pic>
        <p:nvPicPr>
          <p:cNvPr id="2" name="Picture 1"/>
          <p:cNvPicPr>
            <a:picLocks noChangeAspect="1"/>
          </p:cNvPicPr>
          <p:nvPr/>
        </p:nvPicPr>
        <p:blipFill>
          <a:blip r:embed="rId2"/>
          <a:stretch>
            <a:fillRect/>
          </a:stretch>
        </p:blipFill>
        <p:spPr>
          <a:xfrm>
            <a:off x="990600" y="1752600"/>
            <a:ext cx="3276600" cy="426881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ChangeArrowheads="1"/>
          </p:cNvSpPr>
          <p:nvPr/>
        </p:nvSpPr>
        <p:spPr bwMode="auto">
          <a:xfrm>
            <a:off x="3911600" y="2921000"/>
            <a:ext cx="9144000" cy="0"/>
          </a:xfrm>
          <a:prstGeom prst="rect">
            <a:avLst/>
          </a:prstGeom>
          <a:noFill/>
          <a:ln w="9525">
            <a:noFill/>
            <a:miter lim="800000"/>
            <a:headEnd/>
            <a:tailEnd/>
          </a:ln>
        </p:spPr>
        <p:txBody>
          <a:bodyPr wrap="none" anchor="ctr">
            <a:spAutoFit/>
          </a:bodyPr>
          <a:lstStyle/>
          <a:p>
            <a:endParaRPr lang="en-US" dirty="0"/>
          </a:p>
        </p:txBody>
      </p:sp>
      <p:sp>
        <p:nvSpPr>
          <p:cNvPr id="8" name="Rectangle 2"/>
          <p:cNvSpPr>
            <a:spLocks noGrp="1" noChangeArrowheads="1"/>
          </p:cNvSpPr>
          <p:nvPr>
            <p:ph type="title"/>
          </p:nvPr>
        </p:nvSpPr>
        <p:spPr bwMode="auto">
          <a:prstGeom prst="rect">
            <a:avLst/>
          </a:prstGeom>
          <a:noFill/>
          <a:ln w="9525">
            <a:noFill/>
            <a:miter lim="800000"/>
            <a:headEnd/>
            <a:tailEnd/>
          </a:ln>
        </p:spPr>
        <p:txBody>
          <a:bodyPr>
            <a:normAutofit/>
          </a:bodyPr>
          <a:lstStyle/>
          <a:p>
            <a:pPr>
              <a:lnSpc>
                <a:spcPct val="85000"/>
              </a:lnSpc>
              <a:spcBef>
                <a:spcPct val="0"/>
              </a:spcBef>
            </a:pPr>
            <a:r>
              <a:rPr lang="en-US" sz="3600" dirty="0"/>
              <a:t>Federal-State Waiver Spending </a:t>
            </a:r>
            <a:br>
              <a:rPr lang="en-US" sz="3600" dirty="0"/>
            </a:br>
            <a:r>
              <a:rPr lang="en-US" sz="3600" dirty="0"/>
              <a:t>Per Capita, FY 2015</a:t>
            </a:r>
          </a:p>
        </p:txBody>
      </p:sp>
      <p:pic>
        <p:nvPicPr>
          <p:cNvPr id="4" name="Picture 3"/>
          <p:cNvPicPr>
            <a:picLocks noChangeAspect="1"/>
          </p:cNvPicPr>
          <p:nvPr/>
        </p:nvPicPr>
        <p:blipFill>
          <a:blip r:embed="rId3"/>
          <a:stretch>
            <a:fillRect/>
          </a:stretch>
        </p:blipFill>
        <p:spPr>
          <a:xfrm>
            <a:off x="1054422" y="1600200"/>
            <a:ext cx="7035156" cy="4741735"/>
          </a:xfrm>
          <a:prstGeom prst="rect">
            <a:avLst/>
          </a:prstGeom>
        </p:spPr>
      </p:pic>
      <p:sp>
        <p:nvSpPr>
          <p:cNvPr id="2" name="Rectangle 1"/>
          <p:cNvSpPr/>
          <p:nvPr/>
        </p:nvSpPr>
        <p:spPr>
          <a:xfrm>
            <a:off x="2743200" y="6539988"/>
            <a:ext cx="4572000" cy="215444"/>
          </a:xfrm>
          <a:prstGeom prst="rect">
            <a:avLst/>
          </a:prstGeom>
        </p:spPr>
        <p:txBody>
          <a:bodyPr>
            <a:spAutoFit/>
          </a:bodyPr>
          <a:lstStyle/>
          <a:p>
            <a:r>
              <a:rPr lang="en-US" altLang="en-US" sz="800" i="1" dirty="0">
                <a:solidFill>
                  <a:schemeClr val="accent3"/>
                </a:solidFill>
              </a:rPr>
              <a:t>Source</a:t>
            </a:r>
            <a:r>
              <a:rPr lang="en-US" altLang="en-US" sz="800" dirty="0">
                <a:solidFill>
                  <a:schemeClr val="accent3"/>
                </a:solidFill>
              </a:rPr>
              <a:t>: The State of the States in Intellectual Disabilities Project:2017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5448"/>
            <a:ext cx="8458200" cy="1252728"/>
          </a:xfrm>
        </p:spPr>
        <p:txBody>
          <a:bodyPr>
            <a:normAutofit fontScale="90000"/>
          </a:bodyPr>
          <a:lstStyle/>
          <a:p>
            <a:r>
              <a:rPr lang="en-US" sz="4000" dirty="0"/>
              <a:t>Colorado Facts &amp; Rankings FY 2015</a:t>
            </a:r>
          </a:p>
        </p:txBody>
      </p:sp>
      <p:sp>
        <p:nvSpPr>
          <p:cNvPr id="7" name="Content Placeholder 4"/>
          <p:cNvSpPr>
            <a:spLocks noGrp="1"/>
          </p:cNvSpPr>
          <p:nvPr>
            <p:ph idx="1"/>
          </p:nvPr>
        </p:nvSpPr>
        <p:spPr>
          <a:xfrm>
            <a:off x="152400" y="1524000"/>
            <a:ext cx="8839200" cy="4876800"/>
          </a:xfrm>
        </p:spPr>
        <p:txBody>
          <a:bodyPr>
            <a:noAutofit/>
          </a:bodyPr>
          <a:lstStyle/>
          <a:p>
            <a:pPr eaLnBrk="0" hangingPunct="0">
              <a:spcBef>
                <a:spcPct val="0"/>
              </a:spcBef>
              <a:buSzPct val="100000"/>
              <a:buNone/>
              <a:tabLst>
                <a:tab pos="1181100" algn="l"/>
              </a:tabLst>
            </a:pPr>
            <a:r>
              <a:rPr lang="en-US" sz="1800" b="1" dirty="0">
                <a:cs typeface="Times New Roman" pitchFamily="18" charset="0"/>
              </a:rPr>
              <a:t>Out-of-Home Placements</a:t>
            </a:r>
          </a:p>
          <a:p>
            <a:pPr eaLnBrk="0" hangingPunct="0">
              <a:spcBef>
                <a:spcPct val="0"/>
              </a:spcBef>
              <a:buSzPct val="100000"/>
              <a:buFont typeface="Wingdings" pitchFamily="2" charset="2"/>
              <a:buChar char="§"/>
              <a:tabLst>
                <a:tab pos="1181100" algn="l"/>
              </a:tabLst>
            </a:pPr>
            <a:r>
              <a:rPr lang="en-US" sz="1800" b="1" dirty="0">
                <a:cs typeface="Times New Roman" pitchFamily="18" charset="0"/>
              </a:rPr>
              <a:t>6th</a:t>
            </a:r>
            <a:r>
              <a:rPr lang="en-US" sz="1800" dirty="0">
                <a:cs typeface="Times New Roman" pitchFamily="18" charset="0"/>
              </a:rPr>
              <a:t> in the % of people with IDD in supervised residential settings for 1-6 people </a:t>
            </a:r>
          </a:p>
          <a:p>
            <a:pPr eaLnBrk="0" hangingPunct="0">
              <a:spcBef>
                <a:spcPct val="0"/>
              </a:spcBef>
              <a:buSzPct val="100000"/>
              <a:buFont typeface="Wingdings" pitchFamily="2" charset="2"/>
              <a:buChar char="§"/>
              <a:tabLst>
                <a:tab pos="1181100" algn="l"/>
              </a:tabLst>
            </a:pPr>
            <a:r>
              <a:rPr lang="en-US" sz="1800" b="1" dirty="0">
                <a:cs typeface="Times New Roman" pitchFamily="18" charset="0"/>
              </a:rPr>
              <a:t>$269,772 </a:t>
            </a:r>
            <a:r>
              <a:rPr lang="en-US" sz="1800" dirty="0">
                <a:cs typeface="Times New Roman" pitchFamily="18" charset="0"/>
              </a:rPr>
              <a:t>annual cost of care per person for public institutions vs. </a:t>
            </a:r>
            <a:r>
              <a:rPr lang="en-US" sz="1800" b="1" dirty="0">
                <a:cs typeface="Times New Roman" pitchFamily="18" charset="0"/>
              </a:rPr>
              <a:t>$13,711</a:t>
            </a:r>
            <a:r>
              <a:rPr lang="en-US" sz="1800" dirty="0">
                <a:cs typeface="Times New Roman" pitchFamily="18" charset="0"/>
              </a:rPr>
              <a:t> for supported living/personal assistance</a:t>
            </a:r>
            <a:endParaRPr lang="en-US" sz="1800" b="1" dirty="0">
              <a:cs typeface="Times New Roman" pitchFamily="18" charset="0"/>
            </a:endParaRPr>
          </a:p>
          <a:p>
            <a:pPr marL="118872" indent="0" eaLnBrk="0" hangingPunct="0">
              <a:spcBef>
                <a:spcPct val="0"/>
              </a:spcBef>
              <a:buSzPct val="100000"/>
              <a:buNone/>
              <a:tabLst>
                <a:tab pos="1181100" algn="l"/>
              </a:tabLst>
            </a:pPr>
            <a:r>
              <a:rPr lang="en-US" sz="1800" dirty="0">
                <a:cs typeface="Times New Roman" pitchFamily="18" charset="0"/>
              </a:rPr>
              <a:t> </a:t>
            </a:r>
          </a:p>
          <a:p>
            <a:pPr eaLnBrk="0" hangingPunct="0">
              <a:spcBef>
                <a:spcPct val="0"/>
              </a:spcBef>
              <a:buSzPct val="100000"/>
              <a:buNone/>
              <a:tabLst>
                <a:tab pos="1181100" algn="l"/>
              </a:tabLst>
            </a:pPr>
            <a:r>
              <a:rPr lang="en-US" sz="1800" b="1" dirty="0">
                <a:cs typeface="Times New Roman" pitchFamily="18" charset="0"/>
              </a:rPr>
              <a:t>Supported Employment </a:t>
            </a:r>
          </a:p>
          <a:p>
            <a:pPr eaLnBrk="0" hangingPunct="0">
              <a:spcBef>
                <a:spcPct val="0"/>
              </a:spcBef>
              <a:tabLst>
                <a:tab pos="1181100" algn="l"/>
              </a:tabLst>
            </a:pPr>
            <a:r>
              <a:rPr lang="en-US" sz="1800" b="1" dirty="0">
                <a:cs typeface="Times New Roman" pitchFamily="18" charset="0"/>
              </a:rPr>
              <a:t>7,507 </a:t>
            </a:r>
            <a:r>
              <a:rPr lang="en-US" sz="1800" dirty="0">
                <a:cs typeface="Times New Roman" pitchFamily="18" charset="0"/>
              </a:rPr>
              <a:t>people in day work programs </a:t>
            </a:r>
            <a:r>
              <a:rPr lang="en-US" sz="1800" b="1" dirty="0">
                <a:cs typeface="Times New Roman" pitchFamily="18" charset="0"/>
              </a:rPr>
              <a:t>34% </a:t>
            </a:r>
            <a:r>
              <a:rPr lang="en-US" sz="1800" dirty="0">
                <a:cs typeface="Times New Roman" pitchFamily="18" charset="0"/>
              </a:rPr>
              <a:t>in supported employment</a:t>
            </a:r>
          </a:p>
          <a:p>
            <a:pPr eaLnBrk="0" hangingPunct="0">
              <a:spcBef>
                <a:spcPct val="0"/>
              </a:spcBef>
              <a:tabLst>
                <a:tab pos="1181100" algn="l"/>
              </a:tabLst>
            </a:pPr>
            <a:r>
              <a:rPr lang="en-US" sz="1800" b="1" dirty="0">
                <a:cs typeface="Times New Roman" pitchFamily="18" charset="0"/>
              </a:rPr>
              <a:t>$14.4 </a:t>
            </a:r>
            <a:r>
              <a:rPr lang="en-US" sz="1800" dirty="0">
                <a:cs typeface="Times New Roman" pitchFamily="18" charset="0"/>
              </a:rPr>
              <a:t>million in spending </a:t>
            </a:r>
          </a:p>
          <a:p>
            <a:pPr marL="118872" indent="0" eaLnBrk="0" hangingPunct="0">
              <a:spcBef>
                <a:spcPct val="0"/>
              </a:spcBef>
              <a:buNone/>
              <a:tabLst>
                <a:tab pos="1181100" algn="l"/>
              </a:tabLst>
            </a:pPr>
            <a:endParaRPr lang="en-US" sz="1800" b="1" dirty="0">
              <a:cs typeface="Times New Roman" pitchFamily="18" charset="0"/>
            </a:endParaRPr>
          </a:p>
          <a:p>
            <a:pPr eaLnBrk="0" hangingPunct="0">
              <a:spcBef>
                <a:spcPct val="0"/>
              </a:spcBef>
              <a:buSzPct val="100000"/>
              <a:buNone/>
              <a:tabLst>
                <a:tab pos="1181100" algn="l"/>
              </a:tabLst>
            </a:pPr>
            <a:r>
              <a:rPr lang="en-US" sz="1800" b="1" dirty="0">
                <a:cs typeface="Times New Roman" pitchFamily="18" charset="0"/>
              </a:rPr>
              <a:t>Aging Caregivers</a:t>
            </a:r>
          </a:p>
          <a:p>
            <a:pPr eaLnBrk="0" hangingPunct="0">
              <a:spcBef>
                <a:spcPct val="0"/>
              </a:spcBef>
              <a:buSzPct val="100000"/>
              <a:buFont typeface="Wingdings" pitchFamily="2" charset="2"/>
              <a:buChar char="§"/>
              <a:tabLst>
                <a:tab pos="1181100" algn="l"/>
              </a:tabLst>
            </a:pPr>
            <a:r>
              <a:rPr lang="en-US" sz="1800" dirty="0">
                <a:cs typeface="Times New Roman" pitchFamily="18" charset="0"/>
              </a:rPr>
              <a:t>Approximately </a:t>
            </a:r>
            <a:r>
              <a:rPr lang="en-US" sz="1800" b="1" dirty="0">
                <a:cs typeface="Times New Roman" pitchFamily="18" charset="0"/>
              </a:rPr>
              <a:t>12,407</a:t>
            </a:r>
            <a:r>
              <a:rPr lang="en-US" sz="1800" dirty="0">
                <a:cs typeface="Times New Roman" pitchFamily="18" charset="0"/>
              </a:rPr>
              <a:t> people with IDD living with caregivers over age 60 (estimated)</a:t>
            </a:r>
          </a:p>
          <a:p>
            <a:pPr marL="118872" indent="0" eaLnBrk="0" hangingPunct="0">
              <a:spcBef>
                <a:spcPct val="0"/>
              </a:spcBef>
              <a:buSzPct val="100000"/>
              <a:buNone/>
              <a:tabLst>
                <a:tab pos="1181100" algn="l"/>
              </a:tabLst>
            </a:pPr>
            <a:endParaRPr lang="en-US" sz="1800" dirty="0"/>
          </a:p>
          <a:p>
            <a:pPr marL="1201738" indent="0" eaLnBrk="0" hangingPunct="0">
              <a:spcBef>
                <a:spcPct val="0"/>
              </a:spcBef>
              <a:buNone/>
              <a:tabLst>
                <a:tab pos="1181100" algn="l"/>
              </a:tabLst>
            </a:pPr>
            <a:r>
              <a:rPr lang="en-US" sz="1800" b="1" dirty="0">
                <a:cs typeface="Times New Roman" pitchFamily="18" charset="0"/>
              </a:rPr>
              <a:t>HCBS Waiver</a:t>
            </a:r>
          </a:p>
          <a:p>
            <a:pPr marL="1201738" indent="0" eaLnBrk="0" hangingPunct="0">
              <a:spcBef>
                <a:spcPct val="0"/>
              </a:spcBef>
              <a:tabLst>
                <a:tab pos="1181100" algn="l"/>
              </a:tabLst>
            </a:pPr>
            <a:r>
              <a:rPr lang="en-US" sz="1800" b="1" dirty="0">
                <a:cs typeface="Times New Roman" pitchFamily="18" charset="0"/>
              </a:rPr>
              <a:t>10,538 </a:t>
            </a:r>
            <a:r>
              <a:rPr lang="en-US" sz="1800" dirty="0">
                <a:cs typeface="Times New Roman" pitchFamily="18" charset="0"/>
              </a:rPr>
              <a:t>Waive Participants</a:t>
            </a:r>
          </a:p>
          <a:p>
            <a:pPr marL="1201738" indent="0" eaLnBrk="0" hangingPunct="0">
              <a:spcBef>
                <a:spcPct val="0"/>
              </a:spcBef>
              <a:tabLst>
                <a:tab pos="1181100" algn="l"/>
              </a:tabLst>
            </a:pPr>
            <a:r>
              <a:rPr lang="en-US" sz="1800" b="1" dirty="0">
                <a:cs typeface="Times New Roman" pitchFamily="18" charset="0"/>
              </a:rPr>
              <a:t>$37,500 </a:t>
            </a:r>
            <a:r>
              <a:rPr lang="en-US" sz="1800" dirty="0">
                <a:cs typeface="Times New Roman" pitchFamily="18" charset="0"/>
              </a:rPr>
              <a:t>Adjusted Waiver Cost Per Participant</a:t>
            </a:r>
            <a:r>
              <a:rPr lang="en-US" sz="1800" b="1" dirty="0">
                <a:cs typeface="Times New Roman" pitchFamily="18" charset="0"/>
              </a:rPr>
              <a:t> </a:t>
            </a:r>
            <a:r>
              <a:rPr lang="en-US" sz="1800" dirty="0">
                <a:cs typeface="Times New Roman" pitchFamily="18" charset="0"/>
              </a:rPr>
              <a:t>(U.S. average $46,500)</a:t>
            </a:r>
            <a:endParaRPr lang="en-US" sz="1800" b="1" dirty="0">
              <a:cs typeface="Times New Roman" pitchFamily="18" charset="0"/>
            </a:endParaRPr>
          </a:p>
        </p:txBody>
      </p:sp>
      <p:sp>
        <p:nvSpPr>
          <p:cNvPr id="6" name="Rectangle 5"/>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Individual and Family Support Spending in Colorado FY 2015</a:t>
            </a:r>
          </a:p>
        </p:txBody>
      </p:sp>
      <p:pic>
        <p:nvPicPr>
          <p:cNvPr id="4" name="Content Placeholder 3"/>
          <p:cNvPicPr>
            <a:picLocks noGrp="1" noChangeAspect="1"/>
          </p:cNvPicPr>
          <p:nvPr>
            <p:ph idx="1"/>
          </p:nvPr>
        </p:nvPicPr>
        <p:blipFill>
          <a:blip r:embed="rId2"/>
          <a:stretch>
            <a:fillRect/>
          </a:stretch>
        </p:blipFill>
        <p:spPr>
          <a:xfrm>
            <a:off x="152400" y="1981200"/>
            <a:ext cx="9470502" cy="3680431"/>
          </a:xfrm>
          <a:prstGeom prst="rect">
            <a:avLst/>
          </a:prstGeom>
        </p:spPr>
      </p:pic>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2087459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Fewer Families Supported By the State Compared to the U.S.</a:t>
            </a:r>
          </a:p>
        </p:txBody>
      </p:sp>
      <p:pic>
        <p:nvPicPr>
          <p:cNvPr id="4" name="Content Placeholder 3"/>
          <p:cNvPicPr>
            <a:picLocks noGrp="1" noChangeAspect="1"/>
          </p:cNvPicPr>
          <p:nvPr>
            <p:ph idx="1"/>
          </p:nvPr>
        </p:nvPicPr>
        <p:blipFill>
          <a:blip r:embed="rId2"/>
          <a:stretch>
            <a:fillRect/>
          </a:stretch>
        </p:blipFill>
        <p:spPr>
          <a:xfrm>
            <a:off x="1336110" y="1774825"/>
            <a:ext cx="6471780" cy="4625975"/>
          </a:xfrm>
          <a:prstGeom prst="rect">
            <a:avLst/>
          </a:prstGeom>
        </p:spPr>
      </p:pic>
      <p:sp>
        <p:nvSpPr>
          <p:cNvPr id="5" name="Rectangle 4"/>
          <p:cNvSpPr/>
          <p:nvPr/>
        </p:nvSpPr>
        <p:spPr>
          <a:xfrm>
            <a:off x="2590800" y="6552005"/>
            <a:ext cx="4572000" cy="215444"/>
          </a:xfrm>
          <a:prstGeom prst="rect">
            <a:avLst/>
          </a:prstGeom>
        </p:spPr>
        <p:txBody>
          <a:bodyPr>
            <a:spAutoFit/>
          </a:bodyPr>
          <a:lstStyle/>
          <a:p>
            <a:r>
              <a:rPr lang="en-US" altLang="en-US" sz="800" i="1" dirty="0">
                <a:solidFill>
                  <a:schemeClr val="accent3"/>
                </a:solidFill>
              </a:rPr>
              <a:t>Source</a:t>
            </a:r>
            <a:r>
              <a:rPr lang="en-US" altLang="en-US" sz="800" dirty="0">
                <a:solidFill>
                  <a:schemeClr val="accent3"/>
                </a:solidFill>
              </a:rPr>
              <a:t>: The State of the States in Intellectual Disabilities Project:2017</a:t>
            </a:r>
          </a:p>
        </p:txBody>
      </p:sp>
    </p:spTree>
    <p:extLst>
      <p:ext uri="{BB962C8B-B14F-4D97-AF65-F5344CB8AC3E}">
        <p14:creationId xmlns:p14="http://schemas.microsoft.com/office/powerpoint/2010/main" val="348128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People with IDD in Colorado Living With Family Caregivers</a:t>
            </a:r>
          </a:p>
        </p:txBody>
      </p:sp>
      <p:pic>
        <p:nvPicPr>
          <p:cNvPr id="4" name="Content Placeholder 3"/>
          <p:cNvPicPr>
            <a:picLocks noGrp="1" noChangeAspect="1"/>
          </p:cNvPicPr>
          <p:nvPr>
            <p:ph idx="1"/>
          </p:nvPr>
        </p:nvPicPr>
        <p:blipFill>
          <a:blip r:embed="rId2"/>
          <a:stretch>
            <a:fillRect/>
          </a:stretch>
        </p:blipFill>
        <p:spPr>
          <a:xfrm>
            <a:off x="173787" y="1676400"/>
            <a:ext cx="8796425" cy="4114800"/>
          </a:xfrm>
          <a:prstGeom prst="rect">
            <a:avLst/>
          </a:prstGeom>
        </p:spPr>
      </p:pic>
      <p:sp>
        <p:nvSpPr>
          <p:cNvPr id="5" name="Frame 4"/>
          <p:cNvSpPr/>
          <p:nvPr/>
        </p:nvSpPr>
        <p:spPr>
          <a:xfrm>
            <a:off x="533400" y="1676400"/>
            <a:ext cx="8229600" cy="4191000"/>
          </a:xfrm>
          <a:prstGeom prst="frame">
            <a:avLst>
              <a:gd name="adj1" fmla="val 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990600" y="1828800"/>
            <a:ext cx="7315200" cy="6096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p:nvSpPr>
        <p:spPr>
          <a:xfrm>
            <a:off x="1358153" y="5449824"/>
            <a:ext cx="7315200" cy="6096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256574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Colorado State IDD Agency Supported Only 6% of Caregiving Families</a:t>
            </a:r>
          </a:p>
        </p:txBody>
      </p:sp>
      <p:pic>
        <p:nvPicPr>
          <p:cNvPr id="4" name="Content Placeholder 3"/>
          <p:cNvPicPr>
            <a:picLocks noGrp="1" noChangeAspect="1"/>
          </p:cNvPicPr>
          <p:nvPr>
            <p:ph idx="1"/>
          </p:nvPr>
        </p:nvPicPr>
        <p:blipFill>
          <a:blip r:embed="rId2"/>
          <a:stretch>
            <a:fillRect/>
          </a:stretch>
        </p:blipFill>
        <p:spPr>
          <a:xfrm>
            <a:off x="259828" y="1752600"/>
            <a:ext cx="8624343" cy="4267200"/>
          </a:xfrm>
          <a:prstGeom prst="rect">
            <a:avLst/>
          </a:prstGeom>
        </p:spPr>
      </p:pic>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2780319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Funding </a:t>
            </a:r>
          </a:p>
        </p:txBody>
      </p:sp>
      <p:sp>
        <p:nvSpPr>
          <p:cNvPr id="3" name="Content Placeholder 2"/>
          <p:cNvSpPr>
            <a:spLocks noGrp="1"/>
          </p:cNvSpPr>
          <p:nvPr>
            <p:ph idx="1"/>
          </p:nvPr>
        </p:nvSpPr>
        <p:spPr/>
        <p:txBody>
          <a:bodyPr/>
          <a:lstStyle/>
          <a:p>
            <a:r>
              <a:rPr lang="en-US" dirty="0"/>
              <a:t>Joint federal-state program</a:t>
            </a:r>
          </a:p>
          <a:p>
            <a:r>
              <a:rPr lang="en-US" dirty="0"/>
              <a:t>Federal government matches percentage of state spending</a:t>
            </a:r>
          </a:p>
          <a:p>
            <a:r>
              <a:rPr lang="en-US" dirty="0"/>
              <a:t>Medicaid funds:</a:t>
            </a:r>
          </a:p>
          <a:p>
            <a:pPr lvl="1"/>
            <a:r>
              <a:rPr lang="en-US" dirty="0"/>
              <a:t>Heath care</a:t>
            </a:r>
          </a:p>
          <a:p>
            <a:pPr lvl="1"/>
            <a:r>
              <a:rPr lang="en-US" dirty="0"/>
              <a:t>Therapy</a:t>
            </a:r>
          </a:p>
          <a:p>
            <a:pPr lvl="1"/>
            <a:r>
              <a:rPr lang="en-US" dirty="0"/>
              <a:t>Employment </a:t>
            </a:r>
            <a:r>
              <a:rPr lang="en-US" sz="2000" dirty="0"/>
              <a:t>($903 million for Employment and Day Programs)</a:t>
            </a:r>
          </a:p>
          <a:p>
            <a:pPr lvl="1"/>
            <a:r>
              <a:rPr lang="en-US" dirty="0"/>
              <a:t>HCBS</a:t>
            </a:r>
          </a:p>
        </p:txBody>
      </p:sp>
    </p:spTree>
    <p:extLst>
      <p:ext uri="{BB962C8B-B14F-4D97-AF65-F5344CB8AC3E}">
        <p14:creationId xmlns:p14="http://schemas.microsoft.com/office/powerpoint/2010/main" val="699582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Medicaid Costs are Shared by the States and Federal Government</a:t>
            </a:r>
          </a:p>
        </p:txBody>
      </p:sp>
      <p:pic>
        <p:nvPicPr>
          <p:cNvPr id="4" name="Content Placeholder 3"/>
          <p:cNvPicPr>
            <a:picLocks noGrp="1" noChangeAspect="1"/>
          </p:cNvPicPr>
          <p:nvPr>
            <p:ph idx="1"/>
          </p:nvPr>
        </p:nvPicPr>
        <p:blipFill>
          <a:blip r:embed="rId2"/>
          <a:stretch>
            <a:fillRect/>
          </a:stretch>
        </p:blipFill>
        <p:spPr>
          <a:xfrm>
            <a:off x="1447800" y="1752600"/>
            <a:ext cx="6739590" cy="4819637"/>
          </a:xfrm>
          <a:prstGeom prst="rect">
            <a:avLst/>
          </a:prstGeom>
        </p:spPr>
      </p:pic>
    </p:spTree>
    <p:extLst>
      <p:ext uri="{BB962C8B-B14F-4D97-AF65-F5344CB8AC3E}">
        <p14:creationId xmlns:p14="http://schemas.microsoft.com/office/powerpoint/2010/main" val="3362504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Medicaid is the Primary Payer for Long-Term Services and Supports</a:t>
            </a:r>
          </a:p>
        </p:txBody>
      </p:sp>
      <p:pic>
        <p:nvPicPr>
          <p:cNvPr id="4" name="Content Placeholder 3"/>
          <p:cNvPicPr>
            <a:picLocks noGrp="1" noChangeAspect="1"/>
          </p:cNvPicPr>
          <p:nvPr>
            <p:ph idx="1"/>
          </p:nvPr>
        </p:nvPicPr>
        <p:blipFill>
          <a:blip r:embed="rId2"/>
          <a:stretch>
            <a:fillRect/>
          </a:stretch>
        </p:blipFill>
        <p:spPr>
          <a:xfrm>
            <a:off x="1486617" y="1774825"/>
            <a:ext cx="6170765" cy="4625975"/>
          </a:xfrm>
          <a:prstGeom prst="rect">
            <a:avLst/>
          </a:prstGeom>
        </p:spPr>
      </p:pic>
    </p:spTree>
    <p:extLst>
      <p:ext uri="{BB962C8B-B14F-4D97-AF65-F5344CB8AC3E}">
        <p14:creationId xmlns:p14="http://schemas.microsoft.com/office/powerpoint/2010/main" val="1440633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Medicaid Continues to be Critical to IDD Long Term Services and Supports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6294438" cy="49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33600" y="6564540"/>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10"/>
          <p:cNvSpPr>
            <a:spLocks noChangeArrowheads="1"/>
          </p:cNvSpPr>
          <p:nvPr/>
        </p:nvSpPr>
        <p:spPr bwMode="auto">
          <a:xfrm>
            <a:off x="2133600" y="6590954"/>
            <a:ext cx="4592924" cy="230832"/>
          </a:xfrm>
          <a:prstGeom prst="rect">
            <a:avLst/>
          </a:prstGeom>
          <a:noFill/>
          <a:ln w="9525">
            <a:noFill/>
            <a:miter lim="800000"/>
            <a:headEnd/>
            <a:tailEnd/>
          </a:ln>
        </p:spPr>
        <p:txBody>
          <a:bodyPr wrap="none">
            <a:spAutoFit/>
          </a:bodyPr>
          <a:lstStyle/>
          <a:p>
            <a:pPr lvl="1">
              <a:lnSpc>
                <a:spcPct val="90000"/>
              </a:lnSpc>
              <a:spcBef>
                <a:spcPct val="0"/>
              </a:spcBef>
            </a:pPr>
            <a:r>
              <a:rPr lang="en-US" sz="1000" dirty="0">
                <a:solidFill>
                  <a:schemeClr val="accent3"/>
                </a:solidFill>
              </a:rPr>
              <a:t>Sources: Braddock (1981, 2002a); Braddock, Hemp, &amp; Fujiura (1987).</a:t>
            </a:r>
          </a:p>
        </p:txBody>
      </p:sp>
      <p:sp>
        <p:nvSpPr>
          <p:cNvPr id="7" name="Rectangle 9"/>
          <p:cNvSpPr>
            <a:spLocks noGrp="1" noChangeArrowheads="1"/>
          </p:cNvSpPr>
          <p:nvPr>
            <p:ph type="title"/>
          </p:nvPr>
        </p:nvSpPr>
        <p:spPr bwMode="auto">
          <a:xfrm>
            <a:off x="457200" y="177766"/>
            <a:ext cx="8229600" cy="1200329"/>
          </a:xfrm>
          <a:prstGeom prst="rect">
            <a:avLst/>
          </a:prstGeom>
          <a:noFill/>
          <a:ln w="9525">
            <a:noFill/>
            <a:miter lim="800000"/>
            <a:headEnd/>
            <a:tailEnd/>
          </a:ln>
        </p:spPr>
        <p:txBody>
          <a:bodyPr>
            <a:spAutoFit/>
          </a:bodyPr>
          <a:lstStyle/>
          <a:p>
            <a:pPr algn="l">
              <a:spcBef>
                <a:spcPct val="0"/>
              </a:spcBef>
            </a:pPr>
            <a:r>
              <a:rPr lang="en-US" sz="3600" dirty="0"/>
              <a:t>Key Federal and State Financial Supports Utilized in Data Collection</a:t>
            </a:r>
          </a:p>
        </p:txBody>
      </p:sp>
      <p:sp>
        <p:nvSpPr>
          <p:cNvPr id="14" name="Rectangle 7"/>
          <p:cNvSpPr>
            <a:spLocks noGrp="1" noChangeArrowheads="1"/>
          </p:cNvSpPr>
          <p:nvPr>
            <p:ph sz="half" idx="1"/>
          </p:nvPr>
        </p:nvSpPr>
        <p:spPr bwMode="auto">
          <a:xfrm>
            <a:off x="228600" y="1554480"/>
            <a:ext cx="4114800" cy="4792081"/>
          </a:xfrm>
          <a:prstGeom prst="rect">
            <a:avLst/>
          </a:prstGeom>
          <a:noFill/>
          <a:ln w="9525">
            <a:noFill/>
            <a:miter lim="800000"/>
            <a:headEnd/>
            <a:tailEnd/>
          </a:ln>
        </p:spPr>
        <p:txBody>
          <a:bodyPr wrap="square">
            <a:spAutoFit/>
          </a:bodyPr>
          <a:lstStyle/>
          <a:p>
            <a:pPr marL="174625" indent="-174625" algn="l">
              <a:lnSpc>
                <a:spcPct val="90000"/>
              </a:lnSpc>
              <a:spcBef>
                <a:spcPct val="0"/>
              </a:spcBef>
              <a:buNone/>
            </a:pPr>
            <a:r>
              <a:rPr lang="en-US" sz="1200" b="1" dirty="0"/>
              <a:t>I. INSTITUTIONAL SERVICES FINANCIAL DATA</a:t>
            </a:r>
            <a:br>
              <a:rPr lang="en-US" sz="1200" dirty="0"/>
            </a:br>
            <a:r>
              <a:rPr lang="en-US" sz="1200" dirty="0"/>
              <a:t>(16 or more persons)</a:t>
            </a:r>
          </a:p>
          <a:p>
            <a:pPr marL="174625" indent="-174625" algn="l">
              <a:lnSpc>
                <a:spcPct val="90000"/>
              </a:lnSpc>
              <a:spcBef>
                <a:spcPct val="0"/>
              </a:spcBef>
              <a:buNone/>
            </a:pPr>
            <a:endParaRPr lang="en-US" sz="1200" i="1" dirty="0"/>
          </a:p>
          <a:p>
            <a:pPr marL="174625" indent="-174625" algn="l">
              <a:lnSpc>
                <a:spcPct val="90000"/>
              </a:lnSpc>
              <a:spcBef>
                <a:spcPct val="0"/>
              </a:spcBef>
              <a:buNone/>
            </a:pPr>
            <a:r>
              <a:rPr lang="en-US" sz="1200" b="0" dirty="0"/>
              <a:t>A. </a:t>
            </a:r>
            <a:r>
              <a:rPr lang="en-US" sz="1200" b="0" u="sng" dirty="0"/>
              <a:t>Public 16+ Institutional Services Funds </a:t>
            </a:r>
            <a:endParaRPr lang="en-US" sz="1200" b="0" i="1" dirty="0"/>
          </a:p>
          <a:p>
            <a:pPr marL="174625" indent="-174625" algn="l">
              <a:lnSpc>
                <a:spcPct val="90000"/>
              </a:lnSpc>
              <a:spcBef>
                <a:spcPct val="0"/>
              </a:spcBef>
              <a:buNone/>
            </a:pPr>
            <a:r>
              <a:rPr lang="en-US" sz="1200" b="0" dirty="0"/>
              <a:t>1. State Funds</a:t>
            </a:r>
          </a:p>
          <a:p>
            <a:pPr marL="1290638" lvl="1" indent="-609600" algn="l">
              <a:lnSpc>
                <a:spcPct val="90000"/>
              </a:lnSpc>
              <a:spcBef>
                <a:spcPct val="0"/>
              </a:spcBef>
              <a:buNone/>
            </a:pPr>
            <a:r>
              <a:rPr lang="en-US" sz="1200" b="0" dirty="0"/>
              <a:t>a. ICF/ID Medicaid Match</a:t>
            </a:r>
          </a:p>
          <a:p>
            <a:pPr marL="1290638" lvl="1" indent="-609600" algn="l">
              <a:lnSpc>
                <a:spcPct val="90000"/>
              </a:lnSpc>
              <a:spcBef>
                <a:spcPct val="0"/>
              </a:spcBef>
              <a:buNone/>
            </a:pPr>
            <a:r>
              <a:rPr lang="en-US" sz="1200" b="0" dirty="0"/>
              <a:t>b. General Funds (not including state ICF/MR match)</a:t>
            </a:r>
          </a:p>
          <a:p>
            <a:pPr marL="1290638" lvl="1" indent="-609600" algn="l">
              <a:lnSpc>
                <a:spcPct val="90000"/>
              </a:lnSpc>
              <a:spcBef>
                <a:spcPct val="0"/>
              </a:spcBef>
              <a:buNone/>
            </a:pPr>
            <a:r>
              <a:rPr lang="en-US" sz="1200" b="0" dirty="0"/>
              <a:t>c. Other State Funds (not including state ICF/MR match)</a:t>
            </a:r>
          </a:p>
          <a:p>
            <a:pPr marL="1290638" lvl="1" indent="-609600" algn="l">
              <a:lnSpc>
                <a:spcPct val="90000"/>
              </a:lnSpc>
              <a:spcBef>
                <a:spcPct val="0"/>
              </a:spcBef>
              <a:buNone/>
            </a:pPr>
            <a:r>
              <a:rPr lang="en-US" sz="1200" b="0" dirty="0"/>
              <a:t>d. Local Funds in Excess of Match</a:t>
            </a:r>
          </a:p>
          <a:p>
            <a:pPr marL="174625" indent="-174625" algn="l">
              <a:lnSpc>
                <a:spcPct val="90000"/>
              </a:lnSpc>
              <a:spcBef>
                <a:spcPct val="0"/>
              </a:spcBef>
              <a:buNone/>
            </a:pPr>
            <a:r>
              <a:rPr lang="en-US" sz="1200" b="0" dirty="0"/>
              <a:t>2. Federal Funds</a:t>
            </a:r>
          </a:p>
          <a:p>
            <a:pPr marL="1290638" lvl="1" indent="-609600" algn="l">
              <a:lnSpc>
                <a:spcPct val="90000"/>
              </a:lnSpc>
              <a:spcBef>
                <a:spcPct val="0"/>
              </a:spcBef>
              <a:buNone/>
            </a:pPr>
            <a:r>
              <a:rPr lang="en-US" sz="1200" b="0" dirty="0"/>
              <a:t>a. Federal ICF/ID</a:t>
            </a:r>
          </a:p>
          <a:p>
            <a:pPr marL="1290638" lvl="1" indent="-609600" algn="l">
              <a:lnSpc>
                <a:spcPct val="90000"/>
              </a:lnSpc>
              <a:spcBef>
                <a:spcPct val="0"/>
              </a:spcBef>
              <a:buNone/>
            </a:pPr>
            <a:r>
              <a:rPr lang="en-US" sz="1200" b="0" dirty="0"/>
              <a:t>b. Title XX/Social Services Block Grant</a:t>
            </a:r>
          </a:p>
          <a:p>
            <a:pPr marL="1290638" lvl="1" indent="-609600" algn="l">
              <a:lnSpc>
                <a:spcPct val="90000"/>
              </a:lnSpc>
              <a:spcBef>
                <a:spcPct val="0"/>
              </a:spcBef>
              <a:buNone/>
            </a:pPr>
            <a:r>
              <a:rPr lang="en-US" sz="1200" b="0" dirty="0"/>
              <a:t>c. Other Federal Funds</a:t>
            </a:r>
          </a:p>
          <a:p>
            <a:pPr marL="1290638" lvl="1" indent="-609600" algn="l">
              <a:lnSpc>
                <a:spcPct val="90000"/>
              </a:lnSpc>
              <a:spcBef>
                <a:spcPct val="0"/>
              </a:spcBef>
              <a:buNone/>
            </a:pPr>
            <a:endParaRPr lang="en-US" sz="1200" b="0" dirty="0"/>
          </a:p>
          <a:p>
            <a:pPr marL="174625" indent="-174625" algn="l">
              <a:lnSpc>
                <a:spcPct val="90000"/>
              </a:lnSpc>
              <a:spcBef>
                <a:spcPct val="0"/>
              </a:spcBef>
              <a:buNone/>
            </a:pPr>
            <a:r>
              <a:rPr lang="en-US" sz="1200" b="0" dirty="0"/>
              <a:t>B.  </a:t>
            </a:r>
            <a:r>
              <a:rPr lang="en-US" sz="1200" b="0" u="sng" dirty="0"/>
              <a:t>Private 16+ Institutional Services Funds</a:t>
            </a:r>
            <a:endParaRPr lang="en-US" sz="1200" b="0" i="1" dirty="0"/>
          </a:p>
          <a:p>
            <a:pPr marL="174625" indent="-174625" algn="l">
              <a:lnSpc>
                <a:spcPct val="90000"/>
              </a:lnSpc>
              <a:spcBef>
                <a:spcPct val="0"/>
              </a:spcBef>
              <a:buNone/>
            </a:pPr>
            <a:r>
              <a:rPr lang="en-US" sz="1200" b="0" dirty="0"/>
              <a:t>1. State Funds</a:t>
            </a:r>
          </a:p>
          <a:p>
            <a:pPr marL="1290638" lvl="1" indent="-609600" algn="l">
              <a:lnSpc>
                <a:spcPct val="90000"/>
              </a:lnSpc>
              <a:spcBef>
                <a:spcPct val="0"/>
              </a:spcBef>
              <a:buNone/>
            </a:pPr>
            <a:r>
              <a:rPr lang="en-US" sz="1200" b="0" dirty="0"/>
              <a:t>a. ICF/ID Medicaid Match</a:t>
            </a:r>
          </a:p>
          <a:p>
            <a:pPr marL="1290638" lvl="1" indent="-609600" algn="l">
              <a:lnSpc>
                <a:spcPct val="90000"/>
              </a:lnSpc>
              <a:spcBef>
                <a:spcPct val="0"/>
              </a:spcBef>
              <a:buNone/>
            </a:pPr>
            <a:r>
              <a:rPr lang="en-US" sz="1200" b="0" dirty="0"/>
              <a:t>b. General Funds (not including state ICF/ID match)</a:t>
            </a:r>
          </a:p>
          <a:p>
            <a:pPr marL="1290638" lvl="1" indent="-609600" algn="l">
              <a:lnSpc>
                <a:spcPct val="90000"/>
              </a:lnSpc>
              <a:spcBef>
                <a:spcPct val="0"/>
              </a:spcBef>
              <a:buNone/>
            </a:pPr>
            <a:r>
              <a:rPr lang="en-US" sz="1200" b="0" dirty="0"/>
              <a:t>c. Other State Funds (not including state ICF/ID match)</a:t>
            </a:r>
          </a:p>
          <a:p>
            <a:pPr marL="1290638" lvl="1" indent="-609600" algn="l">
              <a:lnSpc>
                <a:spcPct val="90000"/>
              </a:lnSpc>
              <a:spcBef>
                <a:spcPct val="0"/>
              </a:spcBef>
              <a:buNone/>
            </a:pPr>
            <a:r>
              <a:rPr lang="en-US" sz="1200" b="0" dirty="0"/>
              <a:t>d. Local Funds in Excess of Match</a:t>
            </a:r>
          </a:p>
          <a:p>
            <a:pPr marL="174625" indent="-174625" algn="l">
              <a:lnSpc>
                <a:spcPct val="90000"/>
              </a:lnSpc>
              <a:spcBef>
                <a:spcPct val="0"/>
              </a:spcBef>
              <a:buNone/>
            </a:pPr>
            <a:r>
              <a:rPr lang="en-US" sz="1200" b="0" dirty="0"/>
              <a:t>2. Federal Funds</a:t>
            </a:r>
          </a:p>
          <a:p>
            <a:pPr marL="1290638" lvl="1" indent="-609600" algn="l">
              <a:lnSpc>
                <a:spcPct val="90000"/>
              </a:lnSpc>
              <a:spcBef>
                <a:spcPct val="0"/>
              </a:spcBef>
              <a:buNone/>
            </a:pPr>
            <a:r>
              <a:rPr lang="en-US" sz="1200" b="0" dirty="0"/>
              <a:t>a. Federal ICF/ID</a:t>
            </a:r>
          </a:p>
          <a:p>
            <a:pPr marL="1290638" lvl="1" indent="-609600" algn="l">
              <a:lnSpc>
                <a:spcPct val="90000"/>
              </a:lnSpc>
              <a:spcBef>
                <a:spcPct val="0"/>
              </a:spcBef>
              <a:buNone/>
            </a:pPr>
            <a:r>
              <a:rPr lang="en-US" sz="1200" b="0" dirty="0"/>
              <a:t>b. Other Federal Funds</a:t>
            </a:r>
            <a:br>
              <a:rPr lang="en-US" sz="1200" b="0" dirty="0"/>
            </a:br>
            <a:endParaRPr lang="en-US" sz="1200" dirty="0"/>
          </a:p>
        </p:txBody>
      </p:sp>
      <p:sp>
        <p:nvSpPr>
          <p:cNvPr id="15" name="Rectangle 8"/>
          <p:cNvSpPr>
            <a:spLocks noGrp="1" noChangeArrowheads="1"/>
          </p:cNvSpPr>
          <p:nvPr>
            <p:ph sz="half" idx="2"/>
          </p:nvPr>
        </p:nvSpPr>
        <p:spPr bwMode="auto">
          <a:xfrm>
            <a:off x="4267200" y="1554480"/>
            <a:ext cx="4572000" cy="4293483"/>
          </a:xfrm>
          <a:prstGeom prst="rect">
            <a:avLst/>
          </a:prstGeom>
          <a:noFill/>
          <a:ln w="9525">
            <a:noFill/>
            <a:miter lim="800000"/>
            <a:headEnd/>
            <a:tailEnd/>
          </a:ln>
        </p:spPr>
        <p:txBody>
          <a:bodyPr wrap="square">
            <a:spAutoFit/>
          </a:bodyPr>
          <a:lstStyle/>
          <a:p>
            <a:pPr algn="l">
              <a:lnSpc>
                <a:spcPct val="90000"/>
              </a:lnSpc>
              <a:spcBef>
                <a:spcPct val="0"/>
              </a:spcBef>
              <a:buNone/>
              <a:tabLst>
                <a:tab pos="290513" algn="l"/>
              </a:tabLst>
            </a:pPr>
            <a:r>
              <a:rPr lang="en-US" sz="1200" b="1" dirty="0"/>
              <a:t>II. COMMUNITY SERVICES FINANCIAL DATA </a:t>
            </a:r>
          </a:p>
          <a:p>
            <a:pPr algn="l">
              <a:lnSpc>
                <a:spcPct val="90000"/>
              </a:lnSpc>
              <a:spcBef>
                <a:spcPct val="0"/>
              </a:spcBef>
              <a:buNone/>
              <a:tabLst>
                <a:tab pos="290513" algn="l"/>
              </a:tabLst>
            </a:pPr>
            <a:r>
              <a:rPr lang="en-US" sz="1200" dirty="0"/>
              <a:t>(15 or fewer persons)</a:t>
            </a:r>
          </a:p>
          <a:p>
            <a:pPr algn="l">
              <a:lnSpc>
                <a:spcPct val="90000"/>
              </a:lnSpc>
              <a:spcBef>
                <a:spcPct val="0"/>
              </a:spcBef>
              <a:buNone/>
              <a:tabLst>
                <a:tab pos="290513" algn="l"/>
              </a:tabLst>
            </a:pPr>
            <a:endParaRPr lang="en-US" sz="1200" b="0" dirty="0"/>
          </a:p>
          <a:p>
            <a:pPr algn="l">
              <a:lnSpc>
                <a:spcPct val="90000"/>
              </a:lnSpc>
              <a:spcBef>
                <a:spcPct val="0"/>
              </a:spcBef>
              <a:buNone/>
              <a:tabLst>
                <a:tab pos="290513" algn="l"/>
              </a:tabLst>
            </a:pPr>
            <a:r>
              <a:rPr lang="en-US" sz="1200" b="0" dirty="0"/>
              <a:t>A. </a:t>
            </a:r>
            <a:r>
              <a:rPr lang="en-US" sz="1200" b="0" u="sng" dirty="0"/>
              <a:t>Community Services Funds for 15 or Fewer Persons</a:t>
            </a:r>
            <a:endParaRPr lang="en-US" sz="1200" b="0" i="1" dirty="0"/>
          </a:p>
          <a:p>
            <a:pPr algn="l">
              <a:lnSpc>
                <a:spcPct val="90000"/>
              </a:lnSpc>
              <a:spcBef>
                <a:spcPct val="0"/>
              </a:spcBef>
              <a:buNone/>
              <a:tabLst>
                <a:tab pos="290513" algn="l"/>
              </a:tabLst>
            </a:pPr>
            <a:r>
              <a:rPr lang="en-US" sz="1200" b="0" dirty="0"/>
              <a:t>1. State Funds</a:t>
            </a:r>
          </a:p>
          <a:p>
            <a:pPr lvl="1" algn="l">
              <a:lnSpc>
                <a:spcPct val="90000"/>
              </a:lnSpc>
              <a:spcBef>
                <a:spcPct val="0"/>
              </a:spcBef>
              <a:buNone/>
              <a:tabLst>
                <a:tab pos="290513" algn="l"/>
              </a:tabLst>
            </a:pPr>
            <a:r>
              <a:rPr lang="en-US" sz="1200" b="0" dirty="0"/>
              <a:t>a. ICF/ID Medicaid Match</a:t>
            </a:r>
          </a:p>
          <a:p>
            <a:pPr lvl="1" algn="l">
              <a:lnSpc>
                <a:spcPct val="90000"/>
              </a:lnSpc>
              <a:spcBef>
                <a:spcPct val="0"/>
              </a:spcBef>
              <a:buNone/>
              <a:tabLst>
                <a:tab pos="290513" algn="l"/>
              </a:tabLst>
            </a:pPr>
            <a:r>
              <a:rPr lang="en-US" sz="1200" b="0" dirty="0"/>
              <a:t>b. General Funds (not including state ICF/ID match)</a:t>
            </a:r>
          </a:p>
          <a:p>
            <a:pPr lvl="1" algn="l">
              <a:lnSpc>
                <a:spcPct val="90000"/>
              </a:lnSpc>
              <a:spcBef>
                <a:spcPct val="0"/>
              </a:spcBef>
              <a:buNone/>
              <a:tabLst>
                <a:tab pos="290513" algn="l"/>
              </a:tabLst>
            </a:pPr>
            <a:r>
              <a:rPr lang="en-US" sz="1200" b="0" dirty="0"/>
              <a:t>c. Other State Funds (not including state ICF/ID match)</a:t>
            </a:r>
          </a:p>
          <a:p>
            <a:pPr lvl="1" algn="l">
              <a:lnSpc>
                <a:spcPct val="90000"/>
              </a:lnSpc>
              <a:spcBef>
                <a:spcPct val="0"/>
              </a:spcBef>
              <a:buNone/>
              <a:tabLst>
                <a:tab pos="290513" algn="l"/>
              </a:tabLst>
            </a:pPr>
            <a:r>
              <a:rPr lang="en-US" sz="1200" b="0" dirty="0"/>
              <a:t>d. Local/County Funds in Excess of Match</a:t>
            </a:r>
          </a:p>
          <a:p>
            <a:pPr lvl="1" algn="l">
              <a:lnSpc>
                <a:spcPct val="90000"/>
              </a:lnSpc>
              <a:spcBef>
                <a:spcPct val="0"/>
              </a:spcBef>
              <a:buNone/>
              <a:tabLst>
                <a:tab pos="290513" algn="l"/>
              </a:tabLst>
            </a:pPr>
            <a:r>
              <a:rPr lang="en-US" sz="1200" b="0" dirty="0"/>
              <a:t>e. SSI State Supplement Funds</a:t>
            </a:r>
          </a:p>
          <a:p>
            <a:pPr lvl="1" algn="l">
              <a:lnSpc>
                <a:spcPct val="90000"/>
              </a:lnSpc>
              <a:spcBef>
                <a:spcPct val="0"/>
              </a:spcBef>
              <a:buNone/>
              <a:tabLst>
                <a:tab pos="290513" algn="l"/>
              </a:tabLst>
            </a:pPr>
            <a:endParaRPr lang="en-US" sz="1200" b="0" dirty="0"/>
          </a:p>
          <a:p>
            <a:pPr algn="l">
              <a:lnSpc>
                <a:spcPct val="90000"/>
              </a:lnSpc>
              <a:spcBef>
                <a:spcPct val="0"/>
              </a:spcBef>
              <a:buNone/>
              <a:tabLst>
                <a:tab pos="290513" algn="l"/>
              </a:tabLst>
            </a:pPr>
            <a:r>
              <a:rPr lang="en-US" sz="1200" b="0" dirty="0"/>
              <a:t>2. Federal Funds</a:t>
            </a:r>
          </a:p>
          <a:p>
            <a:pPr lvl="1" algn="l">
              <a:lnSpc>
                <a:spcPct val="90000"/>
              </a:lnSpc>
              <a:spcBef>
                <a:spcPct val="0"/>
              </a:spcBef>
              <a:buNone/>
              <a:tabLst>
                <a:tab pos="290513" algn="l"/>
              </a:tabLst>
            </a:pPr>
            <a:r>
              <a:rPr lang="en-US" sz="1200" b="0" dirty="0"/>
              <a:t>a. Public ICF/ID</a:t>
            </a:r>
            <a:r>
              <a:rPr lang="en-US" sz="1200" dirty="0"/>
              <a:t> </a:t>
            </a:r>
            <a:r>
              <a:rPr lang="en-US" sz="1200" b="0" dirty="0"/>
              <a:t>(&lt;16)</a:t>
            </a:r>
          </a:p>
          <a:p>
            <a:pPr lvl="1" algn="l">
              <a:lnSpc>
                <a:spcPct val="90000"/>
              </a:lnSpc>
              <a:spcBef>
                <a:spcPct val="0"/>
              </a:spcBef>
              <a:buNone/>
              <a:tabLst>
                <a:tab pos="290513" algn="l"/>
              </a:tabLst>
            </a:pPr>
            <a:r>
              <a:rPr lang="en-US" sz="1200" b="0" dirty="0"/>
              <a:t>b. Private ICF/ID (&lt;16)</a:t>
            </a:r>
          </a:p>
          <a:p>
            <a:pPr lvl="1" algn="l">
              <a:lnSpc>
                <a:spcPct val="90000"/>
              </a:lnSpc>
              <a:spcBef>
                <a:spcPct val="0"/>
              </a:spcBef>
              <a:buNone/>
              <a:tabLst>
                <a:tab pos="290513" algn="l"/>
              </a:tabLst>
            </a:pPr>
            <a:r>
              <a:rPr lang="en-US" sz="1200" b="0" dirty="0"/>
              <a:t>c. HCBS Waiver</a:t>
            </a:r>
          </a:p>
          <a:p>
            <a:pPr lvl="1" algn="l">
              <a:lnSpc>
                <a:spcPct val="90000"/>
              </a:lnSpc>
              <a:spcBef>
                <a:spcPct val="0"/>
              </a:spcBef>
              <a:buNone/>
              <a:tabLst>
                <a:tab pos="290513" algn="l"/>
              </a:tabLst>
            </a:pPr>
            <a:r>
              <a:rPr lang="en-US" sz="1200" b="0" dirty="0"/>
              <a:t>d. Other Medicaid Services </a:t>
            </a:r>
          </a:p>
          <a:p>
            <a:pPr lvl="1" algn="l">
              <a:lnSpc>
                <a:spcPct val="90000"/>
              </a:lnSpc>
              <a:spcBef>
                <a:spcPct val="0"/>
              </a:spcBef>
              <a:buNone/>
              <a:tabLst>
                <a:tab pos="290513" algn="l"/>
              </a:tabLst>
            </a:pPr>
            <a:r>
              <a:rPr lang="en-US" sz="1200" b="0" dirty="0"/>
              <a:t>	1. Rehabilitation  Services</a:t>
            </a:r>
          </a:p>
          <a:p>
            <a:pPr lvl="1" algn="l">
              <a:lnSpc>
                <a:spcPct val="90000"/>
              </a:lnSpc>
              <a:spcBef>
                <a:spcPct val="0"/>
              </a:spcBef>
              <a:buNone/>
              <a:tabLst>
                <a:tab pos="290513" algn="l"/>
              </a:tabLst>
            </a:pPr>
            <a:r>
              <a:rPr lang="en-US" sz="1200" b="0" dirty="0"/>
              <a:t>	2. Clinic Services</a:t>
            </a:r>
          </a:p>
          <a:p>
            <a:pPr lvl="1" algn="l">
              <a:lnSpc>
                <a:spcPct val="90000"/>
              </a:lnSpc>
              <a:spcBef>
                <a:spcPct val="0"/>
              </a:spcBef>
              <a:buNone/>
              <a:tabLst>
                <a:tab pos="290513" algn="l"/>
              </a:tabLst>
            </a:pPr>
            <a:r>
              <a:rPr lang="en-US" sz="1200" b="0" dirty="0"/>
              <a:t>	3. Targeted Case Management</a:t>
            </a:r>
          </a:p>
          <a:p>
            <a:pPr lvl="1" algn="l">
              <a:lnSpc>
                <a:spcPct val="90000"/>
              </a:lnSpc>
              <a:spcBef>
                <a:spcPct val="0"/>
              </a:spcBef>
              <a:buNone/>
              <a:tabLst>
                <a:tab pos="290513" algn="l"/>
              </a:tabLst>
            </a:pPr>
            <a:r>
              <a:rPr lang="en-US" sz="1200" b="0" dirty="0"/>
              <a:t>	4. Personal Care Services</a:t>
            </a:r>
          </a:p>
          <a:p>
            <a:pPr lvl="1" algn="l">
              <a:lnSpc>
                <a:spcPct val="90000"/>
              </a:lnSpc>
              <a:spcBef>
                <a:spcPct val="0"/>
              </a:spcBef>
              <a:buNone/>
              <a:tabLst>
                <a:tab pos="290513" algn="l"/>
              </a:tabLst>
            </a:pPr>
            <a:r>
              <a:rPr lang="en-US" sz="1200" b="0" dirty="0"/>
              <a:t>	5. Other Medicaid Services</a:t>
            </a:r>
          </a:p>
          <a:p>
            <a:pPr lvl="1" algn="l">
              <a:lnSpc>
                <a:spcPct val="90000"/>
              </a:lnSpc>
              <a:spcBef>
                <a:spcPct val="0"/>
              </a:spcBef>
              <a:buNone/>
              <a:tabLst>
                <a:tab pos="290513" algn="l"/>
              </a:tabLst>
            </a:pPr>
            <a:r>
              <a:rPr lang="en-US" sz="1200" b="0" dirty="0"/>
              <a:t>e. Title XX/Social Services Block Grant</a:t>
            </a:r>
          </a:p>
          <a:p>
            <a:pPr lvl="1" algn="l">
              <a:lnSpc>
                <a:spcPct val="90000"/>
              </a:lnSpc>
              <a:spcBef>
                <a:spcPct val="0"/>
              </a:spcBef>
              <a:buNone/>
              <a:tabLst>
                <a:tab pos="290513" algn="l"/>
              </a:tabLst>
            </a:pPr>
            <a:r>
              <a:rPr lang="en-US" sz="1200" b="0" dirty="0"/>
              <a:t>f. Other Federal Funds </a:t>
            </a:r>
          </a:p>
          <a:p>
            <a:pPr lvl="1" algn="l">
              <a:lnSpc>
                <a:spcPct val="90000"/>
              </a:lnSpc>
              <a:spcBef>
                <a:spcPct val="0"/>
              </a:spcBef>
              <a:buNone/>
              <a:tabLst>
                <a:tab pos="290513" algn="l"/>
              </a:tabLst>
            </a:pPr>
            <a:r>
              <a:rPr lang="en-US" sz="1200" b="0" dirty="0"/>
              <a:t>g. SSI and Adults Disabled in Childhood (ADC) benefits –</a:t>
            </a:r>
            <a:br>
              <a:rPr lang="en-US" sz="1200" b="0" dirty="0"/>
            </a:br>
            <a:r>
              <a:rPr lang="en-US" sz="1200" b="0" dirty="0"/>
              <a:t>		HCBS Waiver participants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Federal-State Medicaid as a Percentage of Total IDD Spending in Colorado FY 2015</a:t>
            </a:r>
          </a:p>
        </p:txBody>
      </p:sp>
      <p:pic>
        <p:nvPicPr>
          <p:cNvPr id="4" name="Content Placeholder 3"/>
          <p:cNvPicPr>
            <a:picLocks noGrp="1" noChangeAspect="1"/>
          </p:cNvPicPr>
          <p:nvPr>
            <p:ph idx="1"/>
          </p:nvPr>
        </p:nvPicPr>
        <p:blipFill>
          <a:blip r:embed="rId2"/>
          <a:stretch>
            <a:fillRect/>
          </a:stretch>
        </p:blipFill>
        <p:spPr>
          <a:xfrm>
            <a:off x="1429640" y="1400216"/>
            <a:ext cx="6284720" cy="5457784"/>
          </a:xfrm>
          <a:prstGeom prst="rect">
            <a:avLst/>
          </a:prstGeom>
        </p:spPr>
      </p:pic>
      <p:sp>
        <p:nvSpPr>
          <p:cNvPr id="5" name="Rectangle 4"/>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3394661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President’s Budget</a:t>
            </a:r>
          </a:p>
        </p:txBody>
      </p:sp>
      <p:sp>
        <p:nvSpPr>
          <p:cNvPr id="6" name="Content Placeholder 5"/>
          <p:cNvSpPr>
            <a:spLocks noGrp="1"/>
          </p:cNvSpPr>
          <p:nvPr>
            <p:ph idx="1"/>
          </p:nvPr>
        </p:nvSpPr>
        <p:spPr/>
        <p:txBody>
          <a:bodyPr>
            <a:normAutofit/>
          </a:bodyPr>
          <a:lstStyle/>
          <a:p>
            <a:r>
              <a:rPr lang="en-US" dirty="0"/>
              <a:t>Cuts federal funding by $610 billion by moving to a block grant or per capita cap (gives states the option)</a:t>
            </a:r>
          </a:p>
          <a:p>
            <a:r>
              <a:rPr lang="en-US" dirty="0"/>
              <a:t>Decreases in federal spending for special education, US DOL Disability Employment Policy, State DD Councils, Autism Programs and Medical Research</a:t>
            </a:r>
          </a:p>
          <a:p>
            <a:endParaRPr lang="en-US" dirty="0"/>
          </a:p>
        </p:txBody>
      </p:sp>
    </p:spTree>
    <p:extLst>
      <p:ext uri="{BB962C8B-B14F-4D97-AF65-F5344CB8AC3E}">
        <p14:creationId xmlns:p14="http://schemas.microsoft.com/office/powerpoint/2010/main" val="111169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Affordable Health Care Act – House Bill </a:t>
            </a:r>
          </a:p>
        </p:txBody>
      </p:sp>
      <p:sp>
        <p:nvSpPr>
          <p:cNvPr id="3" name="Content Placeholder 2"/>
          <p:cNvSpPr>
            <a:spLocks noGrp="1"/>
          </p:cNvSpPr>
          <p:nvPr>
            <p:ph idx="1"/>
          </p:nvPr>
        </p:nvSpPr>
        <p:spPr/>
        <p:txBody>
          <a:bodyPr>
            <a:normAutofit lnSpcReduction="10000"/>
          </a:bodyPr>
          <a:lstStyle/>
          <a:p>
            <a:r>
              <a:rPr lang="en-US" dirty="0"/>
              <a:t>23 million uninsured – CBO</a:t>
            </a:r>
          </a:p>
          <a:p>
            <a:r>
              <a:rPr lang="en-US" dirty="0"/>
              <a:t>$834 billion in cuts</a:t>
            </a:r>
          </a:p>
          <a:p>
            <a:r>
              <a:rPr lang="en-US" dirty="0"/>
              <a:t>27% of non-elderly adults have a pre-existing condition denied coverage by individual market health insurers prior to the ACA</a:t>
            </a:r>
          </a:p>
          <a:p>
            <a:r>
              <a:rPr lang="en-US" dirty="0"/>
              <a:t>Under AHCA due to repeal of Medicaid expansion and capped federal matching funds 14 million fewer people would be enrolled in Medicaid by 2026. </a:t>
            </a:r>
          </a:p>
          <a:p>
            <a:endParaRPr lang="en-US" dirty="0"/>
          </a:p>
        </p:txBody>
      </p:sp>
    </p:spTree>
    <p:extLst>
      <p:ext uri="{BB962C8B-B14F-4D97-AF65-F5344CB8AC3E}">
        <p14:creationId xmlns:p14="http://schemas.microsoft.com/office/powerpoint/2010/main" val="34025767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Per-Capita-Caps</a:t>
            </a:r>
          </a:p>
        </p:txBody>
      </p:sp>
      <p:sp>
        <p:nvSpPr>
          <p:cNvPr id="3" name="Content Placeholder 2"/>
          <p:cNvSpPr>
            <a:spLocks noGrp="1"/>
          </p:cNvSpPr>
          <p:nvPr>
            <p:ph idx="1"/>
          </p:nvPr>
        </p:nvSpPr>
        <p:spPr/>
        <p:txBody>
          <a:bodyPr>
            <a:normAutofit fontScale="62500" lnSpcReduction="20000"/>
          </a:bodyPr>
          <a:lstStyle/>
          <a:p>
            <a:r>
              <a:rPr lang="en-US" dirty="0"/>
              <a:t>ACHA moves to a per capita cap system and reduces protections for those with pre-existing conditions (option for block grants)</a:t>
            </a:r>
          </a:p>
          <a:p>
            <a:r>
              <a:rPr lang="en-US" dirty="0"/>
              <a:t>Federal government would offer a fixed amount of money for each beneficiary leading to $834 billion less in federal spending on Medicaid between 2017-2026</a:t>
            </a:r>
          </a:p>
          <a:p>
            <a:r>
              <a:rPr lang="en-US" dirty="0"/>
              <a:t>A base year of per enrollee spending would be determined and increase over time by a pre-set amount locking in the historical rate</a:t>
            </a:r>
          </a:p>
          <a:p>
            <a:r>
              <a:rPr lang="en-US" dirty="0"/>
              <a:t>Rates could be determined for all or by groups</a:t>
            </a:r>
          </a:p>
          <a:p>
            <a:r>
              <a:rPr lang="en-US" dirty="0"/>
              <a:t>Does not address increases in health costs </a:t>
            </a:r>
          </a:p>
          <a:p>
            <a:r>
              <a:rPr lang="en-US" dirty="0"/>
              <a:t>Insurers could forgo provision of “essential health benefits” (e.g. mental and behavioral health treatment and rehabilitative and habilitative services and devices</a:t>
            </a:r>
          </a:p>
          <a:p>
            <a:r>
              <a:rPr lang="en-US" dirty="0"/>
              <a:t>Cuts and caps would pressure states to cut HCBS particularly ‘optional’ services </a:t>
            </a:r>
          </a:p>
          <a:p>
            <a:r>
              <a:rPr lang="en-US" dirty="0"/>
              <a:t>Schools may no longer be considered eligible Medicaid providers risking $4 billion Medicaid that currently reimburses schools</a:t>
            </a:r>
          </a:p>
        </p:txBody>
      </p:sp>
    </p:spTree>
    <p:extLst>
      <p:ext uri="{BB962C8B-B14F-4D97-AF65-F5344CB8AC3E}">
        <p14:creationId xmlns:p14="http://schemas.microsoft.com/office/powerpoint/2010/main" val="40941394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“Optional Services” are Optional</a:t>
            </a:r>
          </a:p>
        </p:txBody>
      </p:sp>
      <p:sp>
        <p:nvSpPr>
          <p:cNvPr id="3" name="Content Placeholder 2"/>
          <p:cNvSpPr>
            <a:spLocks noGrp="1"/>
          </p:cNvSpPr>
          <p:nvPr>
            <p:ph idx="1"/>
          </p:nvPr>
        </p:nvSpPr>
        <p:spPr>
          <a:xfrm>
            <a:off x="457200" y="1775191"/>
            <a:ext cx="4876800" cy="4625609"/>
          </a:xfrm>
        </p:spPr>
        <p:txBody>
          <a:bodyPr>
            <a:normAutofit/>
          </a:bodyPr>
          <a:lstStyle/>
          <a:p>
            <a:r>
              <a:rPr lang="en-US" sz="2000" dirty="0"/>
              <a:t>Home and Community-Based Services Waivers (HCBS) </a:t>
            </a:r>
          </a:p>
          <a:p>
            <a:pPr marL="118872" indent="0">
              <a:buNone/>
            </a:pPr>
            <a:r>
              <a:rPr lang="en-US" sz="2000" dirty="0">
                <a:solidFill>
                  <a:srgbClr val="FF0000"/>
                </a:solidFill>
              </a:rPr>
              <a:t>70% of Total IDD Spending</a:t>
            </a:r>
          </a:p>
          <a:p>
            <a:pPr lvl="1"/>
            <a:r>
              <a:rPr lang="en-US" sz="1600" dirty="0"/>
              <a:t>Independent Living, Shared Living Self-Direction, Group Homes, All Employment Services</a:t>
            </a:r>
          </a:p>
          <a:p>
            <a:r>
              <a:rPr lang="en-US" sz="2000" dirty="0"/>
              <a:t>Personal Care Services</a:t>
            </a:r>
          </a:p>
          <a:p>
            <a:r>
              <a:rPr lang="en-US" sz="2000" dirty="0"/>
              <a:t>Targeted Case Management</a:t>
            </a:r>
          </a:p>
          <a:p>
            <a:r>
              <a:rPr lang="en-US" sz="2000" dirty="0"/>
              <a:t>Physical Therapy</a:t>
            </a:r>
          </a:p>
          <a:p>
            <a:r>
              <a:rPr lang="en-US" sz="2000" dirty="0"/>
              <a:t>Speech, Hearing, and Language Disorder Services</a:t>
            </a:r>
          </a:p>
          <a:p>
            <a:r>
              <a:rPr lang="en-US" sz="2000" dirty="0"/>
              <a:t>Occupational Services</a:t>
            </a:r>
          </a:p>
        </p:txBody>
      </p:sp>
      <p:pic>
        <p:nvPicPr>
          <p:cNvPr id="7" name="Picture 6"/>
          <p:cNvPicPr>
            <a:picLocks noChangeAspect="1"/>
          </p:cNvPicPr>
          <p:nvPr/>
        </p:nvPicPr>
        <p:blipFill>
          <a:blip r:embed="rId2"/>
          <a:stretch>
            <a:fillRect/>
          </a:stretch>
        </p:blipFill>
        <p:spPr>
          <a:xfrm>
            <a:off x="5181600" y="1775191"/>
            <a:ext cx="3679698" cy="4181475"/>
          </a:xfrm>
          <a:prstGeom prst="rect">
            <a:avLst/>
          </a:prstGeom>
          <a:ln>
            <a:noFill/>
          </a:ln>
          <a:effectLst>
            <a:outerShdw blurRad="190500" algn="tl" rotWithShape="0">
              <a:srgbClr val="000000">
                <a:alpha val="70000"/>
              </a:srgbClr>
            </a:outerShdw>
          </a:effectLst>
        </p:spPr>
      </p:pic>
      <p:sp>
        <p:nvSpPr>
          <p:cNvPr id="8" name="Rectangle 7"/>
          <p:cNvSpPr/>
          <p:nvPr/>
        </p:nvSpPr>
        <p:spPr>
          <a:xfrm>
            <a:off x="4800600" y="5956666"/>
            <a:ext cx="4241418" cy="52322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800" b="1" dirty="0">
                <a:ln w="22225">
                  <a:solidFill>
                    <a:schemeClr val="accent2"/>
                  </a:solidFill>
                  <a:prstDash val="solid"/>
                </a:ln>
                <a:solidFill>
                  <a:schemeClr val="accent2">
                    <a:lumMod val="40000"/>
                    <a:lumOff val="60000"/>
                  </a:schemeClr>
                </a:solidFill>
              </a:rPr>
              <a:t>WHAT?!? I NEED THAT!</a:t>
            </a:r>
          </a:p>
        </p:txBody>
      </p:sp>
    </p:spTree>
    <p:extLst>
      <p:ext uri="{BB962C8B-B14F-4D97-AF65-F5344CB8AC3E}">
        <p14:creationId xmlns:p14="http://schemas.microsoft.com/office/powerpoint/2010/main" val="12026163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Estimated State-by-State IDD Reductions from Proposed Medicaid Cuts: 2025</a:t>
            </a:r>
          </a:p>
        </p:txBody>
      </p:sp>
      <p:pic>
        <p:nvPicPr>
          <p:cNvPr id="4" name="Content Placeholder 3"/>
          <p:cNvPicPr>
            <a:picLocks noGrp="1" noChangeAspect="1"/>
          </p:cNvPicPr>
          <p:nvPr>
            <p:ph idx="1"/>
          </p:nvPr>
        </p:nvPicPr>
        <p:blipFill>
          <a:blip r:embed="rId2"/>
          <a:stretch>
            <a:fillRect/>
          </a:stretch>
        </p:blipFill>
        <p:spPr>
          <a:xfrm>
            <a:off x="1524000" y="1408176"/>
            <a:ext cx="5334000" cy="5852920"/>
          </a:xfrm>
          <a:prstGeom prst="rect">
            <a:avLst/>
          </a:prstGeom>
        </p:spPr>
      </p:pic>
      <p:sp>
        <p:nvSpPr>
          <p:cNvPr id="5" name="TextBox 4"/>
          <p:cNvSpPr txBox="1">
            <a:spLocks noChangeArrowheads="1"/>
          </p:cNvSpPr>
          <p:nvPr/>
        </p:nvSpPr>
        <p:spPr bwMode="auto">
          <a:xfrm>
            <a:off x="6533167" y="2660904"/>
            <a:ext cx="2503487"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Arial" panose="020B0604020202020204" pitchFamily="34" charset="0"/>
                <a:cs typeface="Arial" panose="020B0604020202020204" pitchFamily="34" charset="0"/>
              </a:defRPr>
            </a:lvl1pPr>
            <a:lvl2pPr marL="742950" indent="-285750">
              <a:defRPr sz="2200" b="1">
                <a:solidFill>
                  <a:schemeClr val="tx1"/>
                </a:solidFill>
                <a:latin typeface="Arial" panose="020B0604020202020204" pitchFamily="34" charset="0"/>
                <a:cs typeface="Arial" panose="020B0604020202020204" pitchFamily="34" charset="0"/>
              </a:defRPr>
            </a:lvl2pPr>
            <a:lvl3pPr marL="1143000" indent="-228600">
              <a:defRPr sz="2200" b="1">
                <a:solidFill>
                  <a:schemeClr val="tx1"/>
                </a:solidFill>
                <a:latin typeface="Arial" panose="020B0604020202020204" pitchFamily="34" charset="0"/>
                <a:cs typeface="Arial" panose="020B0604020202020204" pitchFamily="34" charset="0"/>
              </a:defRPr>
            </a:lvl3pPr>
            <a:lvl4pPr marL="1600200" indent="-228600">
              <a:defRPr sz="2200" b="1">
                <a:solidFill>
                  <a:schemeClr val="tx1"/>
                </a:solidFill>
                <a:latin typeface="Arial" panose="020B0604020202020204" pitchFamily="34" charset="0"/>
                <a:cs typeface="Arial" panose="020B0604020202020204" pitchFamily="34" charset="0"/>
              </a:defRPr>
            </a:lvl4pPr>
            <a:lvl5pPr marL="2057400" indent="-228600">
              <a:defRPr sz="2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b="1">
                <a:solidFill>
                  <a:schemeClr val="tx1"/>
                </a:solidFill>
                <a:latin typeface="Arial" panose="020B0604020202020204" pitchFamily="34" charset="0"/>
                <a:cs typeface="Arial" panose="020B0604020202020204" pitchFamily="34" charset="0"/>
              </a:defRPr>
            </a:lvl9pPr>
          </a:lstStyle>
          <a:p>
            <a:r>
              <a:rPr lang="en-US" altLang="en-US" sz="2500" dirty="0">
                <a:solidFill>
                  <a:schemeClr val="accent3"/>
                </a:solidFill>
              </a:rPr>
              <a:t>166,000 reduction from 920,000</a:t>
            </a:r>
          </a:p>
          <a:p>
            <a:r>
              <a:rPr lang="en-US" altLang="en-US" sz="2500" dirty="0">
                <a:solidFill>
                  <a:schemeClr val="accent3"/>
                </a:solidFill>
              </a:rPr>
              <a:t>projected recipients with IDD in 2025</a:t>
            </a:r>
          </a:p>
        </p:txBody>
      </p:sp>
      <p:sp>
        <p:nvSpPr>
          <p:cNvPr id="3" name="TextBox 2">
            <a:extLst>
              <a:ext uri="{FF2B5EF4-FFF2-40B4-BE49-F238E27FC236}">
                <a16:creationId xmlns:a16="http://schemas.microsoft.com/office/drawing/2014/main" id="{3A227488-065E-4B50-9873-56E6AC64740F}"/>
              </a:ext>
            </a:extLst>
          </p:cNvPr>
          <p:cNvSpPr txBox="1"/>
          <p:nvPr/>
        </p:nvSpPr>
        <p:spPr>
          <a:xfrm flipH="1">
            <a:off x="3505200" y="4692229"/>
            <a:ext cx="2133600" cy="369332"/>
          </a:xfrm>
          <a:prstGeom prst="rect">
            <a:avLst/>
          </a:prstGeom>
          <a:noFill/>
        </p:spPr>
        <p:txBody>
          <a:bodyPr wrap="square" rtlCol="0">
            <a:spAutoFit/>
          </a:bodyPr>
          <a:lstStyle/>
          <a:p>
            <a:r>
              <a:rPr lang="en-US" dirty="0">
                <a:solidFill>
                  <a:schemeClr val="accent3"/>
                </a:solidFill>
              </a:rPr>
              <a:t>Colorado 1,391</a:t>
            </a:r>
          </a:p>
        </p:txBody>
      </p:sp>
    </p:spTree>
    <p:extLst>
      <p:ext uri="{BB962C8B-B14F-4D97-AF65-F5344CB8AC3E}">
        <p14:creationId xmlns:p14="http://schemas.microsoft.com/office/powerpoint/2010/main" val="4219739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C494-E1DD-4E9C-8F3E-AF27D008E166}"/>
              </a:ext>
            </a:extLst>
          </p:cNvPr>
          <p:cNvSpPr>
            <a:spLocks noGrp="1"/>
          </p:cNvSpPr>
          <p:nvPr>
            <p:ph type="title"/>
          </p:nvPr>
        </p:nvSpPr>
        <p:spPr/>
        <p:txBody>
          <a:bodyPr>
            <a:normAutofit fontScale="90000"/>
          </a:bodyPr>
          <a:lstStyle/>
          <a:p>
            <a:r>
              <a:rPr lang="en-US" dirty="0"/>
              <a:t>AHCA Would Shift $4.3 Billion in Medicaid Costs Over 10 Years</a:t>
            </a:r>
          </a:p>
        </p:txBody>
      </p:sp>
      <p:graphicFrame>
        <p:nvGraphicFramePr>
          <p:cNvPr id="4" name="Content Placeholder 3">
            <a:extLst>
              <a:ext uri="{FF2B5EF4-FFF2-40B4-BE49-F238E27FC236}">
                <a16:creationId xmlns:a16="http://schemas.microsoft.com/office/drawing/2014/main" id="{2199921A-2C65-4BB1-9D76-EA66483BEFD3}"/>
              </a:ext>
            </a:extLst>
          </p:cNvPr>
          <p:cNvGraphicFramePr>
            <a:graphicFrameLocks noGrp="1"/>
          </p:cNvGraphicFramePr>
          <p:nvPr>
            <p:ph idx="1"/>
            <p:extLst>
              <p:ext uri="{D42A27DB-BD31-4B8C-83A1-F6EECF244321}">
                <p14:modId xmlns:p14="http://schemas.microsoft.com/office/powerpoint/2010/main" val="1809247758"/>
              </p:ext>
            </p:extLst>
          </p:nvPr>
        </p:nvGraphicFramePr>
        <p:xfrm>
          <a:off x="457200" y="1774825"/>
          <a:ext cx="8229600" cy="1559560"/>
        </p:xfrm>
        <a:graphic>
          <a:graphicData uri="http://schemas.openxmlformats.org/drawingml/2006/table">
            <a:tbl>
              <a:tblPr firstRow="1" bandRow="1">
                <a:tableStyleId>{69C7853C-536D-4A76-A0AE-DD22124D55A5}</a:tableStyleId>
              </a:tblPr>
              <a:tblGrid>
                <a:gridCol w="2057400">
                  <a:extLst>
                    <a:ext uri="{9D8B030D-6E8A-4147-A177-3AD203B41FA5}">
                      <a16:colId xmlns:a16="http://schemas.microsoft.com/office/drawing/2014/main" val="2071207870"/>
                    </a:ext>
                  </a:extLst>
                </a:gridCol>
                <a:gridCol w="2057400">
                  <a:extLst>
                    <a:ext uri="{9D8B030D-6E8A-4147-A177-3AD203B41FA5}">
                      <a16:colId xmlns:a16="http://schemas.microsoft.com/office/drawing/2014/main" val="3666051532"/>
                    </a:ext>
                  </a:extLst>
                </a:gridCol>
                <a:gridCol w="2057400">
                  <a:extLst>
                    <a:ext uri="{9D8B030D-6E8A-4147-A177-3AD203B41FA5}">
                      <a16:colId xmlns:a16="http://schemas.microsoft.com/office/drawing/2014/main" val="1752359058"/>
                    </a:ext>
                  </a:extLst>
                </a:gridCol>
                <a:gridCol w="2057400">
                  <a:extLst>
                    <a:ext uri="{9D8B030D-6E8A-4147-A177-3AD203B41FA5}">
                      <a16:colId xmlns:a16="http://schemas.microsoft.com/office/drawing/2014/main" val="3519400594"/>
                    </a:ext>
                  </a:extLst>
                </a:gridCol>
              </a:tblGrid>
              <a:tr h="370840">
                <a:tc>
                  <a:txBody>
                    <a:bodyPr/>
                    <a:lstStyle/>
                    <a:p>
                      <a:pPr algn="ctr"/>
                      <a:r>
                        <a:rPr lang="en-US" dirty="0"/>
                        <a:t>2016 State Share</a:t>
                      </a:r>
                    </a:p>
                  </a:txBody>
                  <a:tcPr/>
                </a:tc>
                <a:tc>
                  <a:txBody>
                    <a:bodyPr/>
                    <a:lstStyle/>
                    <a:p>
                      <a:pPr algn="ctr"/>
                      <a:r>
                        <a:rPr lang="en-US" dirty="0"/>
                        <a:t>Projected 2026 State Share</a:t>
                      </a:r>
                    </a:p>
                  </a:txBody>
                  <a:tcPr/>
                </a:tc>
                <a:tc>
                  <a:txBody>
                    <a:bodyPr/>
                    <a:lstStyle/>
                    <a:p>
                      <a:pPr algn="ctr"/>
                      <a:r>
                        <a:rPr lang="en-US" dirty="0"/>
                        <a:t>State Share 10 Year Increase</a:t>
                      </a:r>
                    </a:p>
                  </a:txBody>
                  <a:tcPr/>
                </a:tc>
                <a:tc>
                  <a:txBody>
                    <a:bodyPr/>
                    <a:lstStyle/>
                    <a:p>
                      <a:pPr algn="ctr"/>
                      <a:r>
                        <a:rPr lang="en-US" dirty="0"/>
                        <a:t>Cumulative AHCA 10 Year Cost Shift to State</a:t>
                      </a:r>
                    </a:p>
                  </a:txBody>
                  <a:tcPr/>
                </a:tc>
                <a:extLst>
                  <a:ext uri="{0D108BD9-81ED-4DB2-BD59-A6C34878D82A}">
                    <a16:rowId xmlns:a16="http://schemas.microsoft.com/office/drawing/2014/main" val="3751794207"/>
                  </a:ext>
                </a:extLst>
              </a:tr>
              <a:tr h="370840">
                <a:tc>
                  <a:txBody>
                    <a:bodyPr/>
                    <a:lstStyle/>
                    <a:p>
                      <a:r>
                        <a:rPr lang="en-US" dirty="0"/>
                        <a:t>$3,375,481,000</a:t>
                      </a:r>
                    </a:p>
                  </a:txBody>
                  <a:tcPr/>
                </a:tc>
                <a:tc>
                  <a:txBody>
                    <a:bodyPr/>
                    <a:lstStyle/>
                    <a:p>
                      <a:r>
                        <a:rPr lang="en-US" dirty="0"/>
                        <a:t>$6,753,411,000</a:t>
                      </a:r>
                    </a:p>
                  </a:txBody>
                  <a:tcPr/>
                </a:tc>
                <a:tc>
                  <a:txBody>
                    <a:bodyPr/>
                    <a:lstStyle/>
                    <a:p>
                      <a:r>
                        <a:rPr lang="en-US" dirty="0"/>
                        <a:t>100%</a:t>
                      </a:r>
                    </a:p>
                  </a:txBody>
                  <a:tcPr/>
                </a:tc>
                <a:tc>
                  <a:txBody>
                    <a:bodyPr/>
                    <a:lstStyle/>
                    <a:p>
                      <a:r>
                        <a:rPr lang="en-US" dirty="0"/>
                        <a:t>$4,301,664,000</a:t>
                      </a:r>
                    </a:p>
                  </a:txBody>
                  <a:tcPr/>
                </a:tc>
                <a:extLst>
                  <a:ext uri="{0D108BD9-81ED-4DB2-BD59-A6C34878D82A}">
                    <a16:rowId xmlns:a16="http://schemas.microsoft.com/office/drawing/2014/main" val="97906802"/>
                  </a:ext>
                </a:extLst>
              </a:tr>
            </a:tbl>
          </a:graphicData>
        </a:graphic>
      </p:graphicFrame>
      <p:graphicFrame>
        <p:nvGraphicFramePr>
          <p:cNvPr id="6" name="Table 5">
            <a:extLst>
              <a:ext uri="{FF2B5EF4-FFF2-40B4-BE49-F238E27FC236}">
                <a16:creationId xmlns:a16="http://schemas.microsoft.com/office/drawing/2014/main" id="{D61BAE46-4425-4923-8601-AC7D7B7794CB}"/>
              </a:ext>
            </a:extLst>
          </p:cNvPr>
          <p:cNvGraphicFramePr>
            <a:graphicFrameLocks noGrp="1"/>
          </p:cNvGraphicFramePr>
          <p:nvPr>
            <p:extLst>
              <p:ext uri="{D42A27DB-BD31-4B8C-83A1-F6EECF244321}">
                <p14:modId xmlns:p14="http://schemas.microsoft.com/office/powerpoint/2010/main" val="3324617429"/>
              </p:ext>
            </p:extLst>
          </p:nvPr>
        </p:nvGraphicFramePr>
        <p:xfrm>
          <a:off x="228600" y="3886200"/>
          <a:ext cx="8763000" cy="1508760"/>
        </p:xfrm>
        <a:graphic>
          <a:graphicData uri="http://schemas.openxmlformats.org/drawingml/2006/table">
            <a:tbl>
              <a:tblPr firstRow="1" bandRow="1">
                <a:tableStyleId>{69C7853C-536D-4A76-A0AE-DD22124D55A5}</a:tableStyleId>
              </a:tblPr>
              <a:tblGrid>
                <a:gridCol w="914400">
                  <a:extLst>
                    <a:ext uri="{9D8B030D-6E8A-4147-A177-3AD203B41FA5}">
                      <a16:colId xmlns:a16="http://schemas.microsoft.com/office/drawing/2014/main" val="1081046895"/>
                    </a:ext>
                  </a:extLst>
                </a:gridCol>
                <a:gridCol w="1276350">
                  <a:extLst>
                    <a:ext uri="{9D8B030D-6E8A-4147-A177-3AD203B41FA5}">
                      <a16:colId xmlns:a16="http://schemas.microsoft.com/office/drawing/2014/main" val="3582303048"/>
                    </a:ext>
                  </a:extLst>
                </a:gridCol>
                <a:gridCol w="1095375">
                  <a:extLst>
                    <a:ext uri="{9D8B030D-6E8A-4147-A177-3AD203B41FA5}">
                      <a16:colId xmlns:a16="http://schemas.microsoft.com/office/drawing/2014/main" val="806579766"/>
                    </a:ext>
                  </a:extLst>
                </a:gridCol>
                <a:gridCol w="1095375">
                  <a:extLst>
                    <a:ext uri="{9D8B030D-6E8A-4147-A177-3AD203B41FA5}">
                      <a16:colId xmlns:a16="http://schemas.microsoft.com/office/drawing/2014/main" val="2278837892"/>
                    </a:ext>
                  </a:extLst>
                </a:gridCol>
                <a:gridCol w="1257300">
                  <a:extLst>
                    <a:ext uri="{9D8B030D-6E8A-4147-A177-3AD203B41FA5}">
                      <a16:colId xmlns:a16="http://schemas.microsoft.com/office/drawing/2014/main" val="541163288"/>
                    </a:ext>
                  </a:extLst>
                </a:gridCol>
                <a:gridCol w="933450">
                  <a:extLst>
                    <a:ext uri="{9D8B030D-6E8A-4147-A177-3AD203B41FA5}">
                      <a16:colId xmlns:a16="http://schemas.microsoft.com/office/drawing/2014/main" val="4061958826"/>
                    </a:ext>
                  </a:extLst>
                </a:gridCol>
                <a:gridCol w="1095375">
                  <a:extLst>
                    <a:ext uri="{9D8B030D-6E8A-4147-A177-3AD203B41FA5}">
                      <a16:colId xmlns:a16="http://schemas.microsoft.com/office/drawing/2014/main" val="4155902498"/>
                    </a:ext>
                  </a:extLst>
                </a:gridCol>
                <a:gridCol w="1095375">
                  <a:extLst>
                    <a:ext uri="{9D8B030D-6E8A-4147-A177-3AD203B41FA5}">
                      <a16:colId xmlns:a16="http://schemas.microsoft.com/office/drawing/2014/main" val="2901167224"/>
                    </a:ext>
                  </a:extLst>
                </a:gridCol>
              </a:tblGrid>
              <a:tr h="685800">
                <a:tc>
                  <a:txBody>
                    <a:bodyPr/>
                    <a:lstStyle/>
                    <a:p>
                      <a:endParaRPr lang="en-US" sz="1200" dirty="0"/>
                    </a:p>
                  </a:txBody>
                  <a:tcPr/>
                </a:tc>
                <a:tc>
                  <a:txBody>
                    <a:bodyPr/>
                    <a:lstStyle/>
                    <a:p>
                      <a:r>
                        <a:rPr lang="en-US" sz="1200" dirty="0"/>
                        <a:t>Total Optional Services Medicaid Expenditures</a:t>
                      </a:r>
                    </a:p>
                  </a:txBody>
                  <a:tcPr/>
                </a:tc>
                <a:tc>
                  <a:txBody>
                    <a:bodyPr/>
                    <a:lstStyle/>
                    <a:p>
                      <a:r>
                        <a:rPr lang="en-US" sz="1200" dirty="0"/>
                        <a:t>1915 (c)</a:t>
                      </a:r>
                    </a:p>
                    <a:p>
                      <a:r>
                        <a:rPr lang="en-US" sz="1200" dirty="0"/>
                        <a:t>Waivers, Other HCBS</a:t>
                      </a:r>
                    </a:p>
                  </a:txBody>
                  <a:tcPr/>
                </a:tc>
                <a:tc>
                  <a:txBody>
                    <a:bodyPr/>
                    <a:lstStyle/>
                    <a:p>
                      <a:r>
                        <a:rPr lang="en-US" sz="1200" dirty="0"/>
                        <a:t>Prescription Drugs</a:t>
                      </a:r>
                    </a:p>
                  </a:txBody>
                  <a:tcPr/>
                </a:tc>
                <a:tc>
                  <a:txBody>
                    <a:bodyPr/>
                    <a:lstStyle/>
                    <a:p>
                      <a:r>
                        <a:rPr lang="en-US" sz="1200" dirty="0"/>
                        <a:t>Primary Care Case Management</a:t>
                      </a:r>
                    </a:p>
                  </a:txBody>
                  <a:tcPr/>
                </a:tc>
                <a:tc>
                  <a:txBody>
                    <a:bodyPr/>
                    <a:lstStyle/>
                    <a:p>
                      <a:r>
                        <a:rPr lang="en-US" sz="1200" dirty="0"/>
                        <a:t>Adult Dental Services</a:t>
                      </a:r>
                    </a:p>
                  </a:txBody>
                  <a:tcPr/>
                </a:tc>
                <a:tc>
                  <a:txBody>
                    <a:bodyPr/>
                    <a:lstStyle/>
                    <a:p>
                      <a:r>
                        <a:rPr lang="en-US" sz="1200" dirty="0"/>
                        <a:t>Hospice Benefits</a:t>
                      </a:r>
                    </a:p>
                  </a:txBody>
                  <a:tcPr/>
                </a:tc>
                <a:tc>
                  <a:txBody>
                    <a:bodyPr/>
                    <a:lstStyle/>
                    <a:p>
                      <a:r>
                        <a:rPr lang="en-US" sz="1200"/>
                        <a:t>Other </a:t>
                      </a:r>
                      <a:endParaRPr lang="en-US" sz="1200" dirty="0"/>
                    </a:p>
                  </a:txBody>
                  <a:tcPr/>
                </a:tc>
                <a:extLst>
                  <a:ext uri="{0D108BD9-81ED-4DB2-BD59-A6C34878D82A}">
                    <a16:rowId xmlns:a16="http://schemas.microsoft.com/office/drawing/2014/main" val="4249612714"/>
                  </a:ext>
                </a:extLst>
              </a:tr>
              <a:tr h="685800">
                <a:tc>
                  <a:txBody>
                    <a:bodyPr/>
                    <a:lstStyle/>
                    <a:p>
                      <a:r>
                        <a:rPr lang="en-US" sz="1200" dirty="0"/>
                        <a:t>$ Mil. </a:t>
                      </a:r>
                    </a:p>
                    <a:p>
                      <a:endParaRPr lang="en-US" sz="1200" dirty="0"/>
                    </a:p>
                    <a:p>
                      <a:r>
                        <a:rPr lang="en-US" sz="1200" dirty="0"/>
                        <a:t>% of Total</a:t>
                      </a:r>
                    </a:p>
                  </a:txBody>
                  <a:tcPr/>
                </a:tc>
                <a:tc>
                  <a:txBody>
                    <a:bodyPr/>
                    <a:lstStyle/>
                    <a:p>
                      <a:r>
                        <a:rPr lang="en-US" sz="1200" dirty="0"/>
                        <a:t>$2,256.0</a:t>
                      </a:r>
                    </a:p>
                    <a:p>
                      <a:endParaRPr lang="en-US" sz="1200" dirty="0"/>
                    </a:p>
                  </a:txBody>
                  <a:tcPr/>
                </a:tc>
                <a:tc>
                  <a:txBody>
                    <a:bodyPr/>
                    <a:lstStyle/>
                    <a:p>
                      <a:r>
                        <a:rPr lang="en-US" sz="1200" dirty="0"/>
                        <a:t>$1,406.5</a:t>
                      </a:r>
                    </a:p>
                    <a:p>
                      <a:endParaRPr lang="en-US" sz="1200" dirty="0"/>
                    </a:p>
                    <a:p>
                      <a:r>
                        <a:rPr lang="en-US" sz="1200" dirty="0"/>
                        <a:t>62.3%</a:t>
                      </a:r>
                    </a:p>
                  </a:txBody>
                  <a:tcPr/>
                </a:tc>
                <a:tc>
                  <a:txBody>
                    <a:bodyPr/>
                    <a:lstStyle/>
                    <a:p>
                      <a:r>
                        <a:rPr lang="en-US" sz="1200" dirty="0"/>
                        <a:t>$485.7</a:t>
                      </a:r>
                    </a:p>
                    <a:p>
                      <a:endParaRPr lang="en-US" sz="1200" dirty="0"/>
                    </a:p>
                    <a:p>
                      <a:r>
                        <a:rPr lang="en-US" sz="1200" dirty="0"/>
                        <a:t>21.5%</a:t>
                      </a:r>
                    </a:p>
                  </a:txBody>
                  <a:tcPr/>
                </a:tc>
                <a:tc>
                  <a:txBody>
                    <a:bodyPr/>
                    <a:lstStyle/>
                    <a:p>
                      <a:r>
                        <a:rPr lang="en-US" sz="1200" dirty="0"/>
                        <a:t>$150.0</a:t>
                      </a:r>
                    </a:p>
                    <a:p>
                      <a:endParaRPr lang="en-US" sz="1200" dirty="0"/>
                    </a:p>
                    <a:p>
                      <a:r>
                        <a:rPr lang="en-US" sz="1200" dirty="0"/>
                        <a:t>6.6%</a:t>
                      </a:r>
                    </a:p>
                  </a:txBody>
                  <a:tcPr/>
                </a:tc>
                <a:tc>
                  <a:txBody>
                    <a:bodyPr/>
                    <a:lstStyle/>
                    <a:p>
                      <a:r>
                        <a:rPr lang="en-US" sz="1200" dirty="0"/>
                        <a:t>$80.9</a:t>
                      </a:r>
                    </a:p>
                    <a:p>
                      <a:endParaRPr lang="en-US" sz="1200" dirty="0"/>
                    </a:p>
                    <a:p>
                      <a:r>
                        <a:rPr lang="en-US" sz="1200" dirty="0"/>
                        <a:t>3.6%</a:t>
                      </a:r>
                    </a:p>
                  </a:txBody>
                  <a:tcPr/>
                </a:tc>
                <a:tc>
                  <a:txBody>
                    <a:bodyPr/>
                    <a:lstStyle/>
                    <a:p>
                      <a:r>
                        <a:rPr lang="en-US" sz="1200" dirty="0"/>
                        <a:t>$60.5</a:t>
                      </a:r>
                    </a:p>
                    <a:p>
                      <a:endParaRPr lang="en-US" sz="1200" dirty="0"/>
                    </a:p>
                    <a:p>
                      <a:r>
                        <a:rPr lang="en-US" sz="1200" dirty="0"/>
                        <a:t>2.7%</a:t>
                      </a:r>
                    </a:p>
                  </a:txBody>
                  <a:tcPr/>
                </a:tc>
                <a:tc>
                  <a:txBody>
                    <a:bodyPr/>
                    <a:lstStyle/>
                    <a:p>
                      <a:r>
                        <a:rPr lang="en-US" sz="1200"/>
                        <a:t>$72.4</a:t>
                      </a:r>
                    </a:p>
                    <a:p>
                      <a:endParaRPr lang="en-US" sz="1200"/>
                    </a:p>
                    <a:p>
                      <a:r>
                        <a:rPr lang="en-US" sz="1200"/>
                        <a:t>3.2%</a:t>
                      </a:r>
                      <a:endParaRPr lang="en-US" sz="1200" dirty="0"/>
                    </a:p>
                  </a:txBody>
                  <a:tcPr/>
                </a:tc>
                <a:extLst>
                  <a:ext uri="{0D108BD9-81ED-4DB2-BD59-A6C34878D82A}">
                    <a16:rowId xmlns:a16="http://schemas.microsoft.com/office/drawing/2014/main" val="275936037"/>
                  </a:ext>
                </a:extLst>
              </a:tr>
            </a:tbl>
          </a:graphicData>
        </a:graphic>
      </p:graphicFrame>
      <p:sp>
        <p:nvSpPr>
          <p:cNvPr id="7" name="TextBox 6">
            <a:extLst>
              <a:ext uri="{FF2B5EF4-FFF2-40B4-BE49-F238E27FC236}">
                <a16:creationId xmlns:a16="http://schemas.microsoft.com/office/drawing/2014/main" id="{9F8117E7-F77F-4574-84F8-97C39D0DE8BA}"/>
              </a:ext>
            </a:extLst>
          </p:cNvPr>
          <p:cNvSpPr txBox="1"/>
          <p:nvPr/>
        </p:nvSpPr>
        <p:spPr>
          <a:xfrm>
            <a:off x="1905000" y="6096000"/>
            <a:ext cx="6172200" cy="276999"/>
          </a:xfrm>
          <a:prstGeom prst="rect">
            <a:avLst/>
          </a:prstGeom>
          <a:noFill/>
        </p:spPr>
        <p:txBody>
          <a:bodyPr wrap="square" rtlCol="0">
            <a:spAutoFit/>
          </a:bodyPr>
          <a:lstStyle/>
          <a:p>
            <a:r>
              <a:rPr lang="en-US" sz="1200" dirty="0">
                <a:solidFill>
                  <a:schemeClr val="accent3"/>
                </a:solidFill>
              </a:rPr>
              <a:t>Health Management Associates (2017). Medicaid Reform Impact Model: 50 States</a:t>
            </a:r>
          </a:p>
        </p:txBody>
      </p:sp>
    </p:spTree>
    <p:extLst>
      <p:ext uri="{BB962C8B-B14F-4D97-AF65-F5344CB8AC3E}">
        <p14:creationId xmlns:p14="http://schemas.microsoft.com/office/powerpoint/2010/main" val="2090972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942"/>
            <a:ext cx="8229600" cy="1252728"/>
          </a:xfrm>
        </p:spPr>
        <p:txBody>
          <a:bodyPr/>
          <a:lstStyle/>
          <a:p>
            <a:r>
              <a:rPr lang="en-US" dirty="0"/>
              <a:t>Colorado Health Institute</a:t>
            </a:r>
          </a:p>
        </p:txBody>
      </p:sp>
      <p:sp>
        <p:nvSpPr>
          <p:cNvPr id="3" name="Content Placeholder 2"/>
          <p:cNvSpPr>
            <a:spLocks noGrp="1"/>
          </p:cNvSpPr>
          <p:nvPr>
            <p:ph idx="1"/>
          </p:nvPr>
        </p:nvSpPr>
        <p:spPr/>
        <p:txBody>
          <a:bodyPr/>
          <a:lstStyle/>
          <a:p>
            <a:r>
              <a:rPr lang="en-US" dirty="0"/>
              <a:t>$14 billion cut in state revenue</a:t>
            </a:r>
          </a:p>
          <a:p>
            <a:r>
              <a:rPr lang="en-US" dirty="0"/>
              <a:t>$340 million cut during first year</a:t>
            </a:r>
          </a:p>
          <a:p>
            <a:endParaRPr lang="en-US" dirty="0"/>
          </a:p>
          <a:p>
            <a:pPr marL="118872" indent="0">
              <a:buNone/>
            </a:pPr>
            <a:r>
              <a:rPr lang="en-US" dirty="0"/>
              <a:t>“The Colorado’s General Assembly will have no choice but to reduce services, </a:t>
            </a:r>
            <a:r>
              <a:rPr lang="en-US" u="sng" dirty="0"/>
              <a:t>cut optional services</a:t>
            </a:r>
            <a:r>
              <a:rPr lang="en-US" dirty="0"/>
              <a:t>, restrict eligibility, and increase waiting lists.” </a:t>
            </a:r>
          </a:p>
        </p:txBody>
      </p:sp>
    </p:spTree>
    <p:extLst>
      <p:ext uri="{BB962C8B-B14F-4D97-AF65-F5344CB8AC3E}">
        <p14:creationId xmlns:p14="http://schemas.microsoft.com/office/powerpoint/2010/main" val="2594023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is Power</a:t>
            </a:r>
          </a:p>
        </p:txBody>
      </p:sp>
      <p:pic>
        <p:nvPicPr>
          <p:cNvPr id="4" name="Content Placeholder 3"/>
          <p:cNvPicPr>
            <a:picLocks noGrp="1" noChangeAspect="1"/>
          </p:cNvPicPr>
          <p:nvPr>
            <p:ph idx="1"/>
          </p:nvPr>
        </p:nvPicPr>
        <p:blipFill>
          <a:blip r:embed="rId2"/>
          <a:stretch>
            <a:fillRect/>
          </a:stretch>
        </p:blipFill>
        <p:spPr>
          <a:xfrm>
            <a:off x="1866900" y="2438400"/>
            <a:ext cx="5410200" cy="2654379"/>
          </a:xfrm>
          <a:prstGeom prst="rect">
            <a:avLst/>
          </a:prstGeom>
        </p:spPr>
      </p:pic>
    </p:spTree>
    <p:extLst>
      <p:ext uri="{BB962C8B-B14F-4D97-AF65-F5344CB8AC3E}">
        <p14:creationId xmlns:p14="http://schemas.microsoft.com/office/powerpoint/2010/main" val="2536958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04800" y="76200"/>
            <a:ext cx="8382000" cy="1252728"/>
          </a:xfrm>
          <a:prstGeom prst="rect">
            <a:avLst/>
          </a:prstGeom>
          <a:noFill/>
          <a:ln w="9525">
            <a:noFill/>
            <a:miter lim="800000"/>
            <a:headEnd/>
            <a:tailEnd/>
          </a:ln>
        </p:spPr>
        <p:txBody>
          <a:bodyPr anchor="ctr">
            <a:noAutofit/>
          </a:bodyPr>
          <a:lstStyle/>
          <a:p>
            <a:pPr algn="l">
              <a:spcBef>
                <a:spcPct val="0"/>
              </a:spcBef>
            </a:pPr>
            <a:r>
              <a:rPr lang="en-US" sz="4000" dirty="0"/>
              <a:t>State of the States Website </a:t>
            </a:r>
            <a:endParaRPr lang="en-US" sz="4000" dirty="0">
              <a:latin typeface="Times New Roman" pitchFamily="18" charset="0"/>
            </a:endParaRPr>
          </a:p>
        </p:txBody>
      </p:sp>
      <p:sp>
        <p:nvSpPr>
          <p:cNvPr id="14" name="TextBox 2"/>
          <p:cNvSpPr txBox="1">
            <a:spLocks noGrp="1" noChangeArrowheads="1"/>
          </p:cNvSpPr>
          <p:nvPr>
            <p:ph idx="1"/>
          </p:nvPr>
        </p:nvSpPr>
        <p:spPr bwMode="auto">
          <a:xfrm>
            <a:off x="381000" y="1676401"/>
            <a:ext cx="8305800" cy="4755148"/>
          </a:xfrm>
          <a:prstGeom prst="rect">
            <a:avLst/>
          </a:prstGeom>
          <a:noFill/>
          <a:ln w="9525">
            <a:noFill/>
            <a:miter lim="800000"/>
            <a:headEnd/>
            <a:tailEnd/>
          </a:ln>
        </p:spPr>
        <p:txBody>
          <a:bodyPr wrap="square">
            <a:spAutoFit/>
          </a:bodyPr>
          <a:lstStyle/>
          <a:p>
            <a:pPr marL="338138" indent="-338138" algn="l">
              <a:buNone/>
            </a:pPr>
            <a:r>
              <a:rPr lang="en-US" sz="2000" dirty="0">
                <a:hlinkClick r:id="rId2"/>
              </a:rPr>
              <a:t>www.StateoftheStates.org</a:t>
            </a:r>
            <a:r>
              <a:rPr lang="en-US" sz="2000" dirty="0"/>
              <a:t> </a:t>
            </a:r>
          </a:p>
          <a:p>
            <a:pPr marL="338138" indent="-338138" algn="l"/>
            <a:endParaRPr lang="en-US" sz="2000" dirty="0"/>
          </a:p>
          <a:p>
            <a:pPr marL="341313" indent="0">
              <a:buNone/>
            </a:pPr>
            <a:r>
              <a:rPr lang="en-US" sz="1400" dirty="0"/>
              <a:t> 1. Total Fiscal Effort for I/DD Services</a:t>
            </a:r>
            <a:br>
              <a:rPr lang="en-US" sz="1400" dirty="0"/>
            </a:br>
            <a:r>
              <a:rPr lang="en-US" sz="1400" dirty="0"/>
              <a:t> 2. Community Fiscal Effort for I/DD Services</a:t>
            </a:r>
            <a:br>
              <a:rPr lang="en-US" sz="1400" dirty="0"/>
            </a:br>
            <a:r>
              <a:rPr lang="en-US" sz="1400" dirty="0"/>
              <a:t> 3. Institutional (16+) Fiscal Effort for I/DD Services</a:t>
            </a:r>
            <a:br>
              <a:rPr lang="en-US" sz="1400" dirty="0"/>
            </a:br>
            <a:r>
              <a:rPr lang="en-US" sz="1400" dirty="0"/>
              <a:t> 4. Community Spending as a Percent of Total I/DD Services</a:t>
            </a:r>
            <a:br>
              <a:rPr lang="en-US" sz="1400" dirty="0"/>
            </a:br>
            <a:r>
              <a:rPr lang="en-US" sz="1400" dirty="0"/>
              <a:t> 5. Percent of Total Out-of-Home Placements in Settings for 6 or Fewer Persons</a:t>
            </a:r>
            <a:br>
              <a:rPr lang="en-US" sz="1400" dirty="0"/>
            </a:br>
            <a:r>
              <a:rPr lang="en-US" sz="1400" dirty="0"/>
              <a:t> 6. Percent of Total Statewide I/DD Caregiving Families Supported by State I/DD Agencies</a:t>
            </a:r>
            <a:br>
              <a:rPr lang="en-US" sz="1400" dirty="0"/>
            </a:br>
            <a:r>
              <a:rPr lang="en-US" sz="1400" dirty="0"/>
              <a:t> 7. Aging I/DD Caregivers as Percent of Total Persons with I/DD</a:t>
            </a:r>
            <a:br>
              <a:rPr lang="en-US" sz="1400" dirty="0"/>
            </a:br>
            <a:r>
              <a:rPr lang="en-US" sz="1400" dirty="0"/>
              <a:t> 8. Individual and Family Support Spending per Capita</a:t>
            </a:r>
            <a:br>
              <a:rPr lang="en-US" sz="1400" dirty="0"/>
            </a:br>
            <a:r>
              <a:rPr lang="en-US" sz="1400" dirty="0"/>
              <a:t> 9. Home and Community Based Services (HCBS) Waiver Federal-State Spending per Capita</a:t>
            </a:r>
            <a:br>
              <a:rPr lang="en-US" sz="1400" dirty="0"/>
            </a:br>
            <a:r>
              <a:rPr lang="en-US" sz="1400" dirty="0"/>
              <a:t> 10. Average Annual Cost of Care in State-Operated 16+ Person I/DD Institutions</a:t>
            </a:r>
            <a:br>
              <a:rPr lang="en-US" sz="1400" dirty="0"/>
            </a:br>
            <a:r>
              <a:rPr lang="en-US" sz="1400" dirty="0"/>
              <a:t> 11. Average Daily Cost of Care in State-Operated 16+ Person I/DD Institutions</a:t>
            </a:r>
            <a:br>
              <a:rPr lang="en-US" sz="1400" dirty="0"/>
            </a:br>
            <a:r>
              <a:rPr lang="en-US" sz="1400" dirty="0"/>
              <a:t> 12. Nursing Facility Residents with I/DD, Per 100,000 of the State Population</a:t>
            </a:r>
            <a:br>
              <a:rPr lang="en-US" sz="1400" dirty="0"/>
            </a:br>
            <a:r>
              <a:rPr lang="en-US" sz="1400" dirty="0"/>
              <a:t> 13. Six-or-fewer Person Community Spending as a Percent of Total I/DD Spending</a:t>
            </a:r>
            <a:br>
              <a:rPr lang="en-US" sz="1400" dirty="0"/>
            </a:br>
            <a:r>
              <a:rPr lang="en-US" sz="1400" dirty="0"/>
              <a:t> 14. Unmatched State Funds Potentially Available to Match Additional Federal Medicaid Funding</a:t>
            </a:r>
            <a:br>
              <a:rPr lang="en-US" sz="1400" dirty="0"/>
            </a:br>
            <a:r>
              <a:rPr lang="en-US" sz="1400" dirty="0"/>
              <a:t> 15. Medicaid Percent of Total I/DD Spending</a:t>
            </a:r>
            <a:br>
              <a:rPr lang="en-US" sz="1400" dirty="0"/>
            </a:br>
            <a:r>
              <a:rPr lang="en-US" sz="1400" dirty="0"/>
              <a:t> 16. Public Spending for Family Support and Supported Living as a % of Total I/DD Spending</a:t>
            </a:r>
          </a:p>
          <a:p>
            <a:pPr marL="338138" indent="-338138" algn="l">
              <a:buFont typeface="Wingdings" pitchFamily="2" charset="2"/>
              <a:buChar char="§"/>
            </a:pPr>
            <a:endParaRPr lang="en-US" sz="1800" dirty="0"/>
          </a:p>
          <a:p>
            <a:pPr marL="338138" indent="-338138" algn="l">
              <a:buFont typeface="Wingdings" pitchFamily="2" charset="2"/>
              <a:buChar char="§"/>
            </a:pPr>
            <a:endParaRPr lang="en-US" sz="1800" dirty="0"/>
          </a:p>
        </p:txBody>
      </p:sp>
      <p:pic>
        <p:nvPicPr>
          <p:cNvPr id="15" name="Picture 14" descr="SOS logo in progress.jpg"/>
          <p:cNvPicPr>
            <a:picLocks noChangeAspect="1"/>
          </p:cNvPicPr>
          <p:nvPr/>
        </p:nvPicPr>
        <p:blipFill>
          <a:blip r:embed="rId3" cstate="print"/>
          <a:stretch>
            <a:fillRect/>
          </a:stretch>
        </p:blipFill>
        <p:spPr>
          <a:xfrm>
            <a:off x="6324600" y="1524000"/>
            <a:ext cx="2590800" cy="17294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Key Program and Participant Categories</a:t>
            </a:r>
          </a:p>
        </p:txBody>
      </p:sp>
      <p:pic>
        <p:nvPicPr>
          <p:cNvPr id="5" name="Content Placeholder 4"/>
          <p:cNvPicPr>
            <a:picLocks noGrp="1" noChangeAspect="1" noChangeArrowheads="1"/>
          </p:cNvPicPr>
          <p:nvPr>
            <p:ph sz="half" idx="1"/>
          </p:nvPr>
        </p:nvPicPr>
        <p:blipFill>
          <a:blip r:embed="rId2" cstate="print"/>
          <a:srcRect t="4375"/>
          <a:stretch>
            <a:fillRect/>
          </a:stretch>
        </p:blipFill>
        <p:spPr bwMode="auto">
          <a:xfrm>
            <a:off x="2202651" y="1524000"/>
            <a:ext cx="4883949" cy="5315782"/>
          </a:xfrm>
          <a:prstGeom prst="rect">
            <a:avLst/>
          </a:prstGeom>
          <a:noFill/>
          <a:ln w="9525">
            <a:noFill/>
            <a:miter lim="800000"/>
            <a:headEnd/>
            <a:tailEnd/>
          </a:ln>
        </p:spPr>
      </p:pic>
    </p:spTree>
    <p:extLst>
      <p:ext uri="{BB962C8B-B14F-4D97-AF65-F5344CB8AC3E}">
        <p14:creationId xmlns:p14="http://schemas.microsoft.com/office/powerpoint/2010/main" val="3844666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a:t>
            </a:r>
          </a:p>
        </p:txBody>
      </p:sp>
      <p:sp>
        <p:nvSpPr>
          <p:cNvPr id="4" name="Content Placeholder 3"/>
          <p:cNvSpPr>
            <a:spLocks noGrp="1"/>
          </p:cNvSpPr>
          <p:nvPr>
            <p:ph idx="1"/>
          </p:nvPr>
        </p:nvSpPr>
        <p:spPr>
          <a:xfrm>
            <a:off x="457200" y="1775191"/>
            <a:ext cx="8229600" cy="2908489"/>
          </a:xfrm>
          <a:prstGeom prst="rect">
            <a:avLst/>
          </a:prstGeom>
        </p:spPr>
        <p:txBody>
          <a:bodyPr wrap="square">
            <a:spAutoFit/>
          </a:bodyPr>
          <a:lstStyle/>
          <a:p>
            <a:r>
              <a:rPr lang="en-US" sz="2400" b="1" dirty="0"/>
              <a:t>Example topics:</a:t>
            </a:r>
          </a:p>
          <a:p>
            <a:pPr marL="548640" lvl="1">
              <a:buSzPct val="121000"/>
              <a:buFont typeface="Arial" pitchFamily="34" charset="0"/>
              <a:buChar char="•"/>
            </a:pPr>
            <a:r>
              <a:rPr lang="en-US" sz="2000" dirty="0"/>
              <a:t>How many people have intellectual and developmental disabilities in my state?</a:t>
            </a:r>
          </a:p>
          <a:p>
            <a:pPr marL="548640" lvl="1">
              <a:buSzPct val="121000"/>
              <a:buFont typeface="Arial" pitchFamily="34" charset="0"/>
              <a:buChar char="•"/>
            </a:pPr>
            <a:r>
              <a:rPr lang="en-US" sz="2000" dirty="0"/>
              <a:t>How many aging family caregivers are in my state?</a:t>
            </a:r>
          </a:p>
          <a:p>
            <a:pPr marL="548640" lvl="1">
              <a:buSzPct val="121000"/>
              <a:buFont typeface="Arial" pitchFamily="34" charset="0"/>
              <a:buChar char="•"/>
            </a:pPr>
            <a:r>
              <a:rPr lang="en-US" sz="2000" dirty="0"/>
              <a:t>How does my state compare to my neighbor state? Other regions?</a:t>
            </a:r>
          </a:p>
          <a:p>
            <a:pPr marL="548640" lvl="1">
              <a:buSzPct val="121000"/>
              <a:buFont typeface="Arial" pitchFamily="34" charset="0"/>
              <a:buChar char="•"/>
            </a:pPr>
            <a:r>
              <a:rPr lang="en-US" sz="2000" dirty="0"/>
              <a:t>How has my state progressed over time in deinstitutionalization, development of family supports, state spending vs. Medicaid spending, etc.?.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a:t>
            </a:r>
          </a:p>
        </p:txBody>
      </p:sp>
      <p:sp>
        <p:nvSpPr>
          <p:cNvPr id="3" name="Content Placeholder 2"/>
          <p:cNvSpPr>
            <a:spLocks noGrp="1"/>
          </p:cNvSpPr>
          <p:nvPr>
            <p:ph idx="1"/>
          </p:nvPr>
        </p:nvSpPr>
        <p:spPr>
          <a:xfrm>
            <a:off x="483358" y="1676400"/>
            <a:ext cx="8229600" cy="4038601"/>
          </a:xfrm>
        </p:spPr>
        <p:txBody>
          <a:bodyPr/>
          <a:lstStyle/>
          <a:p>
            <a:pPr marL="118872" indent="0" algn="ctr">
              <a:buNone/>
            </a:pPr>
            <a:r>
              <a:rPr lang="en-US" dirty="0"/>
              <a:t>Shea Tanis, Ph.D. </a:t>
            </a:r>
          </a:p>
          <a:p>
            <a:pPr marL="118872" indent="0" algn="ctr">
              <a:buNone/>
            </a:pPr>
            <a:r>
              <a:rPr lang="en-US" dirty="0">
                <a:hlinkClick r:id="rId2"/>
              </a:rPr>
              <a:t>Shea.tanis@cu.edu</a:t>
            </a:r>
            <a:r>
              <a:rPr lang="en-US" dirty="0"/>
              <a:t> </a:t>
            </a:r>
          </a:p>
          <a:p>
            <a:pPr marL="118872" indent="0" algn="ctr">
              <a:buNone/>
            </a:pPr>
            <a:r>
              <a:rPr lang="en-US" dirty="0"/>
              <a:t> </a:t>
            </a:r>
          </a:p>
          <a:p>
            <a:pPr marL="118872" indent="0" algn="ctr">
              <a:buNone/>
            </a:pPr>
            <a:r>
              <a:rPr lang="en-US" dirty="0"/>
              <a:t>State of the States in Intellectual and Developmental Disabilities </a:t>
            </a:r>
          </a:p>
          <a:p>
            <a:pPr marL="118872" indent="0" algn="ctr">
              <a:buNone/>
            </a:pPr>
            <a:endParaRPr lang="en-US" dirty="0"/>
          </a:p>
          <a:p>
            <a:pPr marL="118872" indent="0" algn="ctr">
              <a:buNone/>
            </a:pPr>
            <a:endParaRPr lang="en-US" dirty="0"/>
          </a:p>
          <a:p>
            <a:pPr marL="118872" indent="0" algn="ctr">
              <a:buNone/>
            </a:pPr>
            <a:r>
              <a:rPr lang="en-US" b="1" dirty="0">
                <a:solidFill>
                  <a:srgbClr val="C00000"/>
                </a:solidFill>
              </a:rPr>
              <a:t>WWW.STATEOFTHESTATES.ORG</a:t>
            </a:r>
          </a:p>
        </p:txBody>
      </p:sp>
    </p:spTree>
    <p:extLst>
      <p:ext uri="{BB962C8B-B14F-4D97-AF65-F5344CB8AC3E}">
        <p14:creationId xmlns:p14="http://schemas.microsoft.com/office/powerpoint/2010/main" val="1220161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p:txBody>
          <a:bodyPr/>
          <a:lstStyle/>
          <a:p>
            <a:r>
              <a:rPr lang="en-US" altLang="en-US" dirty="0"/>
              <a:t>Special thanks to the Administration on Intellectual and Developmental Disabilities (AIDD), Administration for Community Living for supporting the Longitudinal Projects of National Significance. </a:t>
            </a:r>
          </a:p>
          <a:p>
            <a:endParaRPr lang="en-US" altLang="en-US" dirty="0"/>
          </a:p>
          <a:p>
            <a:pPr algn="ctr"/>
            <a:r>
              <a:rPr lang="en-US" altLang="en-US" dirty="0"/>
              <a:t>WWW.ACL.GOV </a:t>
            </a:r>
          </a:p>
          <a:p>
            <a:pPr marL="118872" indent="0">
              <a:buNone/>
            </a:pPr>
            <a:endParaRPr lang="en-US" dirty="0"/>
          </a:p>
        </p:txBody>
      </p:sp>
    </p:spTree>
    <p:extLst>
      <p:ext uri="{BB962C8B-B14F-4D97-AF65-F5344CB8AC3E}">
        <p14:creationId xmlns:p14="http://schemas.microsoft.com/office/powerpoint/2010/main" val="2132459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97" y="-12491"/>
            <a:ext cx="9144793" cy="6882981"/>
          </a:xfrm>
          <a:prstGeom prst="rect">
            <a:avLst/>
          </a:prstGeom>
        </p:spPr>
      </p:pic>
    </p:spTree>
    <p:extLst>
      <p:ext uri="{BB962C8B-B14F-4D97-AF65-F5344CB8AC3E}">
        <p14:creationId xmlns:p14="http://schemas.microsoft.com/office/powerpoint/2010/main" val="2492873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Spending</a:t>
            </a:r>
          </a:p>
        </p:txBody>
      </p:sp>
      <p:sp>
        <p:nvSpPr>
          <p:cNvPr id="3" name="Content Placeholder 2"/>
          <p:cNvSpPr>
            <a:spLocks noGrp="1"/>
          </p:cNvSpPr>
          <p:nvPr>
            <p:ph idx="1"/>
          </p:nvPr>
        </p:nvSpPr>
        <p:spPr/>
        <p:txBody>
          <a:bodyPr/>
          <a:lstStyle/>
          <a:p>
            <a:r>
              <a:rPr lang="en-US" dirty="0"/>
              <a:t>6 States support Remote Monitoring</a:t>
            </a:r>
          </a:p>
          <a:p>
            <a:r>
              <a:rPr lang="en-US" dirty="0"/>
              <a:t>5 States support Other Technology</a:t>
            </a:r>
          </a:p>
          <a:p>
            <a:r>
              <a:rPr lang="en-US" dirty="0"/>
              <a:t>Remote Monitoring $2,658,501</a:t>
            </a:r>
          </a:p>
          <a:p>
            <a:pPr lvl="1"/>
            <a:r>
              <a:rPr lang="en-US" dirty="0"/>
              <a:t>539 Participants</a:t>
            </a:r>
          </a:p>
          <a:p>
            <a:r>
              <a:rPr lang="en-US" dirty="0"/>
              <a:t>Personal Technology $4,057,539</a:t>
            </a:r>
          </a:p>
          <a:p>
            <a:pPr lvl="1"/>
            <a:r>
              <a:rPr lang="en-US" dirty="0"/>
              <a:t>1,738 Participants</a:t>
            </a:r>
          </a:p>
        </p:txBody>
      </p:sp>
    </p:spTree>
    <p:extLst>
      <p:ext uri="{BB962C8B-B14F-4D97-AF65-F5344CB8AC3E}">
        <p14:creationId xmlns:p14="http://schemas.microsoft.com/office/powerpoint/2010/main" val="145326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6831CA-DFA1-46B7-A99E-80D860F6B223}"/>
              </a:ext>
            </a:extLst>
          </p:cNvPr>
          <p:cNvSpPr>
            <a:spLocks noGrp="1"/>
          </p:cNvSpPr>
          <p:nvPr>
            <p:ph type="title"/>
          </p:nvPr>
        </p:nvSpPr>
        <p:spPr/>
        <p:txBody>
          <a:bodyPr>
            <a:normAutofit/>
          </a:bodyPr>
          <a:lstStyle/>
          <a:p>
            <a:r>
              <a:rPr lang="en-US" sz="3200" dirty="0"/>
              <a:t>Don’t Drown in the Data</a:t>
            </a:r>
          </a:p>
        </p:txBody>
      </p:sp>
      <p:pic>
        <p:nvPicPr>
          <p:cNvPr id="8" name="Content Placeholder 7">
            <a:extLst>
              <a:ext uri="{FF2B5EF4-FFF2-40B4-BE49-F238E27FC236}">
                <a16:creationId xmlns:a16="http://schemas.microsoft.com/office/drawing/2014/main" id="{352C0135-A7F4-4459-8162-333B062843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76400"/>
            <a:ext cx="6543675" cy="4669300"/>
          </a:xfrm>
          <a:prstGeom prst="rect">
            <a:avLst/>
          </a:prstGeom>
          <a:ln>
            <a:noFill/>
          </a:ln>
          <a:effectLst>
            <a:softEdge rad="112500"/>
          </a:effectLst>
        </p:spPr>
      </p:pic>
    </p:spTree>
    <p:extLst>
      <p:ext uri="{BB962C8B-B14F-4D97-AF65-F5344CB8AC3E}">
        <p14:creationId xmlns:p14="http://schemas.microsoft.com/office/powerpoint/2010/main" val="416306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Total Public Disability Spending: U.S. 2013</a:t>
            </a:r>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599" y="1126269"/>
            <a:ext cx="762317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ame 5"/>
          <p:cNvSpPr/>
          <p:nvPr/>
        </p:nvSpPr>
        <p:spPr>
          <a:xfrm>
            <a:off x="1353670" y="1637257"/>
            <a:ext cx="7587316" cy="5036484"/>
          </a:xfrm>
          <a:prstGeom prst="frame">
            <a:avLst>
              <a:gd name="adj1" fmla="val 142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 name="Picture 2"/>
          <p:cNvPicPr>
            <a:picLocks noChangeAspect="1"/>
          </p:cNvPicPr>
          <p:nvPr/>
        </p:nvPicPr>
        <p:blipFill>
          <a:blip r:embed="rId4"/>
          <a:stretch>
            <a:fillRect/>
          </a:stretch>
        </p:blipFill>
        <p:spPr>
          <a:xfrm>
            <a:off x="152400" y="2743200"/>
            <a:ext cx="1943100" cy="1943100"/>
          </a:xfrm>
          <a:prstGeom prst="rect">
            <a:avLst/>
          </a:prstGeom>
        </p:spPr>
      </p:pic>
      <p:sp>
        <p:nvSpPr>
          <p:cNvPr id="7" name="Rectangle 6"/>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Tree>
    <p:extLst>
      <p:ext uri="{BB962C8B-B14F-4D97-AF65-F5344CB8AC3E}">
        <p14:creationId xmlns:p14="http://schemas.microsoft.com/office/powerpoint/2010/main" val="202211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a:t>Total IDD Spending In the U.S. FYs 1977 - 2015</a:t>
            </a:r>
          </a:p>
        </p:txBody>
      </p:sp>
      <p:pic>
        <p:nvPicPr>
          <p:cNvPr id="7" name="Picture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5838" y="1408176"/>
            <a:ext cx="7700962" cy="507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93119" y="6482941"/>
            <a:ext cx="5486400" cy="215444"/>
          </a:xfrm>
          <a:prstGeom prst="rect">
            <a:avLst/>
          </a:prstGeom>
        </p:spPr>
        <p:txBody>
          <a:bodyPr wrap="square">
            <a:spAutoFit/>
          </a:bodyPr>
          <a:lstStyle/>
          <a:p>
            <a:r>
              <a:rPr lang="en-US" altLang="en-US" sz="800" i="1" dirty="0">
                <a:solidFill>
                  <a:schemeClr val="accent3"/>
                </a:solidFill>
              </a:rPr>
              <a:t>Source</a:t>
            </a:r>
            <a:r>
              <a:rPr lang="en-US" altLang="en-US" sz="800" dirty="0">
                <a:solidFill>
                  <a:schemeClr val="accent3"/>
                </a:solidFill>
              </a:rPr>
              <a:t>: Braddock, D., Hemp, R., Tanis, E.S., et al.(2017).</a:t>
            </a:r>
            <a:r>
              <a:rPr lang="en-US" altLang="en-US" sz="800" i="1" dirty="0">
                <a:solidFill>
                  <a:schemeClr val="accent3"/>
                </a:solidFill>
              </a:rPr>
              <a:t>The State of the States in Intellectual Disabilities:2017</a:t>
            </a:r>
          </a:p>
        </p:txBody>
      </p:sp>
      <p:sp>
        <p:nvSpPr>
          <p:cNvPr id="8" name="Left Arrow 7"/>
          <p:cNvSpPr/>
          <p:nvPr/>
        </p:nvSpPr>
        <p:spPr>
          <a:xfrm>
            <a:off x="7924800" y="2432304"/>
            <a:ext cx="381000" cy="2286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TextBox 8"/>
          <p:cNvSpPr txBox="1"/>
          <p:nvPr/>
        </p:nvSpPr>
        <p:spPr>
          <a:xfrm>
            <a:off x="7924800" y="2672863"/>
            <a:ext cx="1143000" cy="646331"/>
          </a:xfrm>
          <a:prstGeom prst="rect">
            <a:avLst/>
          </a:prstGeom>
          <a:noFill/>
        </p:spPr>
        <p:txBody>
          <a:bodyPr wrap="square" rtlCol="0">
            <a:spAutoFit/>
          </a:bodyPr>
          <a:lstStyle/>
          <a:p>
            <a:r>
              <a:rPr lang="en-US" sz="1200" dirty="0">
                <a:solidFill>
                  <a:schemeClr val="accent2"/>
                </a:solidFill>
              </a:rPr>
              <a:t>2013 - 2015 IDD Spending Grew 2%</a:t>
            </a:r>
          </a:p>
        </p:txBody>
      </p:sp>
    </p:spTree>
    <p:extLst>
      <p:ext uri="{BB962C8B-B14F-4D97-AF65-F5344CB8AC3E}">
        <p14:creationId xmlns:p14="http://schemas.microsoft.com/office/powerpoint/2010/main" val="3484179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5">
      <a:dk1>
        <a:srgbClr val="FFFFFF"/>
      </a:dk1>
      <a:lt1>
        <a:srgbClr val="99CCFF"/>
      </a:lt1>
      <a:dk2>
        <a:srgbClr val="D4D4D6"/>
      </a:dk2>
      <a:lt2>
        <a:srgbClr val="D8D8D8"/>
      </a:lt2>
      <a:accent1>
        <a:srgbClr val="F0AD00"/>
      </a:accent1>
      <a:accent2>
        <a:srgbClr val="C00000"/>
      </a:accent2>
      <a:accent3>
        <a:srgbClr val="000000"/>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2695</TotalTime>
  <Words>3228</Words>
  <Application>Microsoft Office PowerPoint</Application>
  <PresentationFormat>On-screen Show (4:3)</PresentationFormat>
  <Paragraphs>373</Paragraphs>
  <Slides>64</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ＭＳ Ｐゴシック</vt:lpstr>
      <vt:lpstr>Arial</vt:lpstr>
      <vt:lpstr>Calibri</vt:lpstr>
      <vt:lpstr>Calibri Light</vt:lpstr>
      <vt:lpstr>Times New Roman</vt:lpstr>
      <vt:lpstr>Wingdings</vt:lpstr>
      <vt:lpstr>Wingdings 2</vt:lpstr>
      <vt:lpstr>Wingdings 3</vt:lpstr>
      <vt:lpstr>Module</vt:lpstr>
      <vt:lpstr>Custom Design</vt:lpstr>
      <vt:lpstr>State of the States in Intellectual and Developmental Disabilities 2017 </vt:lpstr>
      <vt:lpstr>Presentation Overview</vt:lpstr>
      <vt:lpstr>Project of National Significance: Longitudinal Data Collection Projects </vt:lpstr>
      <vt:lpstr>Highlights</vt:lpstr>
      <vt:lpstr>Key Federal and State Financial Supports Utilized in Data Collection</vt:lpstr>
      <vt:lpstr>Key Program and Participant Categories</vt:lpstr>
      <vt:lpstr>Don’t Drown in the Data</vt:lpstr>
      <vt:lpstr>Total Public Disability Spending: U.S. 2013</vt:lpstr>
      <vt:lpstr>Total IDD Spending In the U.S. FYs 1977 - 2015</vt:lpstr>
      <vt:lpstr>Annual Percent Change in Total Inflation-Adjusted IDD Spending in the U.S.</vt:lpstr>
      <vt:lpstr>Percent Change in State IDD Spending from 2013-2015</vt:lpstr>
      <vt:lpstr>Federal and State/Local Spending in the U.S. </vt:lpstr>
      <vt:lpstr> Fiscal Effort </vt:lpstr>
      <vt:lpstr>Total Fiscal Effort for IDD Services in the U.S. </vt:lpstr>
      <vt:lpstr>Community Services Fiscal Effort in the U.S. FY 2015</vt:lpstr>
      <vt:lpstr>Where a Person Lives</vt:lpstr>
      <vt:lpstr>ICF/ID Spending Dropped 19% FY 2013-2015</vt:lpstr>
      <vt:lpstr>Out-of-Home Placements</vt:lpstr>
      <vt:lpstr>Increased Demand for Six or Fewer Residential Services</vt:lpstr>
      <vt:lpstr>Institutionalization </vt:lpstr>
      <vt:lpstr>Institutional Residents with IDD in the U.S.</vt:lpstr>
      <vt:lpstr>133 State-Operated Remain in 2015</vt:lpstr>
      <vt:lpstr>Projected Closure of State-Operated Institutions</vt:lpstr>
      <vt:lpstr>Who’s Next?</vt:lpstr>
      <vt:lpstr>Home and Community-Based Services Waiver</vt:lpstr>
      <vt:lpstr>HCBS Waiver Participants with IDD in the U.S.  </vt:lpstr>
      <vt:lpstr>Federal-State-Local Medicaid Provided 76% of Total IDD Spending </vt:lpstr>
      <vt:lpstr>Individual and Family Support Spending On the Rise</vt:lpstr>
      <vt:lpstr>People with IDD Living with Family Caregivers</vt:lpstr>
      <vt:lpstr>State IDD Agencies Supported Only 17% of Caregiving Families</vt:lpstr>
      <vt:lpstr>Colorado Services and Supports</vt:lpstr>
      <vt:lpstr>Total Public IDD Spending By Revenue Source in Colorado</vt:lpstr>
      <vt:lpstr>Colorado’s Fiscal Effort for IDD Services is Over 50% Below the National Average</vt:lpstr>
      <vt:lpstr>Fiscal Effort for IDD Services in Colorado</vt:lpstr>
      <vt:lpstr> Total Fiscal Effort in Comparison States </vt:lpstr>
      <vt:lpstr>Colorado Lagged All 10 U.S. Regions in Community Services Fiscal Effort in FY 2015</vt:lpstr>
      <vt:lpstr>Colorado IDD Spending by Service Category: FY 2015</vt:lpstr>
      <vt:lpstr>Number of Residents by Size of Setting in Colorado </vt:lpstr>
      <vt:lpstr>Federal IDD Medicaid Spending by Revenue Source in Colorado </vt:lpstr>
      <vt:lpstr>Federal-State Waiver Spending  Per Capita, FY 2015</vt:lpstr>
      <vt:lpstr>Colorado Facts &amp; Rankings FY 2015</vt:lpstr>
      <vt:lpstr>Individual and Family Support Spending in Colorado FY 2015</vt:lpstr>
      <vt:lpstr>Fewer Families Supported By the State Compared to the U.S.</vt:lpstr>
      <vt:lpstr>People with IDD in Colorado Living With Family Caregivers</vt:lpstr>
      <vt:lpstr>Colorado State IDD Agency Supported Only 6% of Caregiving Families</vt:lpstr>
      <vt:lpstr>Medicaid Funding </vt:lpstr>
      <vt:lpstr>Medicaid Costs are Shared by the States and Federal Government</vt:lpstr>
      <vt:lpstr>Medicaid is the Primary Payer for Long-Term Services and Supports</vt:lpstr>
      <vt:lpstr>Medicaid Continues to be Critical to IDD Long Term Services and Supports</vt:lpstr>
      <vt:lpstr>Federal-State Medicaid as a Percentage of Total IDD Spending in Colorado FY 2015</vt:lpstr>
      <vt:lpstr>President’s Budget</vt:lpstr>
      <vt:lpstr>Affordable Health Care Act – House Bill </vt:lpstr>
      <vt:lpstr>Medicaid Per-Capita-Caps</vt:lpstr>
      <vt:lpstr>“Optional Services” are Optional</vt:lpstr>
      <vt:lpstr>Estimated State-by-State IDD Reductions from Proposed Medicaid Cuts: 2025</vt:lpstr>
      <vt:lpstr>AHCA Would Shift $4.3 Billion in Medicaid Costs Over 10 Years</vt:lpstr>
      <vt:lpstr>Colorado Health Institute</vt:lpstr>
      <vt:lpstr>Data is Power</vt:lpstr>
      <vt:lpstr>State of the States Website </vt:lpstr>
      <vt:lpstr>Technical Assistance</vt:lpstr>
      <vt:lpstr>For More Information </vt:lpstr>
      <vt:lpstr>Acknowledgement</vt:lpstr>
      <vt:lpstr>PowerPoint Presentation</vt:lpstr>
      <vt:lpstr>Technology Spending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Amie Lulinski Norris</dc:creator>
  <cp:lastModifiedBy>shea tanis</cp:lastModifiedBy>
  <cp:revision>529</cp:revision>
  <cp:lastPrinted>2017-06-21T15:11:14Z</cp:lastPrinted>
  <dcterms:created xsi:type="dcterms:W3CDTF">2012-11-19T21:22:07Z</dcterms:created>
  <dcterms:modified xsi:type="dcterms:W3CDTF">2017-06-22T17:41:43Z</dcterms:modified>
</cp:coreProperties>
</file>