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718" r:id="rId4"/>
    <p:sldMasterId id="2147483743" r:id="rId5"/>
    <p:sldMasterId id="2147483750" r:id="rId6"/>
    <p:sldMasterId id="2147483771" r:id="rId7"/>
    <p:sldMasterId id="2147483778" r:id="rId8"/>
    <p:sldMasterId id="2147483797" r:id="rId9"/>
    <p:sldMasterId id="2147483804" r:id="rId10"/>
    <p:sldMasterId id="2147483823" r:id="rId11"/>
  </p:sldMasterIdLst>
  <p:notesMasterIdLst>
    <p:notesMasterId r:id="rId23"/>
  </p:notesMasterIdLst>
  <p:handoutMasterIdLst>
    <p:handoutMasterId r:id="rId24"/>
  </p:handoutMasterIdLst>
  <p:sldIdLst>
    <p:sldId id="256" r:id="rId12"/>
    <p:sldId id="257" r:id="rId13"/>
    <p:sldId id="258" r:id="rId14"/>
    <p:sldId id="264" r:id="rId15"/>
    <p:sldId id="266" r:id="rId16"/>
    <p:sldId id="262" r:id="rId17"/>
    <p:sldId id="263" r:id="rId18"/>
    <p:sldId id="269" r:id="rId19"/>
    <p:sldId id="259" r:id="rId20"/>
    <p:sldId id="260" r:id="rId21"/>
    <p:sldId id="261" r:id="rId22"/>
  </p:sldIdLst>
  <p:sldSz cx="13004800" cy="9753600"/>
  <p:notesSz cx="6858000" cy="9144000"/>
  <p:custDataLst>
    <p:tags r:id="rId25"/>
  </p:custDataLst>
  <p:defaultTextStyle>
    <a:defPPr>
      <a:defRPr lang="en-US"/>
    </a:defPPr>
    <a:lvl1pPr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1pPr>
    <a:lvl2pPr marL="228600" indent="2286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2pPr>
    <a:lvl3pPr marL="457200" indent="4572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3pPr>
    <a:lvl4pPr marL="685800" indent="6858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4pPr>
    <a:lvl5pPr marL="914400" indent="9144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5pPr>
    <a:lvl6pPr marL="22860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6pPr>
    <a:lvl7pPr marL="27432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7pPr>
    <a:lvl8pPr marL="32004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8pPr>
    <a:lvl9pPr marL="3657600" algn="l" defTabSz="457200" rtl="0" eaLnBrk="1" latinLnBrk="0" hangingPunct="1">
      <a:defRPr kern="1200">
        <a:solidFill>
          <a:srgbClr val="5C6670"/>
        </a:solidFill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ovellis, David" initials="DD" lastIdx="9" clrIdx="0">
    <p:extLst>
      <p:ext uri="{19B8F6BF-5375-455C-9EA6-DF929625EA0E}">
        <p15:presenceInfo xmlns:p15="http://schemas.microsoft.com/office/powerpoint/2012/main" userId="S-1-5-21-931884190-1934562970-315576832-11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004A1D"/>
    <a:srgbClr val="814C9E"/>
    <a:srgbClr val="039547"/>
    <a:srgbClr val="007B26"/>
    <a:srgbClr val="5C6670"/>
    <a:srgbClr val="F5A81C"/>
    <a:srgbClr val="1B99D6"/>
    <a:srgbClr val="E95F1A"/>
    <a:srgbClr val="4A5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2" autoAdjust="0"/>
    <p:restoredTop sz="76568" autoAdjust="0"/>
  </p:normalViewPr>
  <p:slideViewPr>
    <p:cSldViewPr showGuides="1">
      <p:cViewPr varScale="1">
        <p:scale>
          <a:sx n="62" d="100"/>
          <a:sy n="62" d="100"/>
        </p:scale>
        <p:origin x="2022" y="78"/>
      </p:cViewPr>
      <p:guideLst>
        <p:guide orient="horz" pos="2832"/>
        <p:guide pos="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AC1DE7FB-2B22-4141-B112-84814D016CBE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FD47476-4925-49A0-AFC2-D25A68DA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31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1024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" charset="0"/>
              </a:rPr>
              <a:t>Click to edit Master text styles</a:t>
            </a:r>
          </a:p>
          <a:p>
            <a:pPr lvl="1"/>
            <a:r>
              <a:rPr lang="en-US" noProof="0">
                <a:sym typeface="Avenir" charset="0"/>
              </a:rPr>
              <a:t>Second level</a:t>
            </a:r>
          </a:p>
          <a:p>
            <a:pPr lvl="2"/>
            <a:r>
              <a:rPr lang="en-US" noProof="0">
                <a:sym typeface="Avenir" charset="0"/>
              </a:rPr>
              <a:t>Third level</a:t>
            </a:r>
          </a:p>
          <a:p>
            <a:pPr lvl="3"/>
            <a:r>
              <a:rPr lang="en-US" noProof="0">
                <a:sym typeface="Avenir" charset="0"/>
              </a:rPr>
              <a:t>Fourth level</a:t>
            </a:r>
          </a:p>
          <a:p>
            <a:pPr lvl="4"/>
            <a:r>
              <a:rPr lang="en-US" noProof="0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77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5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3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46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2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8454962" y="7479792"/>
            <a:ext cx="2925762" cy="519112"/>
          </a:xfrm>
        </p:spPr>
        <p:txBody>
          <a:bodyPr/>
          <a:lstStyle/>
          <a:p>
            <a:fld id="{F266A2F6-10A3-4D87-8EA4-56158665A17A}" type="datetime7">
              <a:rPr lang="en-US" smtClean="0"/>
              <a:t>Jun-17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Text and 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2006600" y="2441448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2006600" y="4653115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2006600" y="6850723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228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896112" y="2067725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214812" y="2414016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891032" y="4279392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214812" y="4626864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891032" y="6477000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214812" y="6824472"/>
            <a:ext cx="8805672" cy="1197864"/>
          </a:xfrm>
          <a:prstGeom prst="rect">
            <a:avLst/>
          </a:prstGeom>
        </p:spPr>
        <p:txBody>
          <a:bodyPr anchor="ctr"/>
          <a:lstStyle>
            <a:lvl1pPr marL="571500" indent="-571500">
              <a:buFont typeface="Calibri" panose="020F0502020204030204" pitchFamily="34" charset="0"/>
              <a:buChar char="→"/>
              <a:defRPr sz="4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3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55625" y="675355"/>
            <a:ext cx="5418326" cy="7690104"/>
          </a:xfrm>
          <a:prstGeom prst="rect">
            <a:avLst/>
          </a:prstGeom>
        </p:spPr>
        <p:txBody>
          <a:bodyPr anchor="ctr"/>
          <a:lstStyle>
            <a:lvl1pPr marL="0" indent="0">
              <a:defRPr sz="5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enter a relevant quote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377344" y="0"/>
            <a:ext cx="6177280" cy="9040814"/>
          </a:xfrm>
          <a:prstGeom prst="roundRect">
            <a:avLst>
              <a:gd name="adj" fmla="val 2517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>
            <a:lvl1pPr algn="ctr">
              <a:buNone/>
              <a:defRPr sz="80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2844" b="1" i="1" dirty="0"/>
              <a:t>Click to insert image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baseline="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5056" y="2441448"/>
            <a:ext cx="6345259" cy="5224498"/>
          </a:xfrm>
          <a:prstGeom prst="roundRect">
            <a:avLst>
              <a:gd name="adj" fmla="val 7126"/>
            </a:avLst>
          </a:prstGeom>
          <a:ln>
            <a:solidFill>
              <a:schemeClr val="accent2"/>
            </a:solidFill>
          </a:ln>
          <a:effectLst>
            <a:glow rad="63500">
              <a:schemeClr val="accent2">
                <a:lumMod val="60000"/>
                <a:lumOff val="40000"/>
                <a:alpha val="4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 algn="ctr">
              <a:buNone/>
              <a:defRPr sz="2844" b="1" i="1"/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sz="2844" i="1" dirty="0"/>
              <a:t>Insert image or Clip 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264400" y="2441448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</a:defRPr>
            </a:lvl1pPr>
            <a:lvl2pPr>
              <a:defRPr lang="en-US" sz="3200" baseline="0" smtClean="0">
                <a:solidFill>
                  <a:schemeClr val="bg1"/>
                </a:solidFill>
              </a:defRPr>
            </a:lvl2pPr>
            <a:lvl3pPr>
              <a:defRPr lang="en-US" sz="2800" smtClean="0">
                <a:solidFill>
                  <a:schemeClr val="bg1"/>
                </a:solidFill>
              </a:defRPr>
            </a:lvl3pPr>
            <a:lvl4pPr>
              <a:defRPr lang="en-US" sz="240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Edit Master text styles</a:t>
            </a:r>
          </a:p>
          <a:p>
            <a:pPr lvl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lvl="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lvl="3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78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21" y="2286000"/>
            <a:ext cx="639055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6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Questions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50" y="2232394"/>
            <a:ext cx="8763550" cy="645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11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Questions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64" y="2524050"/>
            <a:ext cx="5017536" cy="577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44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Contact Info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3048000"/>
            <a:ext cx="11734800" cy="36576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85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19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229565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93763" y="1764792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</a:defRPr>
            </a:lvl1pPr>
            <a:lvl2pPr>
              <a:defRPr lang="en-US" sz="3200" baseline="0" smtClean="0">
                <a:solidFill>
                  <a:schemeClr val="bg1"/>
                </a:solidFill>
              </a:defRPr>
            </a:lvl2pPr>
            <a:lvl3pPr>
              <a:defRPr lang="en-US" sz="2800" smtClean="0">
                <a:solidFill>
                  <a:schemeClr val="bg1"/>
                </a:solidFill>
              </a:defRPr>
            </a:lvl3pPr>
            <a:lvl4pPr>
              <a:defRPr lang="en-US" sz="240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Edit Master text styles</a:t>
            </a:r>
          </a:p>
          <a:p>
            <a:pPr lvl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lvl="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lvl="3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7697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Layout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0"/>
            <a:ext cx="13030200" cy="9771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69000">
                <a:schemeClr val="accent2">
                  <a:lumMod val="50000"/>
                </a:schemeClr>
              </a:gs>
              <a:gs pos="8300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229565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93763" y="1764792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</a:defRPr>
            </a:lvl1pPr>
            <a:lvl2pPr>
              <a:defRPr lang="en-US" sz="3200" baseline="0" smtClean="0">
                <a:solidFill>
                  <a:schemeClr val="bg1"/>
                </a:solidFill>
              </a:defRPr>
            </a:lvl2pPr>
            <a:lvl3pPr>
              <a:defRPr lang="en-US" sz="2800" smtClean="0">
                <a:solidFill>
                  <a:schemeClr val="bg1"/>
                </a:solidFill>
              </a:defRPr>
            </a:lvl3pPr>
            <a:lvl4pPr>
              <a:defRPr lang="en-US" sz="240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Edit Master text styles</a:t>
            </a:r>
          </a:p>
          <a:p>
            <a:pPr lvl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lvl="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lvl="3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4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Images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8"/>
          </p:nvPr>
        </p:nvSpPr>
        <p:spPr>
          <a:xfrm>
            <a:off x="8454962" y="7479792"/>
            <a:ext cx="2925762" cy="519112"/>
          </a:xfrm>
        </p:spPr>
        <p:txBody>
          <a:bodyPr/>
          <a:lstStyle/>
          <a:p>
            <a:fld id="{0D6B21D6-F998-49AD-A224-AB141727F7D0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  <a:noFill/>
        </p:spPr>
        <p:txBody>
          <a:bodyPr/>
          <a:lstStyle>
            <a:lvl1pPr marL="0" indent="0"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  <a:noFill/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  <a:noFill/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3316621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229565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93763" y="1764792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</a:defRPr>
            </a:lvl1pPr>
            <a:lvl2pPr>
              <a:defRPr lang="en-US" sz="3200" baseline="0" smtClean="0">
                <a:solidFill>
                  <a:schemeClr val="tx1"/>
                </a:solidFill>
              </a:defRPr>
            </a:lvl2pPr>
            <a:lvl3pPr>
              <a:defRPr lang="en-US" sz="2800" smtClean="0">
                <a:solidFill>
                  <a:schemeClr val="tx1"/>
                </a:solidFill>
              </a:defRPr>
            </a:lvl3pPr>
            <a:lvl4pPr>
              <a:defRPr lang="en-US" sz="24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Edit Master text styles</a:t>
            </a:r>
          </a:p>
          <a:p>
            <a:pPr lvl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lvl="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lvl="3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49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>
          <a:xfrm>
            <a:off x="9444038" y="7481888"/>
            <a:ext cx="2925762" cy="519112"/>
          </a:xfrm>
        </p:spPr>
        <p:txBody>
          <a:bodyPr/>
          <a:lstStyle/>
          <a:p>
            <a:pPr algn="r"/>
            <a:fld id="{5F5B2E58-BBFE-476A-B1B1-979AC2D7C27B}" type="datetime7">
              <a:rPr lang="en-US" smtClean="0"/>
              <a:t>Jun-17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10772D-9569-4C05-843B-5835FB48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9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Images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>
          <a:xfrm>
            <a:off x="9444038" y="7479792"/>
            <a:ext cx="2925762" cy="519112"/>
          </a:xfrm>
        </p:spPr>
        <p:txBody>
          <a:bodyPr/>
          <a:lstStyle/>
          <a:p>
            <a:pPr algn="r"/>
            <a:fld id="{B93EB28E-4A31-46C3-A302-A483D42E678B}" type="datetime7">
              <a:rPr lang="en-US" smtClean="0"/>
              <a:t>Jun-17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810772D-9569-4C05-843B-5835FB48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6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Images 2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>
          <a:xfrm>
            <a:off x="9444038" y="7479792"/>
            <a:ext cx="2925762" cy="519112"/>
          </a:xfrm>
        </p:spPr>
        <p:txBody>
          <a:bodyPr/>
          <a:lstStyle/>
          <a:p>
            <a:pPr algn="r"/>
            <a:fld id="{85FBFD05-1E80-4CD5-8DFE-1AC641F22F5E}" type="datetime7">
              <a:rPr lang="en-US" smtClean="0"/>
              <a:t>Jun-17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810772D-9569-4C05-843B-5835FB48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53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Gra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41448"/>
            <a:ext cx="11217275" cy="6016752"/>
          </a:xfrm>
          <a:prstGeom prst="rect">
            <a:avLst/>
          </a:prstGeom>
        </p:spPr>
        <p:txBody>
          <a:bodyPr/>
          <a:lstStyle>
            <a:lvl1pPr>
              <a:defRPr lang="en-US" sz="3600" baseline="0" dirty="0" smtClean="0">
                <a:solidFill>
                  <a:schemeClr val="bg1"/>
                </a:solidFill>
              </a:defRPr>
            </a:lvl1pPr>
            <a:lvl2pPr>
              <a:defRPr lang="en-US" sz="3200" baseline="0" dirty="0" smtClean="0">
                <a:solidFill>
                  <a:schemeClr val="bg1"/>
                </a:solidFill>
              </a:defRPr>
            </a:lvl2pPr>
            <a:lvl3pPr>
              <a:defRPr lang="en-US" sz="2800" dirty="0" smtClean="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Use bullet points sparingly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Try to keep it at 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Only represent key ideas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Examine your font size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Don’t go below 20 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Only add images/other media if relevant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28750" lvl="3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Fourth level (if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10772D-9569-4C05-843B-5835FB48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4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Gray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Gray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0772D-9569-4C05-843B-5835FB48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6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8454962" y="7479792"/>
            <a:ext cx="2925762" cy="519112"/>
          </a:xfrm>
        </p:spPr>
        <p:txBody>
          <a:bodyPr/>
          <a:lstStyle/>
          <a:p>
            <a:pPr algn="r"/>
            <a:fld id="{10E01DED-5ADE-41E7-8881-327ED67474B3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41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Images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indent="0"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8454962" y="7479792"/>
            <a:ext cx="2925762" cy="519112"/>
          </a:xfrm>
        </p:spPr>
        <p:txBody>
          <a:bodyPr/>
          <a:lstStyle/>
          <a:p>
            <a:pPr algn="r"/>
            <a:fld id="{5350CD8B-27AF-48B9-AF74-0C3ACF2D3223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4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Images 2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indent="0">
              <a:defRPr sz="2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indent="0"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indent="0"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1"/>
          </p:nvPr>
        </p:nvSpPr>
        <p:spPr>
          <a:xfrm>
            <a:off x="9446578" y="7479792"/>
            <a:ext cx="2925762" cy="519112"/>
          </a:xfrm>
        </p:spPr>
        <p:txBody>
          <a:bodyPr/>
          <a:lstStyle/>
          <a:p>
            <a:pPr algn="r"/>
            <a:fld id="{73FEE6FF-9DD7-4C34-BC45-37A8959F1E8C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22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Images 2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baseline="0">
                <a:solidFill>
                  <a:schemeClr val="bg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8"/>
          </p:nvPr>
        </p:nvSpPr>
        <p:spPr>
          <a:xfrm>
            <a:off x="9444038" y="7479792"/>
            <a:ext cx="2925762" cy="519112"/>
          </a:xfrm>
        </p:spPr>
        <p:txBody>
          <a:bodyPr/>
          <a:lstStyle/>
          <a:p>
            <a:fld id="{22C7448E-0E3E-4DF1-B0F3-E6FF81879A2A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36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93762" y="914400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1" dirty="0">
                <a:solidFill>
                  <a:schemeClr val="tx1"/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93762" y="2891641"/>
            <a:ext cx="11217275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tx1"/>
                </a:solidFill>
              </a:rPr>
              <a:t>Improving</a:t>
            </a:r>
            <a:r>
              <a:rPr lang="en-US" sz="6000" b="0" dirty="0">
                <a:solidFill>
                  <a:schemeClr val="tx1"/>
                </a:solidFill>
              </a:rPr>
              <a:t> </a:t>
            </a:r>
            <a:r>
              <a:rPr lang="en-US" sz="5400" b="0" dirty="0">
                <a:solidFill>
                  <a:schemeClr val="tx1"/>
                </a:solidFill>
              </a:rPr>
              <a:t>health care access and outcomes for the </a:t>
            </a:r>
            <a:r>
              <a:rPr lang="en-US" sz="6000" b="1" dirty="0">
                <a:solidFill>
                  <a:schemeClr val="tx1"/>
                </a:solidFill>
              </a:rPr>
              <a:t>people</a:t>
            </a:r>
            <a:r>
              <a:rPr lang="en-US" sz="6000" b="0" dirty="0">
                <a:solidFill>
                  <a:schemeClr val="tx1"/>
                </a:solidFill>
              </a:rPr>
              <a:t> </a:t>
            </a:r>
            <a:r>
              <a:rPr lang="en-US" sz="5400" b="0" dirty="0">
                <a:solidFill>
                  <a:schemeClr val="tx1"/>
                </a:solidFill>
              </a:rPr>
              <a:t>we serve while demonstrating sound stewardship of financial </a:t>
            </a:r>
            <a:r>
              <a:rPr lang="en-US" sz="6000" b="1" dirty="0">
                <a:solidFill>
                  <a:schemeClr val="tx1"/>
                </a:solidFill>
              </a:rPr>
              <a:t>resources</a:t>
            </a:r>
            <a:endParaRPr lang="en-US" sz="54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tx1"/>
                </a:solidFill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81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Graphic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Replace Bullets with Images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758952" y="2441448"/>
            <a:ext cx="3685032" cy="518464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6" y="2441448"/>
            <a:ext cx="3685032" cy="518464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17720" y="2441448"/>
            <a:ext cx="3685032" cy="2368296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17720" y="5257800"/>
            <a:ext cx="3685032" cy="2368296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</p:spTree>
    <p:extLst>
      <p:ext uri="{BB962C8B-B14F-4D97-AF65-F5344CB8AC3E}">
        <p14:creationId xmlns:p14="http://schemas.microsoft.com/office/powerpoint/2010/main" val="2793526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 and Verdana-White-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&quot;&quot;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48" t="21953" r="38610" b="26798"/>
          <a:stretch/>
        </p:blipFill>
        <p:spPr>
          <a:xfrm>
            <a:off x="5348963" y="2562947"/>
            <a:ext cx="1340165" cy="368545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0" y="2915914"/>
            <a:ext cx="5142543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6248" y="1920240"/>
            <a:ext cx="5724144" cy="500176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</a:defRPr>
            </a:lvl1pPr>
            <a:lvl2pPr>
              <a:defRPr lang="en-US" sz="3200" baseline="0" smtClean="0">
                <a:solidFill>
                  <a:schemeClr val="tx1"/>
                </a:solidFill>
              </a:defRPr>
            </a:lvl2pPr>
            <a:lvl3pPr>
              <a:defRPr lang="en-US" sz="2800" smtClean="0">
                <a:solidFill>
                  <a:schemeClr val="tx1"/>
                </a:solidFill>
              </a:defRPr>
            </a:lvl3pPr>
            <a:lvl4pPr>
              <a:defRPr lang="en-US" sz="24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text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142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Text and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800" y="3389688"/>
            <a:ext cx="4955371" cy="2442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258" b="1">
                <a:solidFill>
                  <a:schemeClr val="tx1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251555" y="2088221"/>
            <a:ext cx="4768427" cy="5045396"/>
          </a:xfrm>
          <a:prstGeom prst="roundRect">
            <a:avLst>
              <a:gd name="adj" fmla="val 134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marR="0" indent="0" algn="ctr" defTabSz="116703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44" b="1" i="1" baseline="0"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97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Text 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0784" y="3392424"/>
            <a:ext cx="4955371" cy="2442463"/>
          </a:xfrm>
          <a:prstGeom prst="rect">
            <a:avLst/>
          </a:prstGeom>
        </p:spPr>
        <p:txBody>
          <a:bodyPr anchor="ctr"/>
          <a:lstStyle>
            <a:lvl1pPr>
              <a:defRPr lang="en-US" sz="6258" b="1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77459" y="1243133"/>
            <a:ext cx="5316617" cy="3987686"/>
          </a:xfrm>
          <a:prstGeom prst="roundRect">
            <a:avLst/>
          </a:prstGeom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marL="404137" indent="-404137">
              <a:buSzPct val="100000"/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supporting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013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Text and 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&quot;&quot;"/>
          <p:cNvSpPr/>
          <p:nvPr userDrawn="1"/>
        </p:nvSpPr>
        <p:spPr>
          <a:xfrm>
            <a:off x="2006600" y="6850723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2006600" y="4653115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 descr="&quot;&quot;"/>
          <p:cNvSpPr/>
          <p:nvPr userDrawn="1"/>
        </p:nvSpPr>
        <p:spPr>
          <a:xfrm>
            <a:off x="2006600" y="2441448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228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896112" y="2067725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214812" y="2414016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891032" y="4279392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214812" y="4626864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891032" y="6477000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214812" y="6824472"/>
            <a:ext cx="8805672" cy="1197864"/>
          </a:xfrm>
          <a:prstGeom prst="rect">
            <a:avLst/>
          </a:prstGeom>
        </p:spPr>
        <p:txBody>
          <a:bodyPr anchor="ctr"/>
          <a:lstStyle>
            <a:lvl1pPr marL="571500" indent="-571500">
              <a:buFont typeface="Calibri" panose="020F0502020204030204" pitchFamily="34" charset="0"/>
              <a:buChar char="→"/>
              <a:defRPr sz="4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092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55625" y="675355"/>
            <a:ext cx="5418326" cy="7690104"/>
          </a:xfrm>
          <a:prstGeom prst="rect">
            <a:avLst/>
          </a:prstGeom>
        </p:spPr>
        <p:txBody>
          <a:bodyPr anchor="ctr"/>
          <a:lstStyle>
            <a:lvl1pPr marL="0" indent="0">
              <a:defRPr sz="5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enter a relevant quote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377344" y="0"/>
            <a:ext cx="6177280" cy="9040814"/>
          </a:xfrm>
          <a:prstGeom prst="roundRect">
            <a:avLst>
              <a:gd name="adj" fmla="val 2517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>
            <a:lvl1pPr algn="ctr">
              <a:buNone/>
              <a:defRPr sz="80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2844" b="1" i="1" dirty="0"/>
              <a:t>Click to insert image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396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5056" y="2441448"/>
            <a:ext cx="6345259" cy="5224498"/>
          </a:xfrm>
          <a:prstGeom prst="roundRect">
            <a:avLst>
              <a:gd name="adj" fmla="val 7126"/>
            </a:avLst>
          </a:prstGeom>
          <a:ln>
            <a:solidFill>
              <a:schemeClr val="accent2"/>
            </a:solidFill>
          </a:ln>
          <a:effectLst>
            <a:glow rad="63500">
              <a:schemeClr val="accent2">
                <a:alpha val="4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lang="en-US" sz="2844" b="1" i="1" dirty="0"/>
            </a:lvl1pPr>
          </a:lstStyle>
          <a:p>
            <a:pPr lvl="0" algn="ctr">
              <a:buNone/>
            </a:pPr>
            <a:r>
              <a:rPr lang="en-US" sz="2844" i="1" dirty="0"/>
              <a:t>Insert image or Clip 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264400" y="2441448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</a:defRPr>
            </a:lvl1pPr>
            <a:lvl2pPr>
              <a:defRPr lang="en-US" sz="3200" baseline="0" smtClean="0">
                <a:solidFill>
                  <a:schemeClr val="tx1"/>
                </a:solidFill>
              </a:defRPr>
            </a:lvl2pPr>
            <a:lvl3pPr>
              <a:defRPr lang="en-US" sz="2800" smtClean="0">
                <a:solidFill>
                  <a:schemeClr val="tx1"/>
                </a:solidFill>
              </a:defRPr>
            </a:lvl3pPr>
            <a:lvl4pPr>
              <a:defRPr lang="en-US" sz="24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6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Contact Info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3048000"/>
            <a:ext cx="11734800" cy="36576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5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93762" y="914400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93762" y="2891641"/>
            <a:ext cx="11217275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bg1"/>
                </a:solidFill>
              </a:rPr>
              <a:t>Improving</a:t>
            </a:r>
            <a:r>
              <a:rPr lang="en-US" sz="6000" b="0" dirty="0">
                <a:solidFill>
                  <a:schemeClr val="bg1"/>
                </a:solidFill>
              </a:rPr>
              <a:t> </a:t>
            </a:r>
            <a:r>
              <a:rPr lang="en-US" sz="5400" b="0" dirty="0">
                <a:solidFill>
                  <a:schemeClr val="bg1"/>
                </a:solidFill>
              </a:rPr>
              <a:t>health care access and outcomes for the </a:t>
            </a:r>
            <a:r>
              <a:rPr lang="en-US" sz="6000" b="1" dirty="0">
                <a:solidFill>
                  <a:schemeClr val="bg1"/>
                </a:solidFill>
              </a:rPr>
              <a:t>people</a:t>
            </a:r>
            <a:r>
              <a:rPr lang="en-US" sz="6000" b="0" dirty="0">
                <a:solidFill>
                  <a:schemeClr val="bg1"/>
                </a:solidFill>
              </a:rPr>
              <a:t> </a:t>
            </a:r>
            <a:r>
              <a:rPr lang="en-US" sz="5400" b="0" dirty="0">
                <a:solidFill>
                  <a:schemeClr val="bg1"/>
                </a:solidFill>
              </a:rPr>
              <a:t>we serve while demonstrating sound stewardship of financial </a:t>
            </a:r>
            <a:r>
              <a:rPr lang="en-US" sz="6000" b="1" dirty="0">
                <a:solidFill>
                  <a:schemeClr val="bg1"/>
                </a:solidFill>
              </a:rPr>
              <a:t>resources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1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Icon graphic of a person raising their hand to ask a question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2860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431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Questions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Icon graphic of two people, a speech bubble, and a question mark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4" t="24460" r="8633" b="13669"/>
          <a:stretch/>
        </p:blipFill>
        <p:spPr>
          <a:xfrm>
            <a:off x="2082800" y="2167128"/>
            <a:ext cx="88392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131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-Questions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Icon graphic of a speech bubble containing a question mark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0" y="1524000"/>
            <a:ext cx="7772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642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2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229565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93763" y="1764792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</a:defRPr>
            </a:lvl1pPr>
            <a:lvl2pPr>
              <a:defRPr lang="en-US" sz="3200" baseline="0" smtClean="0">
                <a:solidFill>
                  <a:schemeClr val="tx1"/>
                </a:solidFill>
              </a:defRPr>
            </a:lvl2pPr>
            <a:lvl3pPr>
              <a:defRPr lang="en-US" sz="2800" smtClean="0">
                <a:solidFill>
                  <a:schemeClr val="tx1"/>
                </a:solidFill>
              </a:defRPr>
            </a:lvl3pPr>
            <a:lvl4pPr>
              <a:defRPr lang="en-US" sz="24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479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Layou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 bwMode="auto">
          <a:xfrm>
            <a:off x="0" y="8621711"/>
            <a:ext cx="13021056" cy="1143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229565"/>
            <a:ext cx="11217275" cy="1156322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893763" y="1764792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</a:defRPr>
            </a:lvl1pPr>
            <a:lvl2pPr>
              <a:defRPr lang="en-US" sz="3200" baseline="0" smtClean="0">
                <a:solidFill>
                  <a:schemeClr val="tx1"/>
                </a:solidFill>
              </a:defRPr>
            </a:lvl2pPr>
            <a:lvl3pPr>
              <a:defRPr lang="en-US" sz="2800" smtClean="0">
                <a:solidFill>
                  <a:schemeClr val="tx1"/>
                </a:solidFill>
              </a:defRPr>
            </a:lvl3pPr>
            <a:lvl4pPr>
              <a:defRPr lang="en-US" sz="2400" smtClean="0">
                <a:solidFill>
                  <a:schemeClr val="tx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49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9444038" y="7467600"/>
            <a:ext cx="2925762" cy="519112"/>
          </a:xfrm>
        </p:spPr>
        <p:txBody>
          <a:bodyPr/>
          <a:lstStyle/>
          <a:p>
            <a:pPr algn="r"/>
            <a:fld id="{2458F016-4F0F-404D-8C06-68E8EFC24321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75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Images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CCE5C54E-7AF7-4EFA-BE7E-A28ECD498D25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Images 2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1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A97E8424-BA9B-40D2-B7F1-29471D6B4CC8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59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tx1"/>
                </a:solidFill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</p:spTree>
    <p:extLst>
      <p:ext uri="{BB962C8B-B14F-4D97-AF65-F5344CB8AC3E}">
        <p14:creationId xmlns:p14="http://schemas.microsoft.com/office/powerpoint/2010/main" val="237936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41448"/>
            <a:ext cx="11217275" cy="6016752"/>
          </a:xfrm>
          <a:prstGeom prst="rect">
            <a:avLst/>
          </a:prstGeom>
        </p:spPr>
        <p:txBody>
          <a:bodyPr/>
          <a:lstStyle>
            <a:lvl1pPr>
              <a:defRPr lang="en-US" sz="3600" baseline="0" dirty="0" smtClean="0">
                <a:solidFill>
                  <a:schemeClr val="bg1"/>
                </a:solidFill>
              </a:defRPr>
            </a:lvl1pPr>
            <a:lvl2pPr>
              <a:defRPr lang="en-US" sz="3200" baseline="0" dirty="0" smtClean="0">
                <a:solidFill>
                  <a:schemeClr val="bg1"/>
                </a:solidFill>
              </a:defRPr>
            </a:lvl2pPr>
            <a:lvl3pPr>
              <a:defRPr lang="en-US" sz="2800" dirty="0" smtClean="0">
                <a:solidFill>
                  <a:schemeClr val="bg1"/>
                </a:solidFill>
              </a:defRPr>
            </a:lvl3pPr>
            <a:lvl4pPr>
              <a:defRPr lang="en-US" sz="2400" dirty="0" smtClean="0">
                <a:solidFill>
                  <a:schemeClr val="bg1"/>
                </a:solidFill>
              </a:defRPr>
            </a:lvl4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Use bullet points sparingly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Try to keep it at 3 – 5 per slide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Only represent key ideas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Examine your font size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Don’t go below 20 </a:t>
            </a:r>
          </a:p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Only add images/other media if relevant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 (only if you MUST)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378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 Modern-White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i="0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68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Modern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olidFill>
                  <a:schemeClr val="tx1"/>
                </a:solidFill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11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8454962" y="7470648"/>
            <a:ext cx="2925762" cy="519112"/>
          </a:xfrm>
        </p:spPr>
        <p:txBody>
          <a:bodyPr/>
          <a:lstStyle/>
          <a:p>
            <a:pPr algn="r"/>
            <a:fld id="{87A4D144-96C1-4558-9AB3-CD0A79E59027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463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Images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/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8454962" y="7470648"/>
            <a:ext cx="2925762" cy="519112"/>
          </a:xfrm>
        </p:spPr>
        <p:txBody>
          <a:bodyPr/>
          <a:lstStyle/>
          <a:p>
            <a:pPr algn="r"/>
            <a:fld id="{2BF3C7D5-FF70-4EA9-AE9C-1A8E0E1C73AE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360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Images 2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Your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The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CBC38B3A-57FA-4486-8645-EA70262D2E41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43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62012" y="914400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62012" y="2891641"/>
            <a:ext cx="11323638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Improving</a:t>
            </a:r>
            <a:r>
              <a:rPr lang="en-US" sz="60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care access and outcomes for the </a:t>
            </a:r>
            <a:r>
              <a:rPr lang="en-US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en-US" sz="60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serve while demonstrating sound stewardship of financial </a:t>
            </a:r>
            <a:r>
              <a:rPr lang="en-US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endParaRPr lang="en-US" sz="5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364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</p:spTree>
    <p:extLst>
      <p:ext uri="{BB962C8B-B14F-4D97-AF65-F5344CB8AC3E}">
        <p14:creationId xmlns:p14="http://schemas.microsoft.com/office/powerpoint/2010/main" val="36396095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Graphic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Replace Bullets with Images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758952" y="2441448"/>
            <a:ext cx="3685032" cy="518464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6" y="2441448"/>
            <a:ext cx="3685032" cy="518464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17720" y="2441448"/>
            <a:ext cx="3685032" cy="2368296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17720" y="5257800"/>
            <a:ext cx="3685032" cy="2368296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</p:spTree>
    <p:extLst>
      <p:ext uri="{BB962C8B-B14F-4D97-AF65-F5344CB8AC3E}">
        <p14:creationId xmlns:p14="http://schemas.microsoft.com/office/powerpoint/2010/main" val="7447393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 and Verdana-Gray-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0" y="2915914"/>
            <a:ext cx="5142543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6248" y="1920240"/>
            <a:ext cx="5724144" cy="500176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z="3200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lang="en-US" sz="2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lang="en-US" sz="2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text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2" t="24834" r="39202" b="29029"/>
          <a:stretch/>
        </p:blipFill>
        <p:spPr>
          <a:xfrm>
            <a:off x="5413248" y="2779776"/>
            <a:ext cx="1271847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1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Text and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800" y="3389688"/>
            <a:ext cx="4955371" cy="2442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258" b="1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251555" y="2088221"/>
            <a:ext cx="4768427" cy="5045396"/>
          </a:xfrm>
          <a:prstGeom prst="roundRect">
            <a:avLst>
              <a:gd name="adj" fmla="val 134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marR="0" indent="0" algn="ctr" defTabSz="116703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44" b="1" i="1" baseline="0">
                <a:solidFill>
                  <a:schemeClr val="tx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Graphic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Replace Bullets with Images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758952" y="2441448"/>
            <a:ext cx="3685032" cy="518464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6" y="2441448"/>
            <a:ext cx="3685032" cy="518464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17720" y="2441448"/>
            <a:ext cx="3685032" cy="2368296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17720" y="5257800"/>
            <a:ext cx="3685032" cy="2368296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smtClean="0">
                <a:solidFill>
                  <a:schemeClr val="bg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</p:spTree>
    <p:extLst>
      <p:ext uri="{BB962C8B-B14F-4D97-AF65-F5344CB8AC3E}">
        <p14:creationId xmlns:p14="http://schemas.microsoft.com/office/powerpoint/2010/main" val="13049000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Text 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0784" y="3392424"/>
            <a:ext cx="4955371" cy="2442463"/>
          </a:xfrm>
          <a:prstGeom prst="rect">
            <a:avLst/>
          </a:prstGeom>
        </p:spPr>
        <p:txBody>
          <a:bodyPr anchor="ctr"/>
          <a:lstStyle>
            <a:lvl1pPr>
              <a:defRPr lang="en-US" sz="6258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77459" y="1243133"/>
            <a:ext cx="5316617" cy="3987686"/>
          </a:xfrm>
          <a:prstGeom prst="roundRect">
            <a:avLst/>
          </a:prstGeom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marL="404137" indent="-404137">
              <a:buSzPct val="100000"/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Insert supporting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485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Text and 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2006600" y="2441448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2006600" y="4653115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2006600" y="6850723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228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896112" y="2067725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214812" y="2414016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891032" y="4279392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214812" y="4626864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891032" y="6477000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214812" y="6824472"/>
            <a:ext cx="8805672" cy="1197864"/>
          </a:xfrm>
          <a:prstGeom prst="rect">
            <a:avLst/>
          </a:prstGeom>
        </p:spPr>
        <p:txBody>
          <a:bodyPr anchor="ctr"/>
          <a:lstStyle>
            <a:lvl1pPr marL="571500" indent="-571500">
              <a:buFont typeface="Calibri" panose="020F0502020204030204" pitchFamily="34" charset="0"/>
              <a:buChar char="→"/>
              <a:defRPr sz="440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626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55625" y="675355"/>
            <a:ext cx="5418326" cy="7690104"/>
          </a:xfrm>
          <a:prstGeom prst="rect">
            <a:avLst/>
          </a:prstGeom>
        </p:spPr>
        <p:txBody>
          <a:bodyPr anchor="ctr"/>
          <a:lstStyle>
            <a:lvl1pPr marL="0" indent="0">
              <a:defRPr sz="5400" b="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enter a relevant quote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377344" y="0"/>
            <a:ext cx="6177280" cy="9040814"/>
          </a:xfrm>
          <a:prstGeom prst="roundRect">
            <a:avLst>
              <a:gd name="adj" fmla="val 2517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>
            <a:lvl1pPr algn="ctr">
              <a:buNone/>
              <a:defRPr sz="8000" b="1" i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z="2844" b="1" i="1" dirty="0"/>
              <a:t>Click to insert image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507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5056" y="2441448"/>
            <a:ext cx="6345259" cy="5224498"/>
          </a:xfrm>
          <a:prstGeom prst="roundRect">
            <a:avLst>
              <a:gd name="adj" fmla="val 7126"/>
            </a:avLst>
          </a:prstGeom>
          <a:ln>
            <a:solidFill>
              <a:schemeClr val="accent2"/>
            </a:solidFill>
          </a:ln>
          <a:effectLst>
            <a:glow rad="63500">
              <a:schemeClr val="accent2">
                <a:lumMod val="60000"/>
                <a:lumOff val="40000"/>
                <a:alpha val="4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lang="en-US" sz="2844" b="1" i="1" dirty="0"/>
            </a:lvl1pPr>
          </a:lstStyle>
          <a:p>
            <a:pPr lvl="0" algn="ctr">
              <a:buNone/>
            </a:pPr>
            <a:r>
              <a:rPr lang="en-US" sz="2844" i="1" dirty="0"/>
              <a:t>Insert image or Clip 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264400" y="2441448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z="3200" baseline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lang="en-US" sz="2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lang="en-US" sz="2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674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21" y="2286000"/>
            <a:ext cx="639055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96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Questions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50" y="2232394"/>
            <a:ext cx="8763550" cy="645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381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Questions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64" y="2524050"/>
            <a:ext cx="5017536" cy="577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98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-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Contact Info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3048000"/>
            <a:ext cx="11734800" cy="36576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267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Gray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796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38C6410D-CBF8-4BB9-8FE0-5BFF1B29A271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 and Verdana-Gray-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0" y="2915914"/>
            <a:ext cx="5142543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6248" y="1920240"/>
            <a:ext cx="5724144" cy="500176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bg1"/>
                </a:solidFill>
              </a:defRPr>
            </a:lvl1pPr>
            <a:lvl2pPr>
              <a:defRPr lang="en-US" sz="3200" baseline="0" smtClean="0">
                <a:solidFill>
                  <a:schemeClr val="bg1"/>
                </a:solidFill>
              </a:defRPr>
            </a:lvl2pPr>
            <a:lvl3pPr>
              <a:defRPr lang="en-US" sz="2800" smtClean="0">
                <a:solidFill>
                  <a:schemeClr val="bg1"/>
                </a:solidFill>
              </a:defRPr>
            </a:lvl3pPr>
            <a:lvl4pPr>
              <a:defRPr lang="en-US" sz="2400" smtClean="0">
                <a:solidFill>
                  <a:schemeClr val="bg1"/>
                </a:solidFill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text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2" t="24834" r="39202" b="29029"/>
          <a:stretch/>
        </p:blipFill>
        <p:spPr>
          <a:xfrm>
            <a:off x="5413248" y="2779776"/>
            <a:ext cx="1271847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600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Images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E5CBE243-5A29-4186-8448-0A8B812BAC35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Images 2-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53A">
              <a:alpha val="50196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a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8D60BFB0-31E9-45AE-82A5-E88ACBA4D675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98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Gra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</p:spTree>
    <p:extLst>
      <p:ext uri="{BB962C8B-B14F-4D97-AF65-F5344CB8AC3E}">
        <p14:creationId xmlns:p14="http://schemas.microsoft.com/office/powerpoint/2010/main" val="33449268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Gray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446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Gray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9151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8449882" y="7470648"/>
            <a:ext cx="2925762" cy="519112"/>
          </a:xfrm>
        </p:spPr>
        <p:txBody>
          <a:bodyPr/>
          <a:lstStyle/>
          <a:p>
            <a:pPr algn="r"/>
            <a:fld id="{8B51BC56-B1AF-4C76-A0E4-764E30B664D7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4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Images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4076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97400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8454962" y="7470648"/>
            <a:ext cx="2925762" cy="519112"/>
          </a:xfrm>
        </p:spPr>
        <p:txBody>
          <a:bodyPr/>
          <a:lstStyle/>
          <a:p>
            <a:pPr algn="r"/>
            <a:fld id="{895B5C08-6100-4153-9098-78D7D0A25D10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98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Images 2-White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342900" marR="0" indent="-34290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342900" marR="0" lvl="0" indent="-34290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endParaRPr lang="en-US" dirty="0">
              <a:sym typeface="Trebuchet MS" pitchFamily="-100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1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3D209D2C-EF3C-4402-B57A-E24F6173739F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80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 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93762" y="914400"/>
            <a:ext cx="10896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Mission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93762" y="2891641"/>
            <a:ext cx="11247438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Improving</a:t>
            </a:r>
            <a:r>
              <a:rPr lang="en-US" sz="6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care access and outcomes for the </a:t>
            </a:r>
            <a:r>
              <a:rPr lang="en-US" sz="6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en-US" sz="60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serve while demonstrating sound stewardship of financial </a:t>
            </a:r>
            <a:r>
              <a:rPr lang="en-US" sz="6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  <a:endParaRPr lang="en-US" sz="5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817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</p:spTree>
    <p:extLst>
      <p:ext uri="{BB962C8B-B14F-4D97-AF65-F5344CB8AC3E}">
        <p14:creationId xmlns:p14="http://schemas.microsoft.com/office/powerpoint/2010/main" val="204929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Text and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800" y="3389688"/>
            <a:ext cx="4955371" cy="2442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258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251555" y="2088221"/>
            <a:ext cx="4768427" cy="5045396"/>
          </a:xfrm>
          <a:prstGeom prst="roundRect">
            <a:avLst>
              <a:gd name="adj" fmla="val 134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marR="0" indent="0" algn="ctr" defTabSz="116703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44" b="1" i="1" baseline="0"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723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Graphic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Replace Bullets with Images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758952" y="2441448"/>
            <a:ext cx="3685032" cy="518464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 hasCustomPrompt="1"/>
          </p:nvPr>
        </p:nvSpPr>
        <p:spPr>
          <a:xfrm>
            <a:off x="8494776" y="2441448"/>
            <a:ext cx="3685032" cy="518464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22" hasCustomPrompt="1"/>
          </p:nvPr>
        </p:nvSpPr>
        <p:spPr>
          <a:xfrm>
            <a:off x="4617720" y="2441448"/>
            <a:ext cx="3685032" cy="2368296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23" hasCustomPrompt="1"/>
          </p:nvPr>
        </p:nvSpPr>
        <p:spPr>
          <a:xfrm>
            <a:off x="4617720" y="5257800"/>
            <a:ext cx="3685032" cy="2368296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 lang="en-US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/>
            <a:r>
              <a:rPr lang="en-US" dirty="0"/>
              <a:t>Insert image or other media</a:t>
            </a:r>
          </a:p>
        </p:txBody>
      </p:sp>
    </p:spTree>
    <p:extLst>
      <p:ext uri="{BB962C8B-B14F-4D97-AF65-F5344CB8AC3E}">
        <p14:creationId xmlns:p14="http://schemas.microsoft.com/office/powerpoint/2010/main" val="505540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 and Verdana-White-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&quot;&quot;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48" t="21953" r="38610" b="26798"/>
          <a:stretch/>
        </p:blipFill>
        <p:spPr>
          <a:xfrm>
            <a:off x="5348963" y="2562947"/>
            <a:ext cx="1340165" cy="368545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0" y="2915914"/>
            <a:ext cx="5142543" cy="25894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YOUR MAIN IDEA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556248" y="1920240"/>
            <a:ext cx="5724144" cy="500176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z="3200" baseline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lang="en-US" sz="28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lang="en-US" sz="24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text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0090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Text and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1800" y="3389688"/>
            <a:ext cx="4955371" cy="2442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258" b="1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251555" y="2088221"/>
            <a:ext cx="4768427" cy="5045396"/>
          </a:xfrm>
          <a:prstGeom prst="roundRect">
            <a:avLst>
              <a:gd name="adj" fmla="val 134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marR="0" indent="0" algn="ctr" defTabSz="116703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44" b="1" i="1" baseline="0">
                <a:solidFill>
                  <a:schemeClr val="tx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image or other media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30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Text 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0784" y="3392424"/>
            <a:ext cx="4955371" cy="2442463"/>
          </a:xfrm>
          <a:prstGeom prst="rect">
            <a:avLst/>
          </a:prstGeom>
        </p:spPr>
        <p:txBody>
          <a:bodyPr anchor="ctr"/>
          <a:lstStyle>
            <a:lvl1pPr>
              <a:defRPr lang="en-US" sz="6258" b="1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77459" y="1243133"/>
            <a:ext cx="5316617" cy="3987686"/>
          </a:xfrm>
          <a:prstGeom prst="roundRect">
            <a:avLst/>
          </a:prstGeom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marL="404137" indent="-404137">
              <a:buSzPct val="100000"/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Insert supporting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674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Text and 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&quot;"/>
          <p:cNvSpPr/>
          <p:nvPr userDrawn="1"/>
        </p:nvSpPr>
        <p:spPr>
          <a:xfrm>
            <a:off x="2006600" y="2441448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 descr="&quot;&quot;"/>
          <p:cNvSpPr/>
          <p:nvPr userDrawn="1"/>
        </p:nvSpPr>
        <p:spPr>
          <a:xfrm>
            <a:off x="2006600" y="4653115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 descr="&quot;&quot;"/>
          <p:cNvSpPr/>
          <p:nvPr userDrawn="1"/>
        </p:nvSpPr>
        <p:spPr>
          <a:xfrm>
            <a:off x="2006600" y="6850723"/>
            <a:ext cx="10998201" cy="1145362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90000"/>
                  <a:lumOff val="10000"/>
                </a:schemeClr>
              </a:gs>
              <a:gs pos="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>
              <a:buFont typeface="Calibri" pitchFamily="34" charset="0"/>
              <a:buNone/>
            </a:pPr>
            <a:endParaRPr lang="en-US" sz="455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2286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List 3 Main Concerns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5" hasCustomPrompt="1"/>
          </p:nvPr>
        </p:nvSpPr>
        <p:spPr>
          <a:xfrm>
            <a:off x="896112" y="2067725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214812" y="2414016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0" name="Content Placeholder 28"/>
          <p:cNvSpPr>
            <a:spLocks noGrp="1"/>
          </p:cNvSpPr>
          <p:nvPr>
            <p:ph sz="quarter" idx="26" hasCustomPrompt="1"/>
          </p:nvPr>
        </p:nvSpPr>
        <p:spPr>
          <a:xfrm>
            <a:off x="891032" y="4279392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214812" y="4626864"/>
            <a:ext cx="8805672" cy="1197864"/>
          </a:xfrm>
          <a:prstGeom prst="rect">
            <a:avLst/>
          </a:prstGeom>
        </p:spPr>
        <p:txBody>
          <a:bodyPr anchor="ctr"/>
          <a:lstStyle>
            <a:lvl1pPr>
              <a:defRPr lang="en-US" sz="4400" dirty="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571500" lvl="0" indent="-571500">
              <a:buFont typeface="Calibri" panose="020F0502020204030204" pitchFamily="34" charset="0"/>
              <a:buChar char="→"/>
            </a:pPr>
            <a:r>
              <a:rPr lang="en-US" dirty="0"/>
              <a:t>Click to add text</a:t>
            </a:r>
          </a:p>
        </p:txBody>
      </p:sp>
      <p:sp>
        <p:nvSpPr>
          <p:cNvPr id="31" name="Content Placeholder 28"/>
          <p:cNvSpPr>
            <a:spLocks noGrp="1"/>
          </p:cNvSpPr>
          <p:nvPr>
            <p:ph sz="quarter" idx="27" hasCustomPrompt="1"/>
          </p:nvPr>
        </p:nvSpPr>
        <p:spPr>
          <a:xfrm>
            <a:off x="891032" y="6477000"/>
            <a:ext cx="2880360" cy="18928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txBody>
          <a:bodyPr lIns="82058" tIns="41029" rIns="82058" bIns="41029" anchor="ctr"/>
          <a:lstStyle>
            <a:lvl1pPr>
              <a:defRPr lang="en-US" sz="2844" i="1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214812" y="6824472"/>
            <a:ext cx="8805672" cy="1197864"/>
          </a:xfrm>
          <a:prstGeom prst="rect">
            <a:avLst/>
          </a:prstGeom>
        </p:spPr>
        <p:txBody>
          <a:bodyPr anchor="ctr"/>
          <a:lstStyle>
            <a:lvl1pPr marL="571500" indent="-571500">
              <a:buFont typeface="Calibri" panose="020F0502020204030204" pitchFamily="34" charset="0"/>
              <a:buChar char="→"/>
              <a:defRPr sz="4400">
                <a:solidFill>
                  <a:schemeClr val="tx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530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Text and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55625" y="675355"/>
            <a:ext cx="5418326" cy="7690104"/>
          </a:xfrm>
          <a:prstGeom prst="rect">
            <a:avLst/>
          </a:prstGeom>
        </p:spPr>
        <p:txBody>
          <a:bodyPr anchor="ctr"/>
          <a:lstStyle>
            <a:lvl1pPr marL="0" indent="0">
              <a:defRPr sz="5400" b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enter a relevant quote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6377344" y="0"/>
            <a:ext cx="6177280" cy="9040814"/>
          </a:xfrm>
          <a:prstGeom prst="roundRect">
            <a:avLst>
              <a:gd name="adj" fmla="val 2517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>
            <a:lvl1pPr algn="ctr">
              <a:buNone/>
              <a:defRPr sz="8000" b="1" i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z="2844" b="1" i="1" dirty="0"/>
              <a:t>Click to insert image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497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6112" y="914400"/>
            <a:ext cx="11219688" cy="116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000" b="1" i="1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525056" y="2441448"/>
            <a:ext cx="6345259" cy="5224498"/>
          </a:xfrm>
          <a:prstGeom prst="roundRect">
            <a:avLst>
              <a:gd name="adj" fmla="val 7126"/>
            </a:avLst>
          </a:prstGeom>
          <a:ln>
            <a:solidFill>
              <a:schemeClr val="accent2"/>
            </a:solidFill>
          </a:ln>
          <a:effectLst>
            <a:glow rad="63500">
              <a:schemeClr val="accent2">
                <a:alpha val="4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lang="en-US" sz="2844" b="1" i="1" dirty="0"/>
            </a:lvl1pPr>
          </a:lstStyle>
          <a:p>
            <a:pPr lvl="0" algn="ctr">
              <a:buNone/>
            </a:pPr>
            <a:r>
              <a:rPr lang="en-US" sz="2844" i="1" dirty="0"/>
              <a:t>Insert image or Clip 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264400" y="2441448"/>
            <a:ext cx="5257800" cy="5224498"/>
          </a:xfrm>
          <a:prstGeom prst="rect">
            <a:avLst/>
          </a:prstGeom>
        </p:spPr>
        <p:txBody>
          <a:bodyPr/>
          <a:lstStyle>
            <a:lvl1pPr>
              <a:defRPr lang="en-US" sz="3600" baseline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en-US" sz="3200" baseline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lang="en-US" sz="28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lang="en-US" sz="24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lang="en-US">
                <a:solidFill>
                  <a:schemeClr val="bg1"/>
                </a:solidFill>
              </a:defRPr>
            </a:lvl5pPr>
          </a:lstStyle>
          <a:p>
            <a:pPr lvl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800100" lvl="1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  <a:p>
            <a:pPr marL="1200150" lvl="2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1481138" lvl="3" indent="-219075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0477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Icon graphic of a person raising their hand to ask a question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2860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6743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Questions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Icon graphic of two people, a speech bubble, and a question mark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4" t="24460" r="8633" b="13669"/>
          <a:stretch/>
        </p:blipFill>
        <p:spPr>
          <a:xfrm>
            <a:off x="2082800" y="2167128"/>
            <a:ext cx="88392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0187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Questions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Icon graphic of a speech bubble containing a question mark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200" y="1527048"/>
            <a:ext cx="7772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4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buchet-Gray-Text 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&quot;&quot;"/>
          <p:cNvSpPr/>
          <p:nvPr userDrawn="1"/>
        </p:nvSpPr>
        <p:spPr>
          <a:xfrm>
            <a:off x="-1" y="2616819"/>
            <a:ext cx="13004801" cy="3988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5000">
                <a:schemeClr val="tx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705" tIns="58352" rIns="116705" bIns="58352" rtlCol="0" anchor="ctr"/>
          <a:lstStyle/>
          <a:p>
            <a:pPr lvl="0" algn="ctr"/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00784" y="3392424"/>
            <a:ext cx="4955371" cy="2442463"/>
          </a:xfrm>
          <a:prstGeom prst="rect">
            <a:avLst/>
          </a:prstGeom>
        </p:spPr>
        <p:txBody>
          <a:bodyPr anchor="ctr"/>
          <a:lstStyle>
            <a:lvl1pPr>
              <a:defRPr lang="en-US" sz="6258" b="1" dirty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z="6258" dirty="0"/>
              <a:t>Insert Key Point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977459" y="1243133"/>
            <a:ext cx="5316617" cy="3987686"/>
          </a:xfrm>
          <a:prstGeom prst="roundRect">
            <a:avLst/>
          </a:prstGeom>
          <a:ln w="38100">
            <a:solidFill>
              <a:schemeClr val="accent2"/>
            </a:solidFill>
          </a:ln>
          <a:effectLst>
            <a:glow rad="101600">
              <a:schemeClr val="accent2">
                <a:alpha val="60000"/>
              </a:schemeClr>
            </a:glow>
            <a:outerShdw blurRad="50800" dist="63500" dir="8100000" algn="tr" rotWithShape="0">
              <a:schemeClr val="tx1">
                <a:lumMod val="50000"/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marL="404137" indent="-404137">
              <a:buSzPct val="100000"/>
              <a:buFont typeface="Arial" panose="020B0604020202020204" pitchFamily="34" charset="0"/>
              <a:buChar char="•"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supporting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DF879-A2E0-4F70-BA76-E296807BF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895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-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914400"/>
            <a:ext cx="11734800" cy="1161288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Contact Info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5000" y="3048000"/>
            <a:ext cx="11734800" cy="3657600"/>
          </a:xfrm>
          <a:prstGeom prst="rect">
            <a:avLst/>
          </a:prstGeom>
        </p:spPr>
        <p:txBody>
          <a:bodyPr anchor="ctr"/>
          <a:lstStyle>
            <a:lvl1pPr algn="ctr">
              <a:spcBef>
                <a:spcPts val="0"/>
              </a:spcBef>
              <a:defRPr sz="3600" b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675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White Thank You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63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FBD57CF2-9D4D-44EF-A31C-3B0AD9101172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Images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 descr="&quot;&quot;"/>
          <p:cNvSpPr>
            <a:spLocks/>
          </p:cNvSpPr>
          <p:nvPr userDrawn="1"/>
        </p:nvSpPr>
        <p:spPr bwMode="auto">
          <a:xfrm>
            <a:off x="0" y="684250"/>
            <a:ext cx="13030200" cy="1828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35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5588000" y="68580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10541000" y="684250"/>
            <a:ext cx="1828800" cy="182880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16540B19-6271-4C40-A823-BA2876818F4C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59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Images 2-White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 descr="&quot;&quot;"/>
          <p:cNvSpPr>
            <a:spLocks/>
          </p:cNvSpPr>
          <p:nvPr userDrawn="1"/>
        </p:nvSpPr>
        <p:spPr bwMode="auto">
          <a:xfrm rot="5400000">
            <a:off x="-3355848" y="3355848"/>
            <a:ext cx="8686800" cy="19751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A1D">
              <a:alpha val="49804"/>
            </a:srgbClr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lvl="0"/>
            <a:endParaRPr lang="en-US" sz="2200" b="0" i="0" u="none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 hasCustomPrompt="1"/>
          </p:nvPr>
        </p:nvSpPr>
        <p:spPr>
          <a:xfrm>
            <a:off x="-36576" y="52423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 hasCustomPrompt="1"/>
          </p:nvPr>
        </p:nvSpPr>
        <p:spPr>
          <a:xfrm>
            <a:off x="-36576" y="3344405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-36576" y="6164580"/>
            <a:ext cx="2011680" cy="2011680"/>
          </a:xfrm>
          <a:prstGeom prst="rect">
            <a:avLst/>
          </a:prstGeom>
        </p:spPr>
        <p:txBody>
          <a:bodyPr/>
          <a:lstStyle>
            <a:lvl1pPr marL="0" marR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584200" rtl="0" eaLnBrk="0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Image</a:t>
            </a:r>
          </a:p>
        </p:txBody>
      </p:sp>
      <p:sp>
        <p:nvSpPr>
          <p:cNvPr id="4" name="Title Placeholder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13152" y="5181600"/>
            <a:ext cx="9756648" cy="1161288"/>
          </a:xfrm>
          <a:prstGeom prst="rect">
            <a:avLst/>
          </a:prstGeom>
        </p:spPr>
        <p:txBody>
          <a:bodyPr anchor="ctr"/>
          <a:lstStyle>
            <a:lvl1pPr algn="r">
              <a:defRPr i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586476" y="6849301"/>
            <a:ext cx="6783324" cy="585216"/>
          </a:xfrm>
          <a:prstGeom prst="rect">
            <a:avLst/>
          </a:prstGeom>
        </p:spPr>
        <p:txBody>
          <a:bodyPr anchor="ctr"/>
          <a:lstStyle>
            <a:lvl1pPr marL="0" algn="r">
              <a:spcBef>
                <a:spcPts val="0"/>
              </a:spcBef>
              <a:defRPr sz="2400" b="1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1"/>
          </p:nvPr>
        </p:nvSpPr>
        <p:spPr>
          <a:xfrm>
            <a:off x="9444038" y="7470648"/>
            <a:ext cx="2925762" cy="519112"/>
          </a:xfrm>
        </p:spPr>
        <p:txBody>
          <a:bodyPr/>
          <a:lstStyle/>
          <a:p>
            <a:pPr algn="r"/>
            <a:fld id="{66456345-917A-4C05-A7C2-665688D1CC69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Whit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3763" y="914400"/>
            <a:ext cx="11217275" cy="1161288"/>
          </a:xfrm>
          <a:prstGeom prst="rect">
            <a:avLst/>
          </a:prstGeom>
        </p:spPr>
        <p:txBody>
          <a:bodyPr anchor="ctr"/>
          <a:lstStyle>
            <a:lvl1pPr algn="ctr">
              <a:defRPr sz="6000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93763" y="2438400"/>
            <a:ext cx="11217275" cy="6022848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68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00100" indent="-342900">
              <a:spcBef>
                <a:spcPts val="768"/>
              </a:spcBef>
              <a:buSzPct val="75000"/>
              <a:buFont typeface="Wingdings" panose="05000000000000000000" pitchFamily="2" charset="2"/>
              <a:buChar char="Ø"/>
              <a:defRPr sz="3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200150" indent="-285750">
              <a:spcBef>
                <a:spcPts val="768"/>
              </a:spcBef>
              <a:buSzPct val="75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3pPr>
            <a:lvl4pPr marL="1481138" indent="-219075">
              <a:spcBef>
                <a:spcPts val="768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4pPr>
            <a:lvl5pPr marL="1371600" indent="-457200">
              <a:spcBef>
                <a:spcPts val="768"/>
              </a:spcBef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Try to keep it at 3 – 5 per slide</a:t>
            </a:r>
          </a:p>
          <a:p>
            <a:pPr lvl="0"/>
            <a:r>
              <a:rPr lang="en-US" dirty="0"/>
              <a:t>Only represent key ideas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Don’t go below 20 </a:t>
            </a:r>
          </a:p>
          <a:p>
            <a:pPr lvl="0"/>
            <a:r>
              <a:rPr lang="en-US" dirty="0"/>
              <a:t>Only add images/other media if relevant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(if you MUST)</a:t>
            </a:r>
          </a:p>
        </p:txBody>
      </p:sp>
    </p:spTree>
    <p:extLst>
      <p:ext uri="{BB962C8B-B14F-4D97-AF65-F5344CB8AC3E}">
        <p14:creationId xmlns:p14="http://schemas.microsoft.com/office/powerpoint/2010/main" val="25945588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White Ques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2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homa-Modern-White Thank Yo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635000" y="2362200"/>
            <a:ext cx="11734800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en-US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rebuchet MS" pitchFamily="-100" charset="0"/>
              </a:defRPr>
            </a:lvl1pPr>
          </a:lstStyle>
          <a:p>
            <a:pPr lvl="0" algn="r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09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4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1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94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2">
                <a:lumMod val="75000"/>
              </a:schemeClr>
            </a:gs>
            <a:gs pos="69000">
              <a:schemeClr val="accent2">
                <a:lumMod val="50000"/>
              </a:schemeClr>
            </a:gs>
            <a:gs pos="83000">
              <a:schemeClr val="accent2">
                <a:lumMod val="5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 descr="&quot;&quot;"/>
          <p:cNvSpPr>
            <a:spLocks/>
          </p:cNvSpPr>
          <p:nvPr userDrawn="1"/>
        </p:nvSpPr>
        <p:spPr bwMode="auto">
          <a:xfrm>
            <a:off x="0" y="8686800"/>
            <a:ext cx="13030200" cy="10842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pic>
        <p:nvPicPr>
          <p:cNvPr id="11" name="Picture 10" descr="Colorado Department of Health Care Policy and FInancing seal"/>
          <p:cNvPicPr>
            <a:picLocks noChangeAspect="1"/>
          </p:cNvPicPr>
          <p:nvPr userDrawn="1"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8770320"/>
            <a:ext cx="4953000" cy="917222"/>
          </a:xfrm>
          <a:prstGeom prst="rect">
            <a:avLst/>
          </a:prstGeom>
        </p:spPr>
      </p:pic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9185275" y="795655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720F2E81-9F3D-42A6-A086-4D144BCEA8F3}" type="datetime7">
              <a:rPr lang="en-US" smtClean="0"/>
              <a:t>Jun-17</a:t>
            </a:fld>
            <a:endParaRPr lang="en-US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1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6" r:id="rId16"/>
    <p:sldLayoutId id="2147483847" r:id="rId17"/>
    <p:sldLayoutId id="2147483848" r:id="rId18"/>
    <p:sldLayoutId id="2147483849" r:id="rId19"/>
    <p:sldLayoutId id="2147483850" r:id="rId20"/>
  </p:sldLayoutIdLst>
  <p:hf hdr="0" ftr="0" dt="0"/>
  <p:txStyles>
    <p:titleStyle>
      <a:lvl1pPr algn="ctr" defTabSz="584200" rtl="0" eaLnBrk="1" fontAlgn="base" hangingPunct="1">
        <a:spcBef>
          <a:spcPct val="0"/>
        </a:spcBef>
        <a:spcAft>
          <a:spcPct val="0"/>
        </a:spcAft>
        <a:defRPr sz="6600" b="1" i="1" u="none">
          <a:solidFill>
            <a:srgbClr val="FFFFFF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eaLnBrk="1" fontAlgn="base" hangingPunct="1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eaLnBrk="1" fontAlgn="base" hangingPunct="1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2">
                <a:lumMod val="75000"/>
              </a:schemeClr>
            </a:gs>
            <a:gs pos="69000">
              <a:schemeClr val="accent2">
                <a:lumMod val="50000"/>
              </a:schemeClr>
            </a:gs>
            <a:gs pos="83000">
              <a:schemeClr val="accent2">
                <a:lumMod val="5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 descr="&quot;&quot;"/>
          <p:cNvSpPr>
            <a:spLocks/>
          </p:cNvSpPr>
          <p:nvPr/>
        </p:nvSpPr>
        <p:spPr bwMode="auto">
          <a:xfrm>
            <a:off x="0" y="8686800"/>
            <a:ext cx="13030200" cy="10842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pic>
        <p:nvPicPr>
          <p:cNvPr id="6" name="Picture 5" descr="Colorado Department of Health Care Policy and Financing seal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8770320"/>
            <a:ext cx="4953000" cy="917222"/>
          </a:xfrm>
          <a:prstGeom prst="rect">
            <a:avLst/>
          </a:prstGeom>
        </p:spPr>
      </p:pic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9189720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bg1"/>
                </a:solidFill>
              </a:defRPr>
            </a:lvl1pPr>
          </a:lstStyle>
          <a:p>
            <a:pPr algn="r"/>
            <a:fld id="{7140C1AB-A9B0-463B-85A0-F54ABCC245C3}" type="datetime7">
              <a:rPr lang="en-US" smtClean="0"/>
              <a:t>Jun-17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8810772D-9569-4C05-843B-5835FB48A3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600" b="1" i="0" u="none">
          <a:solidFill>
            <a:srgbClr val="FFFFFF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 descr="&quot;&quot;"/>
          <p:cNvSpPr>
            <a:spLocks/>
          </p:cNvSpPr>
          <p:nvPr/>
        </p:nvSpPr>
        <p:spPr bwMode="auto">
          <a:xfrm>
            <a:off x="0" y="8686800"/>
            <a:ext cx="13030200" cy="10881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50000"/>
                </a:schemeClr>
              </a:gs>
              <a:gs pos="92000">
                <a:schemeClr val="accent2">
                  <a:lumMod val="50000"/>
                </a:schemeClr>
              </a:gs>
              <a:gs pos="100000">
                <a:schemeClr val="accent2">
                  <a:lumMod val="65000"/>
                </a:schemeClr>
              </a:gs>
            </a:gsLst>
            <a:lin ang="0" scaled="1"/>
            <a:tileRect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>
              <a:solidFill>
                <a:srgbClr val="53C1DD"/>
              </a:solidFill>
            </a:endParaRPr>
          </a:p>
        </p:txBody>
      </p:sp>
      <p:pic>
        <p:nvPicPr>
          <p:cNvPr id="4" name="Picture 3" descr="Colorado Department of Health Care Policy and Financing seal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8773668"/>
            <a:ext cx="4937766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9185276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tx1"/>
                </a:solidFill>
              </a:defRPr>
            </a:lvl1pPr>
          </a:lstStyle>
          <a:p>
            <a:pPr algn="r"/>
            <a:fld id="{6BE44AC7-F8D2-424F-87F5-830599BF5CDD}" type="datetime7">
              <a:rPr lang="en-US" smtClean="0"/>
              <a:t>Jun-17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7CD4B2A3-DF06-4EAB-85AB-0641A4D15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8" r:id="rId17"/>
    <p:sldLayoutId id="2147483769" r:id="rId18"/>
    <p:sldLayoutId id="2147483770" r:id="rId19"/>
  </p:sldLayoutIdLst>
  <p:hf hdr="0" ftr="0"/>
  <p:txStyles>
    <p:titleStyle>
      <a:lvl1pPr algn="l" defTabSz="584200" rtl="0" eaLnBrk="0" fontAlgn="base" hangingPunct="0">
        <a:spcBef>
          <a:spcPct val="0"/>
        </a:spcBef>
        <a:spcAft>
          <a:spcPct val="0"/>
        </a:spcAft>
        <a:defRPr lang="en-US" sz="6600" b="1" i="1" smtClean="0">
          <a:solidFill>
            <a:schemeClr val="tx1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 descr="&quot;&quot;"/>
          <p:cNvSpPr>
            <a:spLocks/>
          </p:cNvSpPr>
          <p:nvPr userDrawn="1"/>
        </p:nvSpPr>
        <p:spPr bwMode="auto">
          <a:xfrm>
            <a:off x="0" y="8686800"/>
            <a:ext cx="13030200" cy="10881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50000"/>
                </a:schemeClr>
              </a:gs>
              <a:gs pos="92000">
                <a:schemeClr val="accent2">
                  <a:lumMod val="50000"/>
                </a:schemeClr>
              </a:gs>
              <a:gs pos="100000">
                <a:schemeClr val="accent2">
                  <a:lumMod val="65000"/>
                </a:schemeClr>
              </a:gs>
            </a:gsLst>
            <a:lin ang="0" scaled="1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>
              <a:solidFill>
                <a:srgbClr val="53C1DD"/>
              </a:solidFill>
            </a:endParaRPr>
          </a:p>
        </p:txBody>
      </p:sp>
      <p:pic>
        <p:nvPicPr>
          <p:cNvPr id="7" name="Picture 6" descr="Colorado Department of Health Care Policy and Financing seal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8773668"/>
            <a:ext cx="4937766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89720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i="0" smtClean="0">
                <a:solidFill>
                  <a:schemeClr val="tx1"/>
                </a:solidFill>
              </a:defRPr>
            </a:lvl1pPr>
          </a:lstStyle>
          <a:p>
            <a:pPr algn="r"/>
            <a:fld id="{B47A5056-C5FF-4C0F-9EAF-6F0A4C708881}" type="datetime7">
              <a:rPr lang="en-US" smtClean="0"/>
              <a:t>Jun-17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8232555D-2978-4F3B-B127-F0AFF203E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1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</p:sldLayoutIdLst>
  <p:hf hdr="0" ftr="0"/>
  <p:txStyles>
    <p:titleStyle>
      <a:lvl1pPr algn="l" defTabSz="584200" rtl="0" eaLnBrk="0" fontAlgn="base" hangingPunct="0">
        <a:spcBef>
          <a:spcPct val="0"/>
        </a:spcBef>
        <a:spcAft>
          <a:spcPct val="0"/>
        </a:spcAft>
        <a:defRPr lang="en-US" sz="6600" b="1" i="1" smtClean="0">
          <a:solidFill>
            <a:schemeClr val="tx1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2">
                <a:lumMod val="75000"/>
              </a:schemeClr>
            </a:gs>
            <a:gs pos="69000">
              <a:schemeClr val="accent2">
                <a:lumMod val="50000"/>
              </a:schemeClr>
            </a:gs>
            <a:gs pos="83000">
              <a:schemeClr val="accent2">
                <a:lumMod val="5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 descr="&quot;&quot;"/>
          <p:cNvSpPr>
            <a:spLocks/>
          </p:cNvSpPr>
          <p:nvPr/>
        </p:nvSpPr>
        <p:spPr bwMode="auto">
          <a:xfrm>
            <a:off x="0" y="8686800"/>
            <a:ext cx="13030200" cy="10842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pic>
        <p:nvPicPr>
          <p:cNvPr id="6" name="Picture 5" descr="Colorado Department of Health Care Policy and Financing seal"/>
          <p:cNvPicPr>
            <a:picLocks noChangeAspect="1"/>
          </p:cNvPicPr>
          <p:nvPr userDrawn="1"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8770320"/>
            <a:ext cx="4953000" cy="917222"/>
          </a:xfrm>
          <a:prstGeom prst="rect">
            <a:avLst/>
          </a:prstGeom>
        </p:spPr>
      </p:pic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9189720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E5AF5407-D39D-46A1-A580-2F4DDA00DC15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04B62F9-A472-4675-B38E-F437B5EEE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5" r:id="rId16"/>
    <p:sldLayoutId id="2147483796" r:id="rId17"/>
  </p:sldLayoutIdLst>
  <p:hf hdr="0" ftr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600" b="1" i="1" u="none">
          <a:solidFill>
            <a:srgbClr val="FFFFF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2">
                <a:lumMod val="75000"/>
              </a:schemeClr>
            </a:gs>
            <a:gs pos="69000">
              <a:schemeClr val="accent2">
                <a:lumMod val="50000"/>
              </a:schemeClr>
            </a:gs>
            <a:gs pos="83000">
              <a:schemeClr val="accent2">
                <a:lumMod val="5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 descr="&quot;&quot;"/>
          <p:cNvSpPr>
            <a:spLocks/>
          </p:cNvSpPr>
          <p:nvPr/>
        </p:nvSpPr>
        <p:spPr bwMode="auto">
          <a:xfrm>
            <a:off x="0" y="8686800"/>
            <a:ext cx="13030200" cy="10842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 b="0" i="0" u="none"/>
          </a:p>
        </p:txBody>
      </p:sp>
      <p:pic>
        <p:nvPicPr>
          <p:cNvPr id="6" name="Picture 5" descr="Colorado Department of Health Care Policy and Financing Seal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8770320"/>
            <a:ext cx="4953000" cy="917222"/>
          </a:xfrm>
          <a:prstGeom prst="rect">
            <a:avLst/>
          </a:prstGeom>
        </p:spPr>
      </p:pic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9187816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BF783320-8357-4C9B-ABBA-3656BBDC639B}" type="datetime7">
              <a:rPr lang="en-US" smtClean="0"/>
              <a:t>Jun-17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AA2D167-5E86-46C2-BE0F-3A70422CE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4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</p:sldLayoutIdLst>
  <p:hf hdr="0" ftr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600" b="1" i="0" u="none">
          <a:solidFill>
            <a:srgbClr val="FFFFF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 descr="&quot;&quot;"/>
          <p:cNvSpPr>
            <a:spLocks/>
          </p:cNvSpPr>
          <p:nvPr userDrawn="1"/>
        </p:nvSpPr>
        <p:spPr bwMode="auto">
          <a:xfrm>
            <a:off x="0" y="8686800"/>
            <a:ext cx="13030200" cy="10881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50000"/>
                </a:schemeClr>
              </a:gs>
              <a:gs pos="92000">
                <a:schemeClr val="accent2">
                  <a:lumMod val="50000"/>
                </a:schemeClr>
              </a:gs>
              <a:gs pos="100000">
                <a:schemeClr val="accent2">
                  <a:lumMod val="65000"/>
                </a:schemeClr>
              </a:gs>
            </a:gsLst>
            <a:lin ang="0" scaled="1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>
              <a:solidFill>
                <a:srgbClr val="53C1DD"/>
              </a:solidFill>
            </a:endParaRPr>
          </a:p>
        </p:txBody>
      </p:sp>
      <p:pic>
        <p:nvPicPr>
          <p:cNvPr id="7" name="Picture 6" descr="Colorado Department of Health Care Policy and Financing seal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8773668"/>
            <a:ext cx="4937766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85276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C8A7E246-45BD-4E36-A49D-034BB09C4D6C}" type="datetime7">
              <a:rPr lang="en-US" smtClean="0"/>
              <a:t>Jun-17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CB7B8A4-D1E3-43FA-AD2F-EFA10A54BC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9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1" r:id="rId16"/>
    <p:sldLayoutId id="2147483822" r:id="rId17"/>
  </p:sldLayoutIdLst>
  <p:hf hdr="0" ftr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 descr="&quot;&quot;"/>
          <p:cNvSpPr>
            <a:spLocks/>
          </p:cNvSpPr>
          <p:nvPr userDrawn="1"/>
        </p:nvSpPr>
        <p:spPr bwMode="auto">
          <a:xfrm>
            <a:off x="0" y="8686800"/>
            <a:ext cx="13030200" cy="10881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60000">
                <a:schemeClr val="accent2">
                  <a:lumMod val="50000"/>
                </a:schemeClr>
              </a:gs>
              <a:gs pos="92000">
                <a:schemeClr val="accent2">
                  <a:lumMod val="50000"/>
                </a:schemeClr>
              </a:gs>
              <a:gs pos="100000">
                <a:schemeClr val="accent2">
                  <a:lumMod val="65000"/>
                </a:schemeClr>
              </a:gs>
            </a:gsLst>
            <a:lin ang="0" scaled="1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200">
              <a:solidFill>
                <a:srgbClr val="53C1DD"/>
              </a:solidFill>
            </a:endParaRPr>
          </a:p>
        </p:txBody>
      </p:sp>
      <p:pic>
        <p:nvPicPr>
          <p:cNvPr id="7" name="Picture 6" descr="Colorado Department of Health Care Policy and Financing seal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8773668"/>
            <a:ext cx="4937766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85276" y="7955280"/>
            <a:ext cx="292576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2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009BA448-28A3-45DD-A52E-D591B500F3F1}" type="datetime7">
              <a:rPr lang="en-US" smtClean="0"/>
              <a:t>Jun-17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185275" y="9040813"/>
            <a:ext cx="292576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964A0F15-55A0-4146-BB8F-79506879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7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</p:sldLayoutIdLst>
  <p:hf hdr="0" ftr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chemeClr val="tx1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00" indent="-3429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0" indent="2286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00" indent="4572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00" indent="6858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200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0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200" algn="l" defTabSz="584200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Transition to Conflict-Free Case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Updates for Fiscal Year 2016-2017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Brittani Trujillo and Dave DeNovellis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0122D1-99E6-44E5-80AC-19FE58140493}" type="datetime7">
              <a:rPr lang="en-US" smtClean="0"/>
              <a:t>Jun-17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9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4F5858"/>
                </a:solidFill>
              </a:rPr>
              <a:t>Brittani Trujillo</a:t>
            </a:r>
          </a:p>
          <a:p>
            <a:pPr lvl="0"/>
            <a:r>
              <a:rPr lang="en-US" dirty="0">
                <a:solidFill>
                  <a:srgbClr val="4F5858"/>
                </a:solidFill>
              </a:rPr>
              <a:t>Case Management Services Coordinator</a:t>
            </a:r>
          </a:p>
          <a:p>
            <a:pPr lvl="0"/>
            <a:r>
              <a:rPr lang="en-US" dirty="0">
                <a:solidFill>
                  <a:srgbClr val="4F5858"/>
                </a:solidFill>
              </a:rPr>
              <a:t>brittani.trujillo@state.co.us</a:t>
            </a:r>
          </a:p>
          <a:p>
            <a:pPr lvl="0"/>
            <a:endParaRPr lang="en-US" dirty="0">
              <a:solidFill>
                <a:srgbClr val="4F5858"/>
              </a:solidFill>
            </a:endParaRPr>
          </a:p>
          <a:p>
            <a:pPr lvl="0"/>
            <a:endParaRPr lang="en-US" dirty="0">
              <a:solidFill>
                <a:srgbClr val="4F5858"/>
              </a:solidFill>
            </a:endParaRPr>
          </a:p>
          <a:p>
            <a:pPr lvl="0"/>
            <a:r>
              <a:rPr lang="en-US" b="1">
                <a:solidFill>
                  <a:srgbClr val="4F5858"/>
                </a:solidFill>
              </a:rPr>
              <a:t>David </a:t>
            </a:r>
            <a:r>
              <a:rPr lang="en-US" b="1" dirty="0">
                <a:solidFill>
                  <a:srgbClr val="4F5858"/>
                </a:solidFill>
              </a:rPr>
              <a:t>DeNovellis</a:t>
            </a:r>
          </a:p>
          <a:p>
            <a:pPr lvl="0"/>
            <a:r>
              <a:rPr lang="en-US" dirty="0">
                <a:solidFill>
                  <a:srgbClr val="4F5858"/>
                </a:solidFill>
              </a:rPr>
              <a:t>Federal Policy and Rules Officer</a:t>
            </a:r>
          </a:p>
          <a:p>
            <a:pPr lvl="0"/>
            <a:r>
              <a:rPr lang="en-US" dirty="0">
                <a:solidFill>
                  <a:srgbClr val="4F5858"/>
                </a:solidFill>
              </a:rPr>
              <a:t>david.denovellis@state.co.us</a:t>
            </a:r>
          </a:p>
        </p:txBody>
      </p:sp>
    </p:spTree>
    <p:extLst>
      <p:ext uri="{BB962C8B-B14F-4D97-AF65-F5344CB8AC3E}">
        <p14:creationId xmlns:p14="http://schemas.microsoft.com/office/powerpoint/2010/main" val="266102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7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>
          <a:xfrm>
            <a:off x="893763" y="-795130"/>
            <a:ext cx="11217275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HCPF Mission</a:t>
            </a:r>
          </a:p>
        </p:txBody>
      </p:sp>
    </p:spTree>
    <p:extLst>
      <p:ext uri="{BB962C8B-B14F-4D97-AF65-F5344CB8AC3E}">
        <p14:creationId xmlns:p14="http://schemas.microsoft.com/office/powerpoint/2010/main" val="346199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Previous work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House Bill 17-1343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University of Southern Maine Review-2007</a:t>
            </a:r>
          </a:p>
          <a:p>
            <a:endParaRPr lang="en-US" dirty="0"/>
          </a:p>
          <a:p>
            <a:r>
              <a:rPr lang="en-US" dirty="0"/>
              <a:t>Office of the State Auditor Audit-2009</a:t>
            </a:r>
          </a:p>
          <a:p>
            <a:endParaRPr lang="en-US" dirty="0"/>
          </a:p>
          <a:p>
            <a:r>
              <a:rPr lang="en-US" dirty="0"/>
              <a:t>Conflict of Interest Task Force-2010</a:t>
            </a:r>
          </a:p>
          <a:p>
            <a:endParaRPr lang="en-US" dirty="0"/>
          </a:p>
          <a:p>
            <a:r>
              <a:rPr lang="en-US" dirty="0"/>
              <a:t>Conflict-Free Case Management Task Group-2014</a:t>
            </a:r>
          </a:p>
          <a:p>
            <a:endParaRPr lang="en-US" dirty="0"/>
          </a:p>
          <a:p>
            <a:r>
              <a:rPr lang="en-US" dirty="0"/>
              <a:t>House Bill 15-1318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0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Bill 17-1343-Definitions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93763" y="2069732"/>
            <a:ext cx="11217275" cy="646466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Conflict-Free Case Management</a:t>
            </a:r>
          </a:p>
          <a:p>
            <a:endParaRPr lang="en-US" dirty="0"/>
          </a:p>
          <a:p>
            <a:r>
              <a:rPr lang="en-US" dirty="0"/>
              <a:t>Eligible for Home and Community Based Services</a:t>
            </a:r>
          </a:p>
          <a:p>
            <a:endParaRPr lang="en-US" dirty="0"/>
          </a:p>
          <a:p>
            <a:r>
              <a:rPr lang="en-US" dirty="0"/>
              <a:t>Interdisciplinary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0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Bill 17-1343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Prevents the same agency from providing both case management and direct services to the same individual</a:t>
            </a:r>
          </a:p>
          <a:p>
            <a:endParaRPr lang="en-US" dirty="0"/>
          </a:p>
          <a:p>
            <a:r>
              <a:rPr lang="en-US" dirty="0"/>
              <a:t>Community Centered Boards have four options for complying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350" y="293688"/>
            <a:ext cx="11217275" cy="1156322"/>
          </a:xfrm>
        </p:spPr>
        <p:txBody>
          <a:bodyPr>
            <a:normAutofit fontScale="90000"/>
          </a:bodyPr>
          <a:lstStyle/>
          <a:p>
            <a:r>
              <a:rPr lang="en-US" dirty="0"/>
              <a:t>House Bill 17-1343 Highlights,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6853" y="2438400"/>
            <a:ext cx="11217275" cy="6096000"/>
          </a:xfrm>
        </p:spPr>
        <p:txBody>
          <a:bodyPr/>
          <a:lstStyle/>
          <a:p>
            <a:r>
              <a:rPr lang="en-US" dirty="0"/>
              <a:t>Business Continuity Plan</a:t>
            </a:r>
          </a:p>
          <a:p>
            <a:endParaRPr lang="en-US" dirty="0"/>
          </a:p>
          <a:p>
            <a:r>
              <a:rPr lang="en-US" dirty="0"/>
              <a:t>Community Centered Boards must request rural exception by July 1, 2017</a:t>
            </a:r>
          </a:p>
          <a:p>
            <a:endParaRPr lang="en-US" dirty="0"/>
          </a:p>
          <a:p>
            <a:r>
              <a:rPr lang="en-US" dirty="0"/>
              <a:t>All individuals receiving HCBS must be enrolled in a conflict-free system by 2022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2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228600"/>
            <a:ext cx="11217275" cy="1156322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93763" y="1400756"/>
            <a:ext cx="11217275" cy="720984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Rural Exceptions</a:t>
            </a:r>
          </a:p>
          <a:p>
            <a:endParaRPr lang="en-US" dirty="0"/>
          </a:p>
          <a:p>
            <a:r>
              <a:rPr lang="en-US" dirty="0"/>
              <a:t>Develop qualifications for Case Management Agencies</a:t>
            </a:r>
          </a:p>
          <a:p>
            <a:endParaRPr lang="en-US" dirty="0"/>
          </a:p>
          <a:p>
            <a:r>
              <a:rPr lang="en-US" dirty="0"/>
              <a:t>Develop Business Continuity Plan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4B2A3-DF06-4EAB-85AB-0641A4D150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9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893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4873&quot;&gt;&lt;property id=&quot;20148&quot; value=&quot;5&quot;/&gt;&lt;property id=&quot;20300&quot; value=&quot;Slide 2 - &amp;quot;Presentation Title&amp;quot;&quot;/&gt;&lt;property id=&quot;20307&quot; value=&quot;256&quot;/&gt;&lt;/object&gt;&lt;object type=&quot;3&quot; unique_id=&quot;14874&quot;&gt;&lt;property id=&quot;20148&quot; value=&quot;5&quot;/&gt;&lt;property id=&quot;20300&quot; value=&quot;Slide 3 - &amp;quot;HCPF Mission&amp;quot;&quot;/&gt;&lt;property id=&quot;20307&quot; value=&quot;257&quot;/&gt;&lt;/object&gt;&lt;object type=&quot;3&quot; unique_id=&quot;14875&quot;&gt;&lt;property id=&quot;20148&quot; value=&quot;5&quot;/&gt;&lt;property id=&quot;20300&quot; value=&quot;Slide 4 - &amp;quot;List Your Objectives&amp;quot;&quot;/&gt;&lt;property id=&quot;20307&quot; value=&quot;258&quot;/&gt;&lt;/object&gt;&lt;object type=&quot;3&quot; unique_id=&quot;14876&quot;&gt;&lt;property id=&quot;20148&quot; value=&quot;5&quot;/&gt;&lt;property id=&quot;20300&quot; value=&quot;Slide 5 - &amp;quot;Questions or Concerns?&amp;quot;&quot;/&gt;&lt;property id=&quot;20307&quot; value=&quot;259&quot;/&gt;&lt;/object&gt;&lt;object type=&quot;3&quot; unique_id=&quot;14877&quot;&gt;&lt;property id=&quot;20148&quot; value=&quot;5&quot;/&gt;&lt;property id=&quot;20300&quot; value=&quot;Slide 6 - &amp;quot;Contact Information&amp;quot;&quot;/&gt;&lt;property id=&quot;20307&quot; value=&quot;260&quot;/&gt;&lt;/object&gt;&lt;object type=&quot;3&quot; unique_id=&quot;14878&quot;&gt;&lt;property id=&quot;20148&quot; value=&quot;5&quot;/&gt;&lt;property id=&quot;20300&quot; value=&quot;Slide 7 - &amp;quot;Thank You!&amp;quot;&quot;/&gt;&lt;property id=&quot;20307&quot; value=&quot;261&quot;/&gt;&lt;/object&gt;&lt;object type=&quot;3&quot; unique_id=&quot;15007&quot;&gt;&lt;property id=&quot;20148&quot; value=&quot;5&quot;/&gt;&lt;property id=&quot;20300&quot; value=&quot;Slide 1 - &amp;quot;DELETE THIS SLIDE before sharing your presentation!&amp;quot;&quot;/&gt;&lt;property id=&quot;20307&quot; value=&quot;262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1_Office Theme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48833F21-0C20-477D-A291-2F7AF0138AA0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ebuchet-Modern-Gray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AF3ACABC-B8B8-4DA0-97CA-6AF5863C1FF7}"/>
    </a:ext>
  </a:extLst>
</a:theme>
</file>

<file path=ppt/theme/theme3.xml><?xml version="1.0" encoding="utf-8"?>
<a:theme xmlns:a="http://schemas.openxmlformats.org/drawingml/2006/main" name="Trebuchet-White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69DDE157-AF05-4448-A66F-9DE20D707076}"/>
    </a:ext>
  </a:extLst>
</a:theme>
</file>

<file path=ppt/theme/theme4.xml><?xml version="1.0" encoding="utf-8"?>
<a:theme xmlns:a="http://schemas.openxmlformats.org/drawingml/2006/main" name="Trebuchet-Modern-White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96307F13-3709-4D5C-8C0C-6699F9E2682A}"/>
    </a:ext>
  </a:extLst>
</a:theme>
</file>

<file path=ppt/theme/theme5.xml><?xml version="1.0" encoding="utf-8"?>
<a:theme xmlns:a="http://schemas.openxmlformats.org/drawingml/2006/main" name="Tahoma-Gray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DBA85EC2-378E-496E-B39B-A671E94358E6}"/>
    </a:ext>
  </a:extLst>
</a:theme>
</file>

<file path=ppt/theme/theme6.xml><?xml version="1.0" encoding="utf-8"?>
<a:theme xmlns:a="http://schemas.openxmlformats.org/drawingml/2006/main" name="Tahoma-Modern-Gray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7219816B-32E5-499B-8233-C36CDCE5F64E}"/>
    </a:ext>
  </a:extLst>
</a:theme>
</file>

<file path=ppt/theme/theme7.xml><?xml version="1.0" encoding="utf-8"?>
<a:theme xmlns:a="http://schemas.openxmlformats.org/drawingml/2006/main" name="Tahoma-White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46795645-9DCB-4A2A-8538-3E4658388BC5}"/>
    </a:ext>
  </a:extLst>
</a:theme>
</file>

<file path=ppt/theme/theme8.xml><?xml version="1.0" encoding="utf-8"?>
<a:theme xmlns:a="http://schemas.openxmlformats.org/drawingml/2006/main" name="Tahoma-Modern-White Master">
  <a:themeElements>
    <a:clrScheme name="HCPF Brand Colors">
      <a:dk1>
        <a:srgbClr val="4F5858"/>
      </a:dk1>
      <a:lt1>
        <a:srgbClr val="FFFFFF"/>
      </a:lt1>
      <a:dk2>
        <a:srgbClr val="929D9D"/>
      </a:dk2>
      <a:lt2>
        <a:srgbClr val="D6DADA"/>
      </a:lt2>
      <a:accent1>
        <a:srgbClr val="00A6CE"/>
      </a:accent1>
      <a:accent2>
        <a:srgbClr val="00953A"/>
      </a:accent2>
      <a:accent3>
        <a:srgbClr val="F4AA00"/>
      </a:accent3>
      <a:accent4>
        <a:srgbClr val="EF7521"/>
      </a:accent4>
      <a:accent5>
        <a:srgbClr val="814C9E"/>
      </a:accent5>
      <a:accent6>
        <a:srgbClr val="C90044"/>
      </a:accent6>
      <a:hlink>
        <a:srgbClr val="005A8C"/>
      </a:hlink>
      <a:folHlink>
        <a:srgbClr val="24A5DC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HCPF-PPT-Template-Green_final [Read-Only]" id="{1B88D712-3620-416C-91E0-75F8ACB69342}" vid="{E44F0E9E-AE01-4963-AAE9-FF59F5A4C770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structions xmlns="7be5fa6b-4cc0-49a8-b234-97f651d692ff" xsi:nil="true"/>
    <Audience xmlns="7be5fa6b-4cc0-49a8-b234-97f651d692ff" xsi:nil="true"/>
    <Template xmlns="7be5fa6b-4cc0-49a8-b234-97f651d692ff">PowerPoint</Templ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9C82552416F4D9E145593EF3D7295" ma:contentTypeVersion="7" ma:contentTypeDescription="Create a new document." ma:contentTypeScope="" ma:versionID="ddecac7d71e9c575b91844fcf09cd02d">
  <xsd:schema xmlns:xsd="http://www.w3.org/2001/XMLSchema" xmlns:xs="http://www.w3.org/2001/XMLSchema" xmlns:p="http://schemas.microsoft.com/office/2006/metadata/properties" xmlns:ns2="7be5fa6b-4cc0-49a8-b234-97f651d692ff" xmlns:ns3="c1838ce2-6575-4952-b4b0-afa742a1bf4a" targetNamespace="http://schemas.microsoft.com/office/2006/metadata/properties" ma:root="true" ma:fieldsID="fcbd0ff29588b8058ec900e162175315" ns2:_="" ns3:_="">
    <xsd:import namespace="7be5fa6b-4cc0-49a8-b234-97f651d692ff"/>
    <xsd:import namespace="c1838ce2-6575-4952-b4b0-afa742a1bf4a"/>
    <xsd:element name="properties">
      <xsd:complexType>
        <xsd:sequence>
          <xsd:element name="documentManagement">
            <xsd:complexType>
              <xsd:all>
                <xsd:element ref="ns2:Instructions" minOccurs="0"/>
                <xsd:element ref="ns2:Audience" minOccurs="0"/>
                <xsd:element ref="ns2:Template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5fa6b-4cc0-49a8-b234-97f651d692ff" elementFormDefault="qualified">
    <xsd:import namespace="http://schemas.microsoft.com/office/2006/documentManagement/types"/>
    <xsd:import namespace="http://schemas.microsoft.com/office/infopath/2007/PartnerControls"/>
    <xsd:element name="Instructions" ma:index="8" nillable="true" ma:displayName="Instructions" ma:internalName="Instructions">
      <xsd:simpleType>
        <xsd:restriction base="dms:Note">
          <xsd:maxLength value="255"/>
        </xsd:restriction>
      </xsd:simpleType>
    </xsd:element>
    <xsd:element name="Audience" ma:index="9" nillable="true" ma:displayName="Audience" ma:default="Internal" ma:format="Dropdown" ma:internalName="Audience">
      <xsd:simpleType>
        <xsd:union memberTypes="dms:Text">
          <xsd:simpleType>
            <xsd:restriction base="dms:Choice">
              <xsd:enumeration value="Internal"/>
              <xsd:enumeration value="External"/>
            </xsd:restriction>
          </xsd:simpleType>
        </xsd:union>
      </xsd:simpleType>
    </xsd:element>
    <xsd:element name="Template" ma:index="10" nillable="true" ma:displayName="Template" ma:internalName="Templa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38ce2-6575-4952-b4b0-afa742a1bf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format="DateTim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945F1F-DBDE-4308-82F5-00C0C1A0A1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32244-251C-49BD-B4AC-079A3367F6F2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7be5fa6b-4cc0-49a8-b234-97f651d692ff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38ce2-6575-4952-b4b0-afa742a1bf4a"/>
  </ds:schemaRefs>
</ds:datastoreItem>
</file>

<file path=customXml/itemProps3.xml><?xml version="1.0" encoding="utf-8"?>
<ds:datastoreItem xmlns:ds="http://schemas.openxmlformats.org/officeDocument/2006/customXml" ds:itemID="{490E6398-85DA-4138-AEBA-5C7FD9005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5fa6b-4cc0-49a8-b234-97f651d692ff"/>
    <ds:schemaRef ds:uri="c1838ce2-6575-4952-b4b0-afa742a1b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HCPF-PPT-Template-Green_final</Template>
  <TotalTime>303</TotalTime>
  <Words>181</Words>
  <Application>Microsoft Office PowerPoint</Application>
  <PresentationFormat>Custom</PresentationFormat>
  <Paragraphs>69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Avenir</vt:lpstr>
      <vt:lpstr>Calibri</vt:lpstr>
      <vt:lpstr>Tahoma</vt:lpstr>
      <vt:lpstr>Trebuchet MS</vt:lpstr>
      <vt:lpstr>Verdana</vt:lpstr>
      <vt:lpstr>Wingdings</vt:lpstr>
      <vt:lpstr>11_Office Theme</vt:lpstr>
      <vt:lpstr>Trebuchet-Modern-Gray Master</vt:lpstr>
      <vt:lpstr>Trebuchet-White Master</vt:lpstr>
      <vt:lpstr>Trebuchet-Modern-White Master</vt:lpstr>
      <vt:lpstr>Tahoma-Gray Master</vt:lpstr>
      <vt:lpstr>Tahoma-Modern-Gray Master</vt:lpstr>
      <vt:lpstr>Tahoma-White Master</vt:lpstr>
      <vt:lpstr>Tahoma-Modern-White Master</vt:lpstr>
      <vt:lpstr>The Transition to Conflict-Free Case Management</vt:lpstr>
      <vt:lpstr>HCPF Mission</vt:lpstr>
      <vt:lpstr>Overview</vt:lpstr>
      <vt:lpstr>Previous work</vt:lpstr>
      <vt:lpstr>House Bill 17-1343-Definitions</vt:lpstr>
      <vt:lpstr>House Bill 17-1343 Highlights</vt:lpstr>
      <vt:lpstr>House Bill 17-1343 Highlights, cont.</vt:lpstr>
      <vt:lpstr>Next Steps</vt:lpstr>
      <vt:lpstr>Questions or Concerns?</vt:lpstr>
      <vt:lpstr>Contact Information</vt:lpstr>
      <vt:lpstr>Thank You!</vt:lpstr>
    </vt:vector>
  </TitlesOfParts>
  <Manager>Enter Your Manager's Name Here</Manager>
  <Company>Colorado Department of Health Care Policy and Financing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Transition to Conflict-Free Case Management</dc:title>
  <dc:creator>Trujillo, Brittani</dc:creator>
  <cp:keywords>Enter keywords for your presentation, separated by commas</cp:keywords>
  <dc:description>The language for this document is set to English. You can change this in the "Custom" tab above.</dc:description>
  <cp:lastModifiedBy>Trujillo, Brittani</cp:lastModifiedBy>
  <cp:revision>18</cp:revision>
  <cp:lastPrinted>2017-06-19T15:49:12Z</cp:lastPrinted>
  <dcterms:created xsi:type="dcterms:W3CDTF">2017-06-02T20:39:44Z</dcterms:created>
  <dcterms:modified xsi:type="dcterms:W3CDTF">2017-06-19T18:28:04Z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0x010100BE69C82552416F4D9E145593EF3D7295</vt:lpwstr>
  </property>
  <property fmtid="{D5CDD505-2E9C-101B-9397-08002B2CF9AE}" pid="3" name="IsMyDocuments">
    <vt:bool>true</vt:bool>
  </property>
  <property fmtid="{D5CDD505-2E9C-101B-9397-08002B2CF9AE}" pid="4" name="language">
    <vt:lpwstr>English</vt:lpwstr>
  </property>
</Properties>
</file>