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2" r:id="rId2"/>
    <p:sldId id="257" r:id="rId3"/>
    <p:sldId id="258" r:id="rId4"/>
    <p:sldId id="259" r:id="rId5"/>
    <p:sldId id="260" r:id="rId6"/>
    <p:sldId id="284" r:id="rId7"/>
    <p:sldId id="262" r:id="rId8"/>
    <p:sldId id="261" r:id="rId9"/>
    <p:sldId id="263" r:id="rId10"/>
    <p:sldId id="264" r:id="rId11"/>
    <p:sldId id="265" r:id="rId12"/>
    <p:sldId id="266" r:id="rId13"/>
    <p:sldId id="280" r:id="rId14"/>
    <p:sldId id="267" r:id="rId15"/>
    <p:sldId id="270" r:id="rId16"/>
    <p:sldId id="268" r:id="rId17"/>
    <p:sldId id="269" r:id="rId18"/>
    <p:sldId id="281" r:id="rId19"/>
    <p:sldId id="273" r:id="rId20"/>
    <p:sldId id="274" r:id="rId21"/>
    <p:sldId id="275" r:id="rId22"/>
    <p:sldId id="283" r:id="rId23"/>
    <p:sldId id="278" r:id="rId24"/>
    <p:sldId id="279" r:id="rId2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4660"/>
  </p:normalViewPr>
  <p:slideViewPr>
    <p:cSldViewPr>
      <p:cViewPr>
        <p:scale>
          <a:sx n="82" d="100"/>
          <a:sy n="82" d="100"/>
        </p:scale>
        <p:origin x="-4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87651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7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6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0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EEF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5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11666"/>
            <a:ext cx="9144000" cy="114633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EEF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3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EEF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3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EEF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3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EEF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3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EEF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3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Rectangle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6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EEF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4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EEF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3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EEF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1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Rectangle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EEF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Imag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9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EEF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" name="Rectangle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E537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4" name="image2.png" descr="image2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28600" y="6477000"/>
            <a:ext cx="914401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549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mploymentgateway.org/eri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69294"/>
            <a:ext cx="9144000" cy="1459706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6" name="Multimedia portfolios…"/>
          <p:cNvSpPr/>
          <p:nvPr/>
        </p:nvSpPr>
        <p:spPr>
          <a:xfrm>
            <a:off x="798663" y="1969294"/>
            <a:ext cx="7732243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000"/>
            </a:pPr>
            <a:r>
              <a:rPr lang="en-US" sz="4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MULTIMEDIA PORTFOLIOS</a:t>
            </a:r>
          </a:p>
          <a:p>
            <a:pPr>
              <a:defRPr sz="3000"/>
            </a:pPr>
            <a:r>
              <a:rPr dirty="0" smtClean="0">
                <a:solidFill>
                  <a:schemeClr val="bg1"/>
                </a:solidFill>
              </a:rPr>
              <a:t>Matching </a:t>
            </a:r>
            <a:r>
              <a:rPr dirty="0">
                <a:solidFill>
                  <a:schemeClr val="bg1"/>
                </a:solidFill>
              </a:rPr>
              <a:t>Individual Talent with Business Needs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9" y="457200"/>
            <a:ext cx="2557836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72" y="640080"/>
            <a:ext cx="4562167" cy="731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" t="53086" r="8010"/>
          <a:stretch/>
        </p:blipFill>
        <p:spPr>
          <a:xfrm>
            <a:off x="0" y="3410989"/>
            <a:ext cx="91440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56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toryQuote.png" descr="StoryQuo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156" y="419100"/>
            <a:ext cx="5337944" cy="533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9144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8" name="Multimedia Portfolio…"/>
          <p:cNvSpPr>
            <a:spLocks noGrp="1"/>
          </p:cNvSpPr>
          <p:nvPr>
            <p:ph type="title" idx="4294967295"/>
          </p:nvPr>
        </p:nvSpPr>
        <p:spPr>
          <a:xfrm>
            <a:off x="1907728" y="1115795"/>
            <a:ext cx="5811591" cy="1209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68680">
              <a:defRPr sz="38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rPr sz="4900" dirty="0"/>
              <a:t>Multimedia Portfolio</a:t>
            </a:r>
          </a:p>
          <a:p>
            <a:pPr defTabSz="868680">
              <a:defRPr sz="3800" b="1">
                <a:solidFill>
                  <a:schemeClr val="accent3"/>
                </a:solidFill>
              </a:defRPr>
            </a:pPr>
            <a:r>
              <a:rPr lang="en-US" sz="3600" dirty="0" smtClean="0">
                <a:solidFill>
                  <a:schemeClr val="tx1"/>
                </a:solidFill>
              </a:rPr>
              <a:t>A</a:t>
            </a:r>
            <a:r>
              <a:rPr sz="3600" dirty="0" smtClean="0">
                <a:solidFill>
                  <a:schemeClr val="tx1"/>
                </a:solidFill>
              </a:rPr>
              <a:t>ll </a:t>
            </a:r>
            <a:r>
              <a:rPr lang="en-US" sz="3600" dirty="0" smtClean="0">
                <a:solidFill>
                  <a:schemeClr val="tx1"/>
                </a:solidFill>
              </a:rPr>
              <a:t>on</a:t>
            </a:r>
            <a:r>
              <a:rPr sz="3600" dirty="0" smtClean="0">
                <a:solidFill>
                  <a:schemeClr val="tx1"/>
                </a:solidFill>
              </a:rPr>
              <a:t> </a:t>
            </a:r>
            <a:r>
              <a:rPr sz="3600" dirty="0">
                <a:solidFill>
                  <a:schemeClr val="tx1"/>
                </a:solidFill>
              </a:rPr>
              <a:t>one </a:t>
            </a:r>
            <a:r>
              <a:rPr lang="en-US" sz="3600" dirty="0" smtClean="0">
                <a:solidFill>
                  <a:schemeClr val="tx1"/>
                </a:solidFill>
              </a:rPr>
              <a:t>site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59" name="Video Resume"/>
          <p:cNvSpPr/>
          <p:nvPr/>
        </p:nvSpPr>
        <p:spPr>
          <a:xfrm>
            <a:off x="609601" y="2440364"/>
            <a:ext cx="302233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/>
            <a:r>
              <a:rPr sz="3600" dirty="0"/>
              <a:t>Video Resume</a:t>
            </a:r>
          </a:p>
        </p:txBody>
      </p:sp>
      <p:sp>
        <p:nvSpPr>
          <p:cNvPr id="160" name="Highlighted Career Objectives &amp; Strengths"/>
          <p:cNvSpPr/>
          <p:nvPr/>
        </p:nvSpPr>
        <p:spPr>
          <a:xfrm>
            <a:off x="609601" y="3014133"/>
            <a:ext cx="842449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algn="l"/>
            <a:r>
              <a:rPr sz="3600" dirty="0">
                <a:solidFill>
                  <a:schemeClr val="tx1"/>
                </a:solidFill>
              </a:rPr>
              <a:t>Highlighted Career Objectives &amp; Strengths</a:t>
            </a:r>
          </a:p>
        </p:txBody>
      </p:sp>
      <p:sp>
        <p:nvSpPr>
          <p:cNvPr id="161" name="Benefits to hiring me"/>
          <p:cNvSpPr/>
          <p:nvPr/>
        </p:nvSpPr>
        <p:spPr>
          <a:xfrm>
            <a:off x="609602" y="3614298"/>
            <a:ext cx="609599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accent2">
                    <a:lumOff val="11813"/>
                  </a:schemeClr>
                </a:solidFill>
              </a:defRPr>
            </a:lvl1pPr>
          </a:lstStyle>
          <a:p>
            <a:pPr algn="l"/>
            <a:r>
              <a:rPr sz="3600" dirty="0">
                <a:solidFill>
                  <a:schemeClr val="tx1"/>
                </a:solidFill>
              </a:rPr>
              <a:t>Benefits to </a:t>
            </a:r>
            <a:r>
              <a:rPr lang="en-US" sz="3600" dirty="0" smtClean="0">
                <a:solidFill>
                  <a:schemeClr val="tx1"/>
                </a:solidFill>
              </a:rPr>
              <a:t>H</a:t>
            </a:r>
            <a:r>
              <a:rPr sz="3600" dirty="0" smtClean="0">
                <a:solidFill>
                  <a:schemeClr val="tx1"/>
                </a:solidFill>
              </a:rPr>
              <a:t>iring </a:t>
            </a:r>
            <a:r>
              <a:rPr lang="en-US" sz="3600" dirty="0">
                <a:solidFill>
                  <a:schemeClr val="tx1"/>
                </a:solidFill>
              </a:rPr>
              <a:t>M</a:t>
            </a:r>
            <a:r>
              <a:rPr sz="3600" dirty="0" smtClean="0">
                <a:solidFill>
                  <a:schemeClr val="tx1"/>
                </a:solidFill>
              </a:rPr>
              <a:t>e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62" name="More about me"/>
          <p:cNvSpPr/>
          <p:nvPr/>
        </p:nvSpPr>
        <p:spPr>
          <a:xfrm>
            <a:off x="609602" y="4237453"/>
            <a:ext cx="421224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algn="l"/>
            <a:r>
              <a:rPr sz="3600" dirty="0">
                <a:solidFill>
                  <a:schemeClr val="tx1"/>
                </a:solidFill>
              </a:rPr>
              <a:t>More </a:t>
            </a:r>
            <a:r>
              <a:rPr lang="en-US" sz="3600" dirty="0" smtClean="0">
                <a:solidFill>
                  <a:schemeClr val="tx1"/>
                </a:solidFill>
              </a:rPr>
              <a:t>A</a:t>
            </a:r>
            <a:r>
              <a:rPr sz="3600" dirty="0" smtClean="0">
                <a:solidFill>
                  <a:schemeClr val="tx1"/>
                </a:solidFill>
              </a:rPr>
              <a:t>bout </a:t>
            </a:r>
            <a:r>
              <a:rPr lang="en-US" sz="3600" dirty="0">
                <a:solidFill>
                  <a:schemeClr val="tx1"/>
                </a:solidFill>
              </a:rPr>
              <a:t>M</a:t>
            </a:r>
            <a:r>
              <a:rPr sz="3600" dirty="0" smtClean="0">
                <a:solidFill>
                  <a:schemeClr val="tx1"/>
                </a:solidFill>
              </a:rPr>
              <a:t>e</a:t>
            </a: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163" name="Employment%20Gateways.jpg" descr="Employment%20Gateways.jpg"/>
          <p:cNvPicPr>
            <a:picLocks noChangeAspect="1"/>
          </p:cNvPicPr>
          <p:nvPr/>
        </p:nvPicPr>
        <p:blipFill>
          <a:blip r:embed="rId2">
            <a:extLst/>
          </a:blip>
          <a:srcRect l="1542" t="1542" r="1542" b="1542"/>
          <a:stretch>
            <a:fillRect/>
          </a:stretch>
        </p:blipFill>
        <p:spPr>
          <a:xfrm>
            <a:off x="2452712" y="76200"/>
            <a:ext cx="4437782" cy="73963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raditional Resume Information"/>
          <p:cNvSpPr/>
          <p:nvPr/>
        </p:nvSpPr>
        <p:spPr>
          <a:xfrm>
            <a:off x="609602" y="4840069"/>
            <a:ext cx="830579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/>
            <a:r>
              <a:rPr sz="3600" dirty="0"/>
              <a:t>Traditional Resume Information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jective"/>
          <p:cNvSpPr/>
          <p:nvPr/>
        </p:nvSpPr>
        <p:spPr>
          <a:xfrm>
            <a:off x="474093" y="402478"/>
            <a:ext cx="1478135" cy="367666"/>
          </a:xfrm>
          <a:prstGeom prst="rect">
            <a:avLst/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r>
              <a:rPr dirty="0"/>
              <a:t>Objective</a:t>
            </a:r>
          </a:p>
        </p:txBody>
      </p:sp>
      <p:sp>
        <p:nvSpPr>
          <p:cNvPr id="169" name="Strengths"/>
          <p:cNvSpPr/>
          <p:nvPr/>
        </p:nvSpPr>
        <p:spPr>
          <a:xfrm>
            <a:off x="490948" y="940958"/>
            <a:ext cx="1444425" cy="367666"/>
          </a:xfrm>
          <a:prstGeom prst="rect">
            <a:avLst/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r>
              <a:rPr dirty="0"/>
              <a:t>Strengths</a:t>
            </a:r>
          </a:p>
        </p:txBody>
      </p:sp>
      <p:sp>
        <p:nvSpPr>
          <p:cNvPr id="170" name="Contact…"/>
          <p:cNvSpPr/>
          <p:nvPr/>
        </p:nvSpPr>
        <p:spPr>
          <a:xfrm>
            <a:off x="474093" y="1696902"/>
            <a:ext cx="1478135" cy="901066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800" b="0">
                <a:solidFill>
                  <a:srgbClr val="FFFFFF"/>
                </a:solidFill>
              </a:defRPr>
            </a:pPr>
            <a:r>
              <a:rPr dirty="0"/>
              <a:t>Contact  </a:t>
            </a:r>
          </a:p>
          <a:p>
            <a:pPr>
              <a:defRPr sz="1800" b="0">
                <a:solidFill>
                  <a:srgbClr val="FFFFFF"/>
                </a:solidFill>
              </a:defRPr>
            </a:pPr>
            <a:r>
              <a:rPr dirty="0"/>
              <a:t>Employment Specialist </a:t>
            </a:r>
          </a:p>
        </p:txBody>
      </p:sp>
      <p:sp>
        <p:nvSpPr>
          <p:cNvPr id="171" name="Benefits to…"/>
          <p:cNvSpPr/>
          <p:nvPr/>
        </p:nvSpPr>
        <p:spPr>
          <a:xfrm>
            <a:off x="474093" y="2870382"/>
            <a:ext cx="1478135" cy="634366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800" b="0">
                <a:solidFill>
                  <a:srgbClr val="FFFFFF"/>
                </a:solidFill>
              </a:defRPr>
            </a:pPr>
            <a:r>
              <a:rPr dirty="0"/>
              <a:t>Benefits to </a:t>
            </a:r>
          </a:p>
          <a:p>
            <a:pPr>
              <a:defRPr sz="1800" b="0">
                <a:solidFill>
                  <a:srgbClr val="FFFFFF"/>
                </a:solidFill>
              </a:defRPr>
            </a:pPr>
            <a:r>
              <a:rPr dirty="0"/>
              <a:t>hiring me</a:t>
            </a:r>
          </a:p>
        </p:txBody>
      </p:sp>
      <p:sp>
        <p:nvSpPr>
          <p:cNvPr id="172" name="Resume…"/>
          <p:cNvSpPr/>
          <p:nvPr/>
        </p:nvSpPr>
        <p:spPr>
          <a:xfrm>
            <a:off x="441892" y="3835094"/>
            <a:ext cx="1542537" cy="901066"/>
          </a:xfrm>
          <a:prstGeom prst="rect">
            <a:avLst/>
          </a:prstGeom>
          <a:solidFill>
            <a:schemeClr val="accent1">
              <a:lumOff val="11862"/>
            </a:schemeClr>
          </a:soli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800" b="0">
                <a:solidFill>
                  <a:srgbClr val="FFFFFF"/>
                </a:solidFill>
              </a:defRPr>
            </a:pPr>
            <a:r>
              <a:rPr dirty="0"/>
              <a:t>Resume</a:t>
            </a:r>
          </a:p>
          <a:p>
            <a:pPr>
              <a:defRPr sz="1800" b="0">
                <a:solidFill>
                  <a:srgbClr val="FFFFFF"/>
                </a:solidFill>
              </a:defRPr>
            </a:pPr>
            <a:r>
              <a:rPr dirty="0"/>
              <a:t>Cover Letter</a:t>
            </a:r>
          </a:p>
          <a:p>
            <a:pPr>
              <a:defRPr sz="1800" b="0">
                <a:solidFill>
                  <a:srgbClr val="FFFFFF"/>
                </a:solidFill>
              </a:defRPr>
            </a:pPr>
            <a:r>
              <a:rPr dirty="0"/>
              <a:t>References</a:t>
            </a:r>
          </a:p>
        </p:txBody>
      </p:sp>
      <p:sp>
        <p:nvSpPr>
          <p:cNvPr id="173" name="More…"/>
          <p:cNvSpPr/>
          <p:nvPr/>
        </p:nvSpPr>
        <p:spPr>
          <a:xfrm>
            <a:off x="409691" y="4917260"/>
            <a:ext cx="1606940" cy="634366"/>
          </a:xfrm>
          <a:prstGeom prst="rect">
            <a:avLst/>
          </a:prstGeom>
          <a:solidFill>
            <a:schemeClr val="accent1">
              <a:lumOff val="11862"/>
            </a:schemeClr>
          </a:soli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800" b="0">
                <a:solidFill>
                  <a:srgbClr val="FFFFFF"/>
                </a:solidFill>
              </a:defRPr>
            </a:pPr>
            <a:r>
              <a:rPr dirty="0"/>
              <a:t>More </a:t>
            </a:r>
          </a:p>
          <a:p>
            <a:pPr>
              <a:defRPr sz="1800" b="0">
                <a:solidFill>
                  <a:srgbClr val="FFFFFF"/>
                </a:solidFill>
              </a:defRPr>
            </a:pPr>
            <a:r>
              <a:rPr dirty="0"/>
              <a:t>about me</a:t>
            </a:r>
          </a:p>
        </p:txBody>
      </p:sp>
      <p:pic>
        <p:nvPicPr>
          <p:cNvPr id="2" name="Picture 1" descr="Screen Shot 2017-06-12 at 6.4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79" y="304800"/>
            <a:ext cx="6211591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" name="cool"/>
          <p:cNvSpPr/>
          <p:nvPr/>
        </p:nvSpPr>
        <p:spPr>
          <a:xfrm>
            <a:off x="5181600" y="325007"/>
            <a:ext cx="272664" cy="154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">
                <a:solidFill>
                  <a:srgbClr val="FFFFFF"/>
                </a:solidFill>
              </a:defRPr>
            </a:lvl1pPr>
          </a:lstStyle>
          <a:p>
            <a:r>
              <a:rPr dirty="0"/>
              <a:t>cool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599"/>
            <a:ext cx="838200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5493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Implementation Challenges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549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600200"/>
            <a:ext cx="6400800" cy="3477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5493"/>
                </a:solidFill>
                <a:effectLst/>
                <a:uFillTx/>
                <a:sym typeface="Calibri"/>
              </a:rPr>
              <a:t>Privacy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en-US" sz="1000" b="0" i="0" u="none" strike="noStrike" cap="none" spc="0" normalizeH="0" baseline="0" dirty="0" smtClean="0">
              <a:ln>
                <a:noFill/>
              </a:ln>
              <a:solidFill>
                <a:srgbClr val="005493"/>
              </a:solidFill>
              <a:effectLst/>
              <a:uFillTx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3600" b="0" dirty="0" smtClean="0"/>
              <a:t>Security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1000" b="0" dirty="0" smtClean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3600" b="0" dirty="0" smtClean="0"/>
              <a:t>Funding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1000" b="0" dirty="0" smtClean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3600" b="0" dirty="0" smtClean="0"/>
              <a:t>Evaluation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1000" b="0" dirty="0" smtClean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3600" b="0" dirty="0" smtClean="0"/>
              <a:t>Marketing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5493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639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HIPAA…"/>
          <p:cNvSpPr>
            <a:spLocks noGrp="1"/>
          </p:cNvSpPr>
          <p:nvPr>
            <p:ph type="title" idx="4294967295"/>
          </p:nvPr>
        </p:nvSpPr>
        <p:spPr>
          <a:xfrm>
            <a:off x="305072" y="92074"/>
            <a:ext cx="8533856" cy="150812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67512">
              <a:defRPr sz="3212"/>
            </a:pPr>
            <a:r>
              <a:rPr lang="en-US" sz="4600" b="1" dirty="0" smtClean="0"/>
              <a:t>HIPAA</a:t>
            </a:r>
            <a:br>
              <a:rPr lang="en-US" sz="4600" b="1" dirty="0" smtClean="0"/>
            </a:br>
            <a:r>
              <a:rPr lang="en-US" sz="4600" b="1" dirty="0" smtClean="0"/>
              <a:t>Privacy Concerns</a:t>
            </a:r>
            <a:endParaRPr sz="4600" b="1" dirty="0"/>
          </a:p>
        </p:txBody>
      </p:sp>
      <p:sp>
        <p:nvSpPr>
          <p:cNvPr id="177" name="Once on the internet, never really disappears…"/>
          <p:cNvSpPr>
            <a:spLocks noGrp="1"/>
          </p:cNvSpPr>
          <p:nvPr>
            <p:ph type="body" idx="4294967295"/>
          </p:nvPr>
        </p:nvSpPr>
        <p:spPr>
          <a:xfrm>
            <a:off x="838200" y="1828800"/>
            <a:ext cx="8305800" cy="3657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Information posted</a:t>
            </a:r>
            <a:r>
              <a:rPr sz="3600" dirty="0" smtClean="0"/>
              <a:t> </a:t>
            </a:r>
            <a:r>
              <a:rPr sz="3600" dirty="0"/>
              <a:t>never really </a:t>
            </a:r>
            <a:r>
              <a:rPr sz="3600" dirty="0" smtClean="0"/>
              <a:t>disappears</a:t>
            </a:r>
            <a:r>
              <a:rPr lang="en-US" sz="3600" dirty="0" smtClean="0"/>
              <a:t>?</a:t>
            </a:r>
            <a:endParaRPr sz="3600" dirty="0"/>
          </a:p>
          <a:p>
            <a:r>
              <a:rPr sz="3600" dirty="0"/>
              <a:t>Who gathers </a:t>
            </a:r>
            <a:r>
              <a:rPr lang="en-US" sz="3600" dirty="0" smtClean="0"/>
              <a:t>and view the</a:t>
            </a:r>
            <a:r>
              <a:rPr sz="3600" dirty="0" smtClean="0"/>
              <a:t> </a:t>
            </a:r>
            <a:r>
              <a:rPr sz="3600" dirty="0"/>
              <a:t>content? </a:t>
            </a:r>
          </a:p>
          <a:p>
            <a:r>
              <a:rPr lang="en-US" sz="3600" dirty="0" smtClean="0"/>
              <a:t>Where</a:t>
            </a:r>
            <a:r>
              <a:rPr sz="3600" dirty="0" smtClean="0"/>
              <a:t> </a:t>
            </a:r>
            <a:r>
              <a:rPr sz="3600" dirty="0"/>
              <a:t>is the content stored</a:t>
            </a:r>
            <a:r>
              <a:rPr sz="3600" dirty="0" smtClean="0"/>
              <a:t>?</a:t>
            </a:r>
            <a:endParaRPr sz="3600" dirty="0"/>
          </a:p>
          <a:p>
            <a:r>
              <a:rPr sz="3600" dirty="0" smtClean="0"/>
              <a:t>Wh</a:t>
            </a:r>
            <a:r>
              <a:rPr lang="en-US" sz="3600" dirty="0" smtClean="0"/>
              <a:t>o provides consent? </a:t>
            </a:r>
          </a:p>
          <a:p>
            <a:r>
              <a:rPr lang="en-US" sz="3600" dirty="0" smtClean="0"/>
              <a:t>What are they consenting to? </a:t>
            </a:r>
            <a:endParaRPr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nformed Consent…"/>
          <p:cNvSpPr/>
          <p:nvPr/>
        </p:nvSpPr>
        <p:spPr>
          <a:xfrm>
            <a:off x="1143000" y="457200"/>
            <a:ext cx="723900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sz="4400" dirty="0" smtClean="0"/>
              <a:t>HIPAA</a:t>
            </a:r>
          </a:p>
          <a:p>
            <a:r>
              <a:rPr lang="en-US" sz="4400" dirty="0" smtClean="0"/>
              <a:t>Security Concerns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2708" y="2362200"/>
            <a:ext cx="6314492" cy="4216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5493"/>
                </a:solidFill>
                <a:effectLst/>
                <a:uFillTx/>
                <a:latin typeface="+mn-lt"/>
                <a:sym typeface="Calibri"/>
              </a:rPr>
              <a:t>Where if the content stored?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en-US" sz="2000" b="0" i="0" u="none" strike="noStrike" cap="none" spc="0" normalizeH="0" baseline="0" dirty="0" smtClean="0">
              <a:ln>
                <a:noFill/>
              </a:ln>
              <a:solidFill>
                <a:srgbClr val="005493"/>
              </a:solidFill>
              <a:effectLst/>
              <a:uFillTx/>
              <a:latin typeface="+mn-lt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5493"/>
                </a:solidFill>
                <a:effectLst/>
                <a:uFillTx/>
                <a:latin typeface="+mn-lt"/>
                <a:sym typeface="Calibri"/>
              </a:rPr>
              <a:t>Is the content encrypted?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000" b="0" i="0" u="none" strike="noStrike" cap="none" spc="0" normalizeH="0" dirty="0" smtClean="0">
              <a:ln>
                <a:noFill/>
              </a:ln>
              <a:solidFill>
                <a:srgbClr val="005493"/>
              </a:solidFill>
              <a:effectLst/>
              <a:uFillTx/>
              <a:latin typeface="+mn-lt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3200" b="0" baseline="0" dirty="0" smtClean="0">
                <a:latin typeface="+mn-lt"/>
              </a:rPr>
              <a:t>Who</a:t>
            </a:r>
            <a:r>
              <a:rPr lang="en-US" sz="3200" b="0" dirty="0" smtClean="0">
                <a:latin typeface="+mn-lt"/>
              </a:rPr>
              <a:t> has access to the content?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2000" b="0" dirty="0" smtClean="0">
              <a:latin typeface="+mn-lt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3200" b="0" dirty="0" smtClean="0">
                <a:latin typeface="+mn-lt"/>
              </a:rPr>
              <a:t>How to avoid security breaches?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3200" b="0" dirty="0" smtClean="0">
              <a:latin typeface="+mn-lt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dirty="0" smtClean="0">
              <a:latin typeface="+mn-lt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549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eclaration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Declaration</a:t>
            </a:r>
          </a:p>
        </p:txBody>
      </p:sp>
      <p:pic>
        <p:nvPicPr>
          <p:cNvPr id="180" name="TheDeclarationThumb.png" descr="TheDeclarationThum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1896" y="-25400"/>
            <a:ext cx="4980208" cy="644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Declaration Implementation Grant"/>
          <p:cNvSpPr/>
          <p:nvPr/>
        </p:nvSpPr>
        <p:spPr>
          <a:xfrm>
            <a:off x="440129" y="728613"/>
            <a:ext cx="818909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4400" dirty="0"/>
              <a:t>Declaration Implementation Grant</a:t>
            </a:r>
          </a:p>
        </p:txBody>
      </p:sp>
      <p:sp>
        <p:nvSpPr>
          <p:cNvPr id="183" name="Balancing right to privacy and participation"/>
          <p:cNvSpPr/>
          <p:nvPr/>
        </p:nvSpPr>
        <p:spPr>
          <a:xfrm>
            <a:off x="1075370" y="1443335"/>
            <a:ext cx="724903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Balancing </a:t>
            </a:r>
            <a:r>
              <a:rPr lang="en-US" dirty="0" smtClean="0"/>
              <a:t>the </a:t>
            </a:r>
            <a:r>
              <a:rPr lang="en-US" dirty="0"/>
              <a:t>R</a:t>
            </a:r>
            <a:r>
              <a:rPr dirty="0" smtClean="0"/>
              <a:t>ight </a:t>
            </a:r>
            <a:r>
              <a:rPr dirty="0"/>
              <a:t>to </a:t>
            </a:r>
            <a:r>
              <a:rPr lang="en-US" dirty="0" smtClean="0"/>
              <a:t>P</a:t>
            </a:r>
            <a:r>
              <a:rPr dirty="0" smtClean="0"/>
              <a:t>rivacy </a:t>
            </a:r>
            <a:r>
              <a:rPr lang="en-US" dirty="0" smtClean="0"/>
              <a:t>and Internet</a:t>
            </a:r>
            <a:r>
              <a:rPr dirty="0" smtClean="0"/>
              <a:t> </a:t>
            </a:r>
            <a:r>
              <a:rPr lang="en-US" dirty="0" smtClean="0"/>
              <a:t>P</a:t>
            </a:r>
            <a:r>
              <a:rPr dirty="0" smtClean="0"/>
              <a:t>articipation</a:t>
            </a:r>
            <a:endParaRPr dirty="0"/>
          </a:p>
        </p:txBody>
      </p:sp>
      <p:pic>
        <p:nvPicPr>
          <p:cNvPr id="184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3717" y="1785987"/>
            <a:ext cx="4606380" cy="4606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03549" y="3368599"/>
            <a:ext cx="946716" cy="1262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coleman-standard_clear-bg.png" descr="coleman-standard_clear-bg.png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2308191" y="34925"/>
            <a:ext cx="4814536" cy="752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61544" y="4811330"/>
            <a:ext cx="8706255" cy="13354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3960888"/>
            <a:ext cx="8686800" cy="73811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 cap="flat">
            <a:solidFill>
              <a:schemeClr val="accent1">
                <a:alpha val="2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3135200"/>
            <a:ext cx="8686800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1915999"/>
            <a:ext cx="8686800" cy="110660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 cap="flat">
            <a:solidFill>
              <a:schemeClr val="accent1">
                <a:alpha val="2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041400"/>
            <a:ext cx="8686800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1" name="HIPAA Covered Entity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3200400" cy="1041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/>
          </a:lstStyle>
          <a:p>
            <a:pPr algn="ctr"/>
            <a:r>
              <a:rPr b="1" dirty="0" smtClean="0"/>
              <a:t>Covered</a:t>
            </a:r>
            <a:r>
              <a:rPr lang="en-US" b="1" dirty="0" smtClean="0"/>
              <a:t> Entity</a:t>
            </a:r>
            <a:endParaRPr b="1" dirty="0"/>
          </a:p>
        </p:txBody>
      </p:sp>
      <p:sp>
        <p:nvSpPr>
          <p:cNvPr id="4" name="HIPAA Covered Entity"/>
          <p:cNvSpPr txBox="1">
            <a:spLocks/>
          </p:cNvSpPr>
          <p:nvPr/>
        </p:nvSpPr>
        <p:spPr>
          <a:xfrm>
            <a:off x="4724400" y="0"/>
            <a:ext cx="33528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4000" b="1" dirty="0" smtClean="0"/>
              <a:t>Hybrid Entity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193800"/>
            <a:ext cx="3962400" cy="62786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5493"/>
                </a:solidFill>
                <a:effectLst/>
                <a:uFillTx/>
                <a:latin typeface="+mn-lt"/>
                <a:cs typeface="Calibri"/>
                <a:sym typeface="Calibri"/>
              </a:rPr>
              <a:t>Regulatory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800" b="0" dirty="0" smtClean="0">
                <a:latin typeface="+mn-lt"/>
                <a:cs typeface="Calibri"/>
              </a:rPr>
              <a:t/>
            </a:r>
            <a:br>
              <a:rPr lang="en-US" sz="1800" b="0" dirty="0" smtClean="0">
                <a:latin typeface="+mn-lt"/>
                <a:cs typeface="Calibri"/>
              </a:rPr>
            </a:br>
            <a:endParaRPr lang="en-US" sz="1800" b="0" dirty="0" smtClean="0">
              <a:latin typeface="+mn-lt"/>
              <a:cs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b="0" dirty="0" smtClean="0">
                <a:latin typeface="+mn-lt"/>
                <a:cs typeface="Calibri"/>
              </a:rPr>
              <a:t>Informed consent HIPAA Compliant Authorization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b="0" dirty="0" smtClean="0">
                <a:latin typeface="+mn-lt"/>
                <a:cs typeface="Calibri"/>
              </a:rPr>
              <a:t>Business Associate Agreement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1800" b="0" dirty="0">
              <a:latin typeface="+mn-lt"/>
              <a:cs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b="0" dirty="0" smtClean="0">
                <a:latin typeface="+mn-lt"/>
                <a:cs typeface="Calibri"/>
              </a:rPr>
              <a:t>Agency HIPAA privacy and security policy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b="0" dirty="0">
              <a:latin typeface="+mn-lt"/>
              <a:cs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b="0" dirty="0" smtClean="0">
                <a:latin typeface="+mn-lt"/>
                <a:cs typeface="Calibri"/>
              </a:rPr>
              <a:t>Administrative tracking requirements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2000" b="0" dirty="0">
              <a:latin typeface="+mn-lt"/>
              <a:cs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b="0" dirty="0" smtClean="0">
                <a:latin typeface="+mn-lt"/>
                <a:cs typeface="Calibri"/>
              </a:rPr>
              <a:t>Health and Human Services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b="0" dirty="0" smtClean="0">
                <a:latin typeface="+mn-lt"/>
                <a:cs typeface="Calibri"/>
              </a:rPr>
              <a:t>Office of Civil Rights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b="0" dirty="0" smtClean="0">
                <a:latin typeface="+mn-lt"/>
                <a:cs typeface="Calibri"/>
              </a:rPr>
              <a:t>Office of Inspector General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b="0" dirty="0" smtClean="0">
                <a:latin typeface="+mn-lt"/>
                <a:cs typeface="Calibri"/>
              </a:rPr>
              <a:t>State Attorney </a:t>
            </a:r>
            <a:r>
              <a:rPr lang="en-US" sz="1800" b="0" dirty="0">
                <a:latin typeface="+mn-lt"/>
                <a:cs typeface="Calibri"/>
              </a:rPr>
              <a:t>G</a:t>
            </a:r>
            <a:r>
              <a:rPr lang="en-US" sz="1800" b="0" dirty="0" smtClean="0">
                <a:latin typeface="+mn-lt"/>
                <a:cs typeface="Calibri"/>
              </a:rPr>
              <a:t>eneral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2000" b="0" dirty="0" smtClean="0">
              <a:latin typeface="+mn-lt"/>
              <a:cs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2000" b="0" dirty="0" smtClean="0">
              <a:latin typeface="+mn-lt"/>
              <a:cs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2000" b="0" dirty="0" smtClean="0">
              <a:latin typeface="+mn-lt"/>
              <a:cs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5493"/>
              </a:solidFill>
              <a:effectLst/>
              <a:uFillTx/>
              <a:latin typeface="+mn-lt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5300" y="1117600"/>
            <a:ext cx="4648200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5493"/>
                </a:solidFill>
                <a:effectLst/>
                <a:uFillTx/>
                <a:latin typeface="+mn-lt"/>
                <a:sym typeface="Calibri"/>
              </a:rPr>
              <a:t>Best business practices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b="0" dirty="0" smtClean="0">
                <a:latin typeface="+mn-lt"/>
              </a:rPr>
              <a:t>Firewalled from PHI</a:t>
            </a:r>
            <a:br>
              <a:rPr lang="en-US" sz="1800" b="0" dirty="0" smtClean="0">
                <a:latin typeface="+mn-lt"/>
              </a:rPr>
            </a:b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5493"/>
              </a:solidFill>
              <a:effectLst/>
              <a:uFillTx/>
              <a:latin typeface="+mn-lt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b="0" dirty="0" smtClean="0">
                <a:latin typeface="+mn-lt"/>
              </a:rPr>
              <a:t>Informed consent- Disclaimer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b="0" dirty="0" smtClean="0">
                <a:latin typeface="+mn-lt"/>
              </a:rPr>
              <a:t>Non-disclosure and terms of service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800" b="0" dirty="0" smtClean="0">
                <a:latin typeface="+mn-lt"/>
              </a:rPr>
              <a:t> 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b="0" dirty="0">
              <a:latin typeface="+mn-lt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b="0" dirty="0" smtClean="0">
                <a:latin typeface="+mn-lt"/>
              </a:rPr>
              <a:t>Internal policy for retaining rights or access to content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/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/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/>
            </a:r>
            <a:br>
              <a:rPr lang="en-US" sz="1800" b="0" dirty="0" smtClean="0">
                <a:latin typeface="+mn-lt"/>
              </a:rPr>
            </a:br>
            <a:endParaRPr lang="en-US" sz="1800" b="0" dirty="0" smtClean="0">
              <a:latin typeface="+mn-lt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b="0" dirty="0" smtClean="0">
                <a:latin typeface="+mn-lt"/>
              </a:rPr>
              <a:t>State Attorney General 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5493"/>
              </a:solidFill>
              <a:effectLst/>
              <a:uFillTx/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551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Logistics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Employment Gateway </a:t>
            </a:r>
            <a:r>
              <a:rPr b="1" dirty="0" smtClean="0"/>
              <a:t>Logistics</a:t>
            </a:r>
            <a:endParaRPr b="1" dirty="0"/>
          </a:p>
        </p:txBody>
      </p:sp>
      <p:sp>
        <p:nvSpPr>
          <p:cNvPr id="197" name="Discovery and Production Outline for video…"/>
          <p:cNvSpPr>
            <a:spLocks noGrp="1"/>
          </p:cNvSpPr>
          <p:nvPr>
            <p:ph type="body" idx="4294967295"/>
          </p:nvPr>
        </p:nvSpPr>
        <p:spPr>
          <a:xfrm>
            <a:off x="718294" y="1422400"/>
            <a:ext cx="7943106" cy="4673749"/>
          </a:xfrm>
          <a:prstGeom prst="rect">
            <a:avLst/>
          </a:prstGeom>
        </p:spPr>
        <p:txBody>
          <a:bodyPr/>
          <a:lstStyle/>
          <a:p>
            <a:r>
              <a:rPr dirty="0"/>
              <a:t>Discovery and </a:t>
            </a:r>
            <a:r>
              <a:rPr lang="en-US" dirty="0" smtClean="0"/>
              <a:t>p</a:t>
            </a:r>
            <a:r>
              <a:rPr dirty="0" smtClean="0"/>
              <a:t>roduction </a:t>
            </a:r>
            <a:r>
              <a:rPr lang="en-US" dirty="0" smtClean="0"/>
              <a:t>o</a:t>
            </a:r>
            <a:r>
              <a:rPr dirty="0" smtClean="0"/>
              <a:t>utline </a:t>
            </a:r>
            <a:r>
              <a:rPr dirty="0"/>
              <a:t>for video</a:t>
            </a:r>
          </a:p>
          <a:p>
            <a:r>
              <a:rPr dirty="0"/>
              <a:t>Filming and editing</a:t>
            </a:r>
          </a:p>
          <a:p>
            <a:r>
              <a:rPr dirty="0"/>
              <a:t>Gathering content for all other portfolio sections (including pictures and links)</a:t>
            </a:r>
          </a:p>
          <a:p>
            <a:r>
              <a:rPr dirty="0"/>
              <a:t>Enter </a:t>
            </a:r>
            <a:r>
              <a:rPr dirty="0" smtClean="0"/>
              <a:t>da</a:t>
            </a:r>
            <a:r>
              <a:rPr lang="en-US" dirty="0" smtClean="0"/>
              <a:t>t</a:t>
            </a:r>
            <a:r>
              <a:rPr dirty="0" smtClean="0"/>
              <a:t>a </a:t>
            </a:r>
            <a:r>
              <a:rPr dirty="0"/>
              <a:t>into web portal</a:t>
            </a:r>
          </a:p>
          <a:p>
            <a:r>
              <a:rPr dirty="0"/>
              <a:t>Password </a:t>
            </a:r>
            <a:r>
              <a:rPr dirty="0" smtClean="0"/>
              <a:t>protection</a:t>
            </a:r>
            <a:endParaRPr lang="en-US" dirty="0" smtClean="0"/>
          </a:p>
          <a:p>
            <a:r>
              <a:rPr lang="en-US" dirty="0" smtClean="0"/>
              <a:t>Agreements and Consents </a:t>
            </a:r>
            <a:endParaRPr dirty="0"/>
          </a:p>
          <a:p>
            <a:r>
              <a:rPr dirty="0"/>
              <a:t>Share link with prospective employers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Introductions"/>
          <p:cNvSpPr/>
          <p:nvPr/>
        </p:nvSpPr>
        <p:spPr>
          <a:xfrm>
            <a:off x="2912412" y="462280"/>
            <a:ext cx="33191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4400" dirty="0" smtClean="0"/>
              <a:t>Introductions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130" name="Katie Taliercio…"/>
          <p:cNvSpPr/>
          <p:nvPr/>
        </p:nvSpPr>
        <p:spPr>
          <a:xfrm>
            <a:off x="543019" y="1524000"/>
            <a:ext cx="805796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 smtClean="0"/>
              <a:t>Katie </a:t>
            </a:r>
            <a:r>
              <a:rPr dirty="0"/>
              <a:t>Taliercio</a:t>
            </a:r>
          </a:p>
          <a:p>
            <a:r>
              <a:rPr b="0" dirty="0"/>
              <a:t>DDRC Self-Advocacy &amp; </a:t>
            </a:r>
          </a:p>
          <a:p>
            <a:r>
              <a:rPr b="0" dirty="0"/>
              <a:t>Self-Determination Initiative Coordinator</a:t>
            </a:r>
          </a:p>
        </p:txBody>
      </p:sp>
      <p:sp>
        <p:nvSpPr>
          <p:cNvPr id="131" name="Pat Jefferson…"/>
          <p:cNvSpPr/>
          <p:nvPr/>
        </p:nvSpPr>
        <p:spPr>
          <a:xfrm>
            <a:off x="1811694" y="2990672"/>
            <a:ext cx="5286060" cy="120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Pat Jefferson</a:t>
            </a:r>
          </a:p>
          <a:p>
            <a:r>
              <a:rPr b="0" dirty="0"/>
              <a:t>DDRC Director of Access and </a:t>
            </a:r>
            <a:r>
              <a:rPr b="0" dirty="0" smtClean="0"/>
              <a:t>Community</a:t>
            </a:r>
            <a:r>
              <a:rPr lang="en-US" b="0" dirty="0" smtClean="0"/>
              <a:t> </a:t>
            </a:r>
          </a:p>
          <a:p>
            <a:r>
              <a:rPr lang="en-US" b="0" dirty="0" smtClean="0"/>
              <a:t> HIPAA Privacy Officer </a:t>
            </a:r>
            <a:endParaRPr b="0" dirty="0"/>
          </a:p>
        </p:txBody>
      </p:sp>
      <p:sp>
        <p:nvSpPr>
          <p:cNvPr id="132" name="Keith Frambro…"/>
          <p:cNvSpPr/>
          <p:nvPr/>
        </p:nvSpPr>
        <p:spPr>
          <a:xfrm>
            <a:off x="1811694" y="4362272"/>
            <a:ext cx="5399222" cy="120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Keith </a:t>
            </a:r>
            <a:r>
              <a:rPr dirty="0" smtClean="0"/>
              <a:t>Frambro</a:t>
            </a:r>
            <a:r>
              <a:rPr lang="en-US" dirty="0" smtClean="0"/>
              <a:t>, CHPS</a:t>
            </a:r>
            <a:endParaRPr dirty="0"/>
          </a:p>
          <a:p>
            <a:r>
              <a:rPr b="0" dirty="0"/>
              <a:t>DDRC Director of </a:t>
            </a:r>
            <a:r>
              <a:rPr b="0" dirty="0" smtClean="0"/>
              <a:t>Information Technology</a:t>
            </a:r>
            <a:endParaRPr lang="en-US" b="0" dirty="0" smtClean="0"/>
          </a:p>
          <a:p>
            <a:r>
              <a:rPr lang="en-US" b="0" dirty="0" smtClean="0"/>
              <a:t>HIPAA Security Officer</a:t>
            </a:r>
            <a:endParaRPr b="0" dirty="0"/>
          </a:p>
        </p:txBody>
      </p:sp>
      <p:sp>
        <p:nvSpPr>
          <p:cNvPr id="133" name="Who is in the audience?"/>
          <p:cNvSpPr/>
          <p:nvPr/>
        </p:nvSpPr>
        <p:spPr>
          <a:xfrm>
            <a:off x="4525802" y="5199379"/>
            <a:ext cx="9239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ost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 smtClean="0"/>
              <a:t>Co</a:t>
            </a:r>
            <a:r>
              <a:rPr lang="en-US" b="1" dirty="0" smtClean="0"/>
              <a:t>st</a:t>
            </a:r>
            <a:endParaRPr b="1" dirty="0"/>
          </a:p>
        </p:txBody>
      </p:sp>
      <p:sp>
        <p:nvSpPr>
          <p:cNvPr id="200" name="Video Resume between $500 to $1000…"/>
          <p:cNvSpPr>
            <a:spLocks noGrp="1"/>
          </p:cNvSpPr>
          <p:nvPr>
            <p:ph type="body" idx="4294967295"/>
          </p:nvPr>
        </p:nvSpPr>
        <p:spPr>
          <a:xfrm>
            <a:off x="76200" y="1295400"/>
            <a:ext cx="89916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00" dirty="0" smtClean="0"/>
          </a:p>
          <a:p>
            <a:pPr marL="440871" lvl="1" indent="0">
              <a:buNone/>
            </a:pPr>
            <a:r>
              <a:rPr lang="en-US" dirty="0" smtClean="0"/>
              <a:t>Multimedia portfolio </a:t>
            </a:r>
            <a:r>
              <a:rPr dirty="0" smtClean="0"/>
              <a:t>between $</a:t>
            </a:r>
            <a:r>
              <a:rPr lang="en-US" dirty="0" smtClean="0"/>
              <a:t>13</a:t>
            </a:r>
            <a:r>
              <a:rPr dirty="0" smtClean="0"/>
              <a:t>00 </a:t>
            </a:r>
            <a:r>
              <a:rPr dirty="0"/>
              <a:t>to $</a:t>
            </a:r>
            <a:r>
              <a:rPr dirty="0" smtClean="0"/>
              <a:t>1</a:t>
            </a:r>
            <a:r>
              <a:rPr lang="en-US" dirty="0" smtClean="0"/>
              <a:t>8</a:t>
            </a:r>
            <a:r>
              <a:rPr dirty="0" smtClean="0"/>
              <a:t>00</a:t>
            </a:r>
            <a:endParaRPr lang="en-US" dirty="0" smtClean="0"/>
          </a:p>
          <a:p>
            <a:pPr lvl="2"/>
            <a:r>
              <a:rPr lang="en-US" dirty="0" smtClean="0"/>
              <a:t>Professional video resume</a:t>
            </a:r>
          </a:p>
          <a:p>
            <a:pPr lvl="2"/>
            <a:r>
              <a:rPr dirty="0" smtClean="0"/>
              <a:t>Portfolio </a:t>
            </a:r>
            <a:r>
              <a:rPr dirty="0"/>
              <a:t>content </a:t>
            </a:r>
            <a:r>
              <a:rPr dirty="0" smtClean="0"/>
              <a:t>gathering </a:t>
            </a:r>
            <a:endParaRPr lang="en-US" dirty="0" smtClean="0"/>
          </a:p>
          <a:p>
            <a:pPr lvl="2"/>
            <a:r>
              <a:rPr lang="en-US" dirty="0" smtClean="0"/>
              <a:t>Administrative and staff</a:t>
            </a:r>
          </a:p>
          <a:p>
            <a:pPr lvl="2"/>
            <a:r>
              <a:rPr lang="en-US" dirty="0" smtClean="0"/>
              <a:t>Web h</a:t>
            </a:r>
            <a:r>
              <a:rPr dirty="0" smtClean="0"/>
              <a:t>osting </a:t>
            </a:r>
            <a:endParaRPr dirty="0"/>
          </a:p>
          <a:p>
            <a:endParaRPr dirty="0"/>
          </a:p>
          <a:p>
            <a:pPr marL="0" indent="0">
              <a:buNone/>
            </a:pPr>
            <a:r>
              <a:rPr dirty="0" smtClean="0"/>
              <a:t> </a:t>
            </a:r>
            <a:r>
              <a:rPr sz="3100" dirty="0"/>
              <a:t>How much is spent </a:t>
            </a:r>
            <a:r>
              <a:rPr sz="3100" dirty="0" smtClean="0"/>
              <a:t>now</a:t>
            </a:r>
            <a:r>
              <a:rPr lang="en-US" sz="3100" dirty="0" smtClean="0"/>
              <a:t> for a situational assessment</a:t>
            </a:r>
            <a:r>
              <a:rPr sz="3100" dirty="0" smtClean="0"/>
              <a:t>? </a:t>
            </a:r>
            <a:endParaRPr sz="31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Where to get funding"/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8229600" cy="1279526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F</a:t>
            </a:r>
            <a:r>
              <a:rPr b="1" dirty="0" smtClean="0"/>
              <a:t>unding</a:t>
            </a:r>
            <a:endParaRPr b="1" dirty="0"/>
          </a:p>
        </p:txBody>
      </p:sp>
      <p:sp>
        <p:nvSpPr>
          <p:cNvPr id="203" name="Started through DDRC Self-Determination Initiative using Jefferson County Mill Levy $…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53848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rPr dirty="0"/>
              <a:t>Started through DDRC Self-Determination Initiative using </a:t>
            </a:r>
            <a:r>
              <a:rPr lang="en-US" dirty="0" smtClean="0"/>
              <a:t>Board Approved Local Funding</a:t>
            </a:r>
            <a:endParaRPr dirty="0"/>
          </a:p>
          <a:p>
            <a:pPr marL="0" indent="0">
              <a:buSzTx/>
              <a:buFontTx/>
              <a:buNone/>
              <a:defRPr sz="2400"/>
            </a:pPr>
            <a:endParaRPr dirty="0"/>
          </a:p>
          <a:p>
            <a:pPr marL="0" indent="0">
              <a:buSzTx/>
              <a:buFontTx/>
              <a:buNone/>
            </a:pPr>
            <a:r>
              <a:rPr dirty="0"/>
              <a:t>Prospective future funders: </a:t>
            </a:r>
          </a:p>
          <a:p>
            <a:pPr marL="1257300" lvl="2" indent="-342900"/>
            <a:r>
              <a:rPr dirty="0"/>
              <a:t>Division of Vocational Rehabilitation</a:t>
            </a:r>
          </a:p>
          <a:p>
            <a:pPr marL="1257300" lvl="2" indent="-342900"/>
            <a:r>
              <a:rPr dirty="0"/>
              <a:t>American Job Centers</a:t>
            </a:r>
          </a:p>
          <a:p>
            <a:pPr marL="1257300" lvl="2" indent="-342900"/>
            <a:r>
              <a:rPr dirty="0"/>
              <a:t>Medicaid Waiver</a:t>
            </a:r>
          </a:p>
          <a:p>
            <a:pPr marL="1257300" lvl="2" indent="-342900"/>
            <a:r>
              <a:rPr dirty="0"/>
              <a:t>Grants</a:t>
            </a:r>
          </a:p>
          <a:p>
            <a:pPr marL="1257300" lvl="2" indent="-342900"/>
            <a:r>
              <a:rPr dirty="0"/>
              <a:t>Private pay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9908"/>
            <a:ext cx="8428457" cy="585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699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questions-702x336.jpg" descr="questions-702x33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5412" y="1041400"/>
            <a:ext cx="5383588" cy="2576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1" name="Questions and / or Ideas"/>
          <p:cNvSpPr/>
          <p:nvPr/>
        </p:nvSpPr>
        <p:spPr>
          <a:xfrm>
            <a:off x="1235442" y="3833459"/>
            <a:ext cx="668935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/>
            </a:lvl1pPr>
          </a:lstStyle>
          <a:p>
            <a:r>
              <a:rPr dirty="0"/>
              <a:t>Questions and / or Ideas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or more information contact:…"/>
          <p:cNvSpPr>
            <a:spLocks noGrp="1"/>
          </p:cNvSpPr>
          <p:nvPr>
            <p:ph type="ctrTitle"/>
          </p:nvPr>
        </p:nvSpPr>
        <p:spPr>
          <a:xfrm>
            <a:off x="685800" y="2193925"/>
            <a:ext cx="7772400" cy="276101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39495">
              <a:defRPr sz="2596"/>
            </a:pPr>
            <a:r>
              <a:rPr dirty="0"/>
              <a:t>For more information contact:</a:t>
            </a:r>
          </a:p>
          <a:p>
            <a:pPr defTabSz="539495">
              <a:defRPr sz="2596"/>
            </a:pPr>
            <a:endParaRPr dirty="0"/>
          </a:p>
          <a:p>
            <a:pPr defTabSz="539495">
              <a:defRPr sz="2596"/>
            </a:pPr>
            <a:r>
              <a:rPr dirty="0"/>
              <a:t>Katie Taliercio</a:t>
            </a:r>
          </a:p>
          <a:p>
            <a:pPr defTabSz="539495">
              <a:defRPr sz="2596"/>
            </a:pPr>
            <a:r>
              <a:rPr dirty="0"/>
              <a:t>DDRC Self-Advocacy and </a:t>
            </a:r>
          </a:p>
          <a:p>
            <a:pPr defTabSz="539495">
              <a:defRPr sz="2596"/>
            </a:pPr>
            <a:r>
              <a:rPr dirty="0"/>
              <a:t>Self-Determination Initiative Coordinator</a:t>
            </a:r>
          </a:p>
          <a:p>
            <a:pPr defTabSz="539495">
              <a:defRPr sz="2596"/>
            </a:pPr>
            <a:r>
              <a:rPr dirty="0"/>
              <a:t>katie.taliercio@ddrcco.com</a:t>
            </a:r>
          </a:p>
          <a:p>
            <a:pPr defTabSz="539495">
              <a:defRPr sz="2596"/>
            </a:pPr>
            <a:r>
              <a:rPr dirty="0"/>
              <a:t>303-462-6528</a:t>
            </a:r>
          </a:p>
        </p:txBody>
      </p:sp>
      <p:sp>
        <p:nvSpPr>
          <p:cNvPr id="214" name="Thank you for your time and interest!"/>
          <p:cNvSpPr>
            <a:spLocks noGrp="1"/>
          </p:cNvSpPr>
          <p:nvPr>
            <p:ph type="subTitle" sz="quarter" idx="1"/>
          </p:nvPr>
        </p:nvSpPr>
        <p:spPr>
          <a:xfrm>
            <a:off x="1041400" y="904151"/>
            <a:ext cx="7035800" cy="793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>
                <a:solidFill>
                  <a:srgbClr val="FF9300"/>
                </a:solidFill>
              </a:defRPr>
            </a:lvl1pPr>
          </a:lstStyle>
          <a:p>
            <a:r>
              <a:rPr sz="3200" b="1" dirty="0"/>
              <a:t>Thank you for your time and interest!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resentation Review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Presentation Review</a:t>
            </a:r>
          </a:p>
        </p:txBody>
      </p:sp>
      <p:sp>
        <p:nvSpPr>
          <p:cNvPr id="136" name="First job and situational assessments…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First job </a:t>
            </a:r>
            <a:endParaRPr lang="en-US" sz="3600" dirty="0" smtClean="0"/>
          </a:p>
          <a:p>
            <a:r>
              <a:rPr sz="3600" dirty="0" smtClean="0"/>
              <a:t>A </a:t>
            </a:r>
            <a:r>
              <a:rPr sz="3600" dirty="0"/>
              <a:t>new way to think about assessments</a:t>
            </a:r>
          </a:p>
          <a:p>
            <a:r>
              <a:rPr sz="3600" dirty="0"/>
              <a:t>Storytelling </a:t>
            </a:r>
          </a:p>
          <a:p>
            <a:r>
              <a:rPr sz="3600" dirty="0"/>
              <a:t>Multimedia Portfolios</a:t>
            </a:r>
          </a:p>
          <a:p>
            <a:r>
              <a:rPr lang="en-US" sz="3600" dirty="0"/>
              <a:t>B</a:t>
            </a:r>
            <a:r>
              <a:rPr sz="3600" dirty="0" smtClean="0"/>
              <a:t>alancing </a:t>
            </a:r>
            <a:r>
              <a:rPr lang="en-US" sz="3600" dirty="0" smtClean="0"/>
              <a:t>HIPAA regulations</a:t>
            </a:r>
            <a:r>
              <a:rPr sz="3600" dirty="0" smtClean="0"/>
              <a:t> with</a:t>
            </a:r>
            <a:r>
              <a:rPr lang="en-US" sz="3600" dirty="0" smtClean="0"/>
              <a:t> the right to </a:t>
            </a:r>
            <a:r>
              <a:rPr sz="3600" dirty="0" smtClean="0"/>
              <a:t> participat</a:t>
            </a:r>
            <a:r>
              <a:rPr lang="en-US" sz="3600" dirty="0" smtClean="0"/>
              <a:t>e</a:t>
            </a:r>
            <a:r>
              <a:rPr sz="3600" dirty="0" smtClean="0"/>
              <a:t> </a:t>
            </a:r>
            <a:r>
              <a:rPr sz="3600" dirty="0"/>
              <a:t>on the internet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my first job.jpg" descr="my first jo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4329" y="533400"/>
            <a:ext cx="4516121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9" name="What was…"/>
          <p:cNvSpPr/>
          <p:nvPr/>
        </p:nvSpPr>
        <p:spPr>
          <a:xfrm>
            <a:off x="900213" y="1770379"/>
            <a:ext cx="2060819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800"/>
            </a:pPr>
            <a:r>
              <a:rPr sz="3600" b="0" dirty="0"/>
              <a:t>What was </a:t>
            </a:r>
          </a:p>
          <a:p>
            <a:pPr>
              <a:defRPr sz="4800"/>
            </a:pPr>
            <a:r>
              <a:rPr sz="3600" b="0" dirty="0"/>
              <a:t>your </a:t>
            </a:r>
          </a:p>
          <a:p>
            <a:pPr>
              <a:defRPr sz="4800"/>
            </a:pPr>
            <a:r>
              <a:rPr sz="3600" b="0" dirty="0"/>
              <a:t>first job?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id you participate in a…"/>
          <p:cNvSpPr>
            <a:spLocks noGrp="1"/>
          </p:cNvSpPr>
          <p:nvPr>
            <p:ph type="title" idx="4294967295"/>
          </p:nvPr>
        </p:nvSpPr>
        <p:spPr>
          <a:xfrm>
            <a:off x="457200" y="1987467"/>
            <a:ext cx="8229600" cy="150812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67512">
              <a:defRPr sz="3212"/>
            </a:pPr>
            <a:r>
              <a:rPr sz="3600" dirty="0"/>
              <a:t>Did you participate in a </a:t>
            </a:r>
          </a:p>
          <a:p>
            <a:pPr defTabSz="667512">
              <a:defRPr sz="3212"/>
            </a:pPr>
            <a:r>
              <a:rPr sz="3600" dirty="0"/>
              <a:t>situational assessment </a:t>
            </a:r>
          </a:p>
          <a:p>
            <a:pPr defTabSz="667512">
              <a:defRPr sz="3212"/>
            </a:pPr>
            <a:r>
              <a:rPr sz="3600" dirty="0"/>
              <a:t>before you got that job? </a:t>
            </a:r>
          </a:p>
        </p:txBody>
      </p:sp>
      <p:sp>
        <p:nvSpPr>
          <p:cNvPr id="142" name="Or"/>
          <p:cNvSpPr/>
          <p:nvPr/>
        </p:nvSpPr>
        <p:spPr>
          <a:xfrm>
            <a:off x="4038600" y="3200400"/>
            <a:ext cx="117419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endParaRPr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981200"/>
            <a:ext cx="680410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5493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What is Self-Advocacy and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5493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why does it matter in a job search?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549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202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onia.jpg" descr="Son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7204" y="1171175"/>
            <a:ext cx="2881322" cy="432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9" name="Self-Advocacy is…"/>
          <p:cNvSpPr/>
          <p:nvPr/>
        </p:nvSpPr>
        <p:spPr>
          <a:xfrm>
            <a:off x="1198121" y="1431265"/>
            <a:ext cx="245515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b="0" dirty="0"/>
              <a:t>Self-Advocacy is </a:t>
            </a:r>
          </a:p>
          <a:p>
            <a:r>
              <a:rPr b="0" dirty="0"/>
              <a:t>intimate, personal,</a:t>
            </a:r>
          </a:p>
          <a:p>
            <a:r>
              <a:rPr b="0" dirty="0"/>
              <a:t>and brave</a:t>
            </a:r>
          </a:p>
        </p:txBody>
      </p:sp>
      <p:sp>
        <p:nvSpPr>
          <p:cNvPr id="150" name="Self-Advocacy is not…"/>
          <p:cNvSpPr/>
          <p:nvPr/>
        </p:nvSpPr>
        <p:spPr>
          <a:xfrm>
            <a:off x="748530" y="3205479"/>
            <a:ext cx="335434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b="0" dirty="0"/>
              <a:t>Self-Advocacy is not </a:t>
            </a:r>
          </a:p>
          <a:p>
            <a:r>
              <a:rPr lang="en-US" b="0" dirty="0" smtClean="0"/>
              <a:t>a </a:t>
            </a:r>
            <a:r>
              <a:rPr b="0" dirty="0" smtClean="0"/>
              <a:t>compari</a:t>
            </a:r>
            <a:r>
              <a:rPr lang="en-US" b="0" dirty="0" smtClean="0"/>
              <a:t>so</a:t>
            </a:r>
            <a:r>
              <a:rPr b="0" dirty="0" smtClean="0"/>
              <a:t>n </a:t>
            </a:r>
            <a:r>
              <a:rPr lang="en-US" b="0" dirty="0" smtClean="0"/>
              <a:t>with</a:t>
            </a:r>
            <a:r>
              <a:rPr b="0" dirty="0" smtClean="0"/>
              <a:t> </a:t>
            </a:r>
            <a:r>
              <a:rPr b="0" dirty="0"/>
              <a:t>others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6032" y="4724400"/>
            <a:ext cx="342151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5493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Self-Advocacy is a journey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549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  <p:bldP spid="150" grpId="2" animBg="1" advAuto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ll your story"/>
          <p:cNvSpPr>
            <a:spLocks noGrp="1"/>
          </p:cNvSpPr>
          <p:nvPr>
            <p:ph type="title" idx="4294967295"/>
          </p:nvPr>
        </p:nvSpPr>
        <p:spPr>
          <a:xfrm>
            <a:off x="353069" y="206375"/>
            <a:ext cx="8229601" cy="110936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Self-Advocacy is </a:t>
            </a:r>
            <a:r>
              <a:rPr dirty="0" smtClean="0"/>
              <a:t>Tell</a:t>
            </a:r>
            <a:r>
              <a:rPr lang="en-US" dirty="0" smtClean="0"/>
              <a:t>ing Y</a:t>
            </a:r>
            <a:r>
              <a:rPr dirty="0" smtClean="0"/>
              <a:t>our </a:t>
            </a:r>
            <a:r>
              <a:rPr lang="en-US" dirty="0" smtClean="0"/>
              <a:t>S</a:t>
            </a:r>
            <a:r>
              <a:rPr dirty="0" smtClean="0"/>
              <a:t>tory</a:t>
            </a:r>
            <a:endParaRPr dirty="0"/>
          </a:p>
        </p:txBody>
      </p:sp>
      <p:sp>
        <p:nvSpPr>
          <p:cNvPr id="146" name="What are some of the things you can do that you want to show in your video?…"/>
          <p:cNvSpPr>
            <a:spLocks noGrp="1"/>
          </p:cNvSpPr>
          <p:nvPr>
            <p:ph type="body" idx="4294967295"/>
          </p:nvPr>
        </p:nvSpPr>
        <p:spPr>
          <a:xfrm>
            <a:off x="604539" y="1473200"/>
            <a:ext cx="7726661" cy="4143822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buFont typeface="Arial"/>
              <a:buChar char="•"/>
            </a:pPr>
            <a:r>
              <a:rPr sz="3600" dirty="0" smtClean="0"/>
              <a:t>What are </a:t>
            </a:r>
            <a:r>
              <a:rPr sz="3600" dirty="0"/>
              <a:t>the things </a:t>
            </a:r>
            <a:r>
              <a:rPr lang="en-US" sz="3600" dirty="0" smtClean="0"/>
              <a:t>you do that show your gifts and talents?</a:t>
            </a:r>
          </a:p>
          <a:p>
            <a:pPr marL="457200" lvl="1" indent="0">
              <a:buNone/>
            </a:pPr>
            <a:endParaRPr sz="1050" dirty="0"/>
          </a:p>
          <a:p>
            <a:pPr marL="800100" lvl="1" indent="-342900">
              <a:buChar char="•"/>
            </a:pPr>
            <a:r>
              <a:rPr sz="3600" dirty="0"/>
              <a:t>Who knows you well and can speak to your </a:t>
            </a:r>
            <a:r>
              <a:rPr sz="3600" dirty="0" smtClean="0"/>
              <a:t>strengths</a:t>
            </a:r>
            <a:r>
              <a:rPr lang="en-US" sz="3600" dirty="0" smtClean="0"/>
              <a:t>?</a:t>
            </a:r>
          </a:p>
          <a:p>
            <a:pPr marL="457200" lvl="1" indent="0">
              <a:buNone/>
            </a:pPr>
            <a:endParaRPr sz="1000" dirty="0"/>
          </a:p>
          <a:p>
            <a:pPr marL="800100" lvl="1" indent="-342900">
              <a:buChar char="•"/>
            </a:pPr>
            <a:r>
              <a:rPr sz="3600" dirty="0"/>
              <a:t>What are some of your passions and </a:t>
            </a:r>
            <a:r>
              <a:rPr sz="3600" dirty="0" smtClean="0"/>
              <a:t>hobbies</a:t>
            </a:r>
            <a:r>
              <a:rPr lang="en-US" sz="3600" dirty="0" smtClean="0"/>
              <a:t>?</a:t>
            </a:r>
            <a:endParaRPr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riks’ Video Resume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 smtClean="0"/>
              <a:t>Erik</a:t>
            </a:r>
            <a:r>
              <a:rPr lang="en-US" b="1" dirty="0" smtClean="0"/>
              <a:t>’s</a:t>
            </a:r>
            <a:r>
              <a:rPr b="1" dirty="0" smtClean="0"/>
              <a:t> </a:t>
            </a:r>
            <a:r>
              <a:rPr b="1" dirty="0"/>
              <a:t>Video Resume</a:t>
            </a:r>
          </a:p>
        </p:txBody>
      </p:sp>
      <p:pic>
        <p:nvPicPr>
          <p:cNvPr id="153" name="Screen Shot 2017-06-11 at 8.23.58 PM.png" descr="Screen Shot 2017-06-11 at 8.23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344" y="1318914"/>
            <a:ext cx="6688464" cy="447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4" name="http://employmentgateway.org/erik"/>
          <p:cNvSpPr/>
          <p:nvPr/>
        </p:nvSpPr>
        <p:spPr>
          <a:xfrm>
            <a:off x="1071607" y="5910579"/>
            <a:ext cx="522278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005493"/>
                </a:solidFill>
                <a:uFillTx/>
              </a:defRPr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http://employmentgateway.org/erik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FFFFFF"/>
      </a:dk1>
      <a:lt1>
        <a:srgbClr val="005493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549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549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441</Words>
  <Application>Microsoft Office PowerPoint</Application>
  <PresentationFormat>On-screen Show (4:3)</PresentationFormat>
  <Paragraphs>148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Presentation Review</vt:lpstr>
      <vt:lpstr>PowerPoint Presentation</vt:lpstr>
      <vt:lpstr>Did you participate in a  situational assessment  before you got that job? </vt:lpstr>
      <vt:lpstr>PowerPoint Presentation</vt:lpstr>
      <vt:lpstr>PowerPoint Presentation</vt:lpstr>
      <vt:lpstr>Self-Advocacy is Telling Your Story</vt:lpstr>
      <vt:lpstr>Erik’s Video Resume</vt:lpstr>
      <vt:lpstr>PowerPoint Presentation</vt:lpstr>
      <vt:lpstr>Multimedia Portfolio All on one site</vt:lpstr>
      <vt:lpstr>PowerPoint Presentation</vt:lpstr>
      <vt:lpstr>PowerPoint Presentation</vt:lpstr>
      <vt:lpstr>HIPAA Privacy Concerns</vt:lpstr>
      <vt:lpstr>PowerPoint Presentation</vt:lpstr>
      <vt:lpstr>Declaration</vt:lpstr>
      <vt:lpstr>PowerPoint Presentation</vt:lpstr>
      <vt:lpstr>Covered Entity</vt:lpstr>
      <vt:lpstr>Employment Gateway Logistics</vt:lpstr>
      <vt:lpstr>Cost</vt:lpstr>
      <vt:lpstr>Funding</vt:lpstr>
      <vt:lpstr>PowerPoint Presentation</vt:lpstr>
      <vt:lpstr>PowerPoint Presentation</vt:lpstr>
      <vt:lpstr>For more information contact:  Katie Taliercio DDRC Self-Advocacy and  Self-Determination Initiative Coordinator katie.taliercio@ddrcco.com 303-462-6528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Taliercio</dc:creator>
  <cp:lastModifiedBy>ktaliercio</cp:lastModifiedBy>
  <cp:revision>33</cp:revision>
  <dcterms:modified xsi:type="dcterms:W3CDTF">2017-06-15T17:48:00Z</dcterms:modified>
</cp:coreProperties>
</file>