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41.xml" ContentType="application/vnd.openxmlformats-officedocument.presentationml.slide+xml"/>
  <Override PartName="/ppt/slides/slide16.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8.xml" ContentType="application/vnd.openxmlformats-officedocument.presentationml.slide+xml"/>
  <Override PartName="/ppt/slides/slide15.xml" ContentType="application/vnd.openxmlformats-officedocument.presentationml.slide+xml"/>
  <Override PartName="/ppt/slides/slide36.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handoutMasters/handoutMaster1.xml" ContentType="application/vnd.openxmlformats-officedocument.presentationml.handoutMaster+xml"/>
  <Override PartName="/ppt/charts/style9.xml" ContentType="application/vnd.ms-office.chartstyle+xml"/>
  <Override PartName="/ppt/theme/theme1.xml" ContentType="application/vnd.openxmlformats-officedocument.them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xml" ContentType="application/vnd.openxmlformats-officedocument.drawingml.char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harts/style1.xml" ContentType="application/vnd.ms-office.chartstyle+xml"/>
  <Override PartName="/ppt/charts/chart2.xml" ContentType="application/vnd.openxmlformats-officedocument.drawingml.chart+xml"/>
  <Override PartName="/ppt/charts/style7.xml" ContentType="application/vnd.ms-office.chartstyle+xml"/>
  <Override PartName="/ppt/charts/chart9.xml" ContentType="application/vnd.openxmlformats-officedocument.drawingml.chart+xml"/>
  <Override PartName="/ppt/charts/colors6.xml" ContentType="application/vnd.ms-office.chartcolorstyle+xml"/>
  <Override PartName="/ppt/charts/style6.xml" ContentType="application/vnd.ms-office.chartstyle+xml"/>
  <Override PartName="/ppt/charts/colors1.xml" ContentType="application/vnd.ms-office.chartcolorstyle+xml"/>
  <Override PartName="/ppt/charts/colors5.xml" ContentType="application/vnd.ms-office.chartcolor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9.xml" ContentType="application/vnd.ms-office.chartcolorstyle+xml"/>
  <Override PartName="/ppt/charts/chart11.xml" ContentType="application/vnd.openxmlformats-officedocument.drawingml.chart+xml"/>
  <Override PartName="/ppt/charts/colors8.xml" ContentType="application/vnd.ms-office.chartcolorstyle+xml"/>
  <Override PartName="/ppt/charts/style5.xml" ContentType="application/vnd.ms-office.chartstyle+xml"/>
  <Override PartName="/ppt/charts/chart8.xml" ContentType="application/vnd.openxmlformats-officedocument.drawingml.chart+xml"/>
  <Override PartName="/ppt/charts/style3.xml" ContentType="application/vnd.ms-office.chartstyle+xml"/>
  <Override PartName="/ppt/charts/chart7.xml" ContentType="application/vnd.openxmlformats-officedocument.drawingml.chart+xml"/>
  <Override PartName="/ppt/charts/colors2.xml" ContentType="application/vnd.ms-office.chartcolorstyle+xml"/>
  <Override PartName="/ppt/charts/style2.xml" ContentType="application/vnd.ms-office.chartstyle+xml"/>
  <Override PartName="/ppt/charts/chart3.xml" ContentType="application/vnd.openxmlformats-officedocument.drawingml.chart+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olors4.xml" ContentType="application/vnd.ms-office.chartcolorstyle+xml"/>
  <Override PartName="/ppt/charts/chart6.xml" ContentType="application/vnd.openxmlformats-officedocument.drawingml.chart+xml"/>
  <Override PartName="/ppt/charts/style4.xml" ContentType="application/vnd.ms-office.chart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4"/>
  </p:notesMasterIdLst>
  <p:handoutMasterIdLst>
    <p:handoutMasterId r:id="rId45"/>
  </p:handoutMasterIdLst>
  <p:sldIdLst>
    <p:sldId id="300" r:id="rId3"/>
    <p:sldId id="301"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2" r:id="rId20"/>
    <p:sldId id="274" r:id="rId21"/>
    <p:sldId id="275" r:id="rId22"/>
    <p:sldId id="276" r:id="rId23"/>
    <p:sldId id="277" r:id="rId24"/>
    <p:sldId id="278" r:id="rId25"/>
    <p:sldId id="279" r:id="rId26"/>
    <p:sldId id="280" r:id="rId27"/>
    <p:sldId id="284" r:id="rId28"/>
    <p:sldId id="285" r:id="rId29"/>
    <p:sldId id="286" r:id="rId30"/>
    <p:sldId id="287" r:id="rId31"/>
    <p:sldId id="288" r:id="rId32"/>
    <p:sldId id="289" r:id="rId33"/>
    <p:sldId id="290" r:id="rId34"/>
    <p:sldId id="291" r:id="rId35"/>
    <p:sldId id="295" r:id="rId36"/>
    <p:sldId id="296" r:id="rId37"/>
    <p:sldId id="297" r:id="rId38"/>
    <p:sldId id="298" r:id="rId39"/>
    <p:sldId id="299" r:id="rId40"/>
    <p:sldId id="292" r:id="rId41"/>
    <p:sldId id="293" r:id="rId42"/>
    <p:sldId id="294" r:id="rId4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9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0037" autoAdjust="0"/>
  </p:normalViewPr>
  <p:slideViewPr>
    <p:cSldViewPr snapToGrid="0">
      <p:cViewPr varScale="1">
        <p:scale>
          <a:sx n="65" d="100"/>
          <a:sy n="65" d="100"/>
        </p:scale>
        <p:origin x="7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BOSSMAN\H$\POM%20DATA%20BASE\POM%20DATA\2009%20POM%20CHART.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friedman\Desktop\1996%20to%202015%20data.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dLbls>
          <c:showLegendKey val="0"/>
          <c:showVal val="0"/>
          <c:showCatName val="0"/>
          <c:showSerName val="0"/>
          <c:showPercent val="0"/>
          <c:showBubbleSize val="0"/>
        </c:dLbls>
        <c:gapWidth val="150"/>
        <c:overlap val="100"/>
        <c:axId val="408732320"/>
        <c:axId val="408737416"/>
      </c:barChart>
      <c:catAx>
        <c:axId val="408732320"/>
        <c:scaling>
          <c:orientation val="minMax"/>
        </c:scaling>
        <c:delete val="1"/>
        <c:axPos val="l"/>
        <c:numFmt formatCode="General" sourceLinked="1"/>
        <c:majorTickMark val="out"/>
        <c:minorTickMark val="none"/>
        <c:tickLblPos val="nextTo"/>
        <c:crossAx val="408737416"/>
        <c:crosses val="autoZero"/>
        <c:auto val="1"/>
        <c:lblAlgn val="ctr"/>
        <c:lblOffset val="100"/>
        <c:noMultiLvlLbl val="0"/>
      </c:catAx>
      <c:valAx>
        <c:axId val="408737416"/>
        <c:scaling>
          <c:orientation val="minMax"/>
        </c:scaling>
        <c:delete val="0"/>
        <c:axPos val="b"/>
        <c:majorGridlines/>
        <c:numFmt formatCode="0%" sourceLinked="0"/>
        <c:majorTickMark val="out"/>
        <c:minorTickMark val="none"/>
        <c:tickLblPos val="nextTo"/>
        <c:txPr>
          <a:bodyPr/>
          <a:lstStyle/>
          <a:p>
            <a:pPr>
              <a:defRPr sz="1000">
                <a:latin typeface="Arial" pitchFamily="34" charset="0"/>
                <a:cs typeface="Arial" pitchFamily="34" charset="0"/>
              </a:defRPr>
            </a:pPr>
            <a:endParaRPr lang="en-US"/>
          </a:p>
        </c:txPr>
        <c:crossAx val="408732320"/>
        <c:crosses val="autoZero"/>
        <c:crossBetween val="between"/>
      </c:valAx>
    </c:plotArea>
    <c:plotVisOnly val="1"/>
    <c:dispBlanksAs val="gap"/>
    <c:showDLblsOverMax val="0"/>
  </c:chart>
  <c:txPr>
    <a:bodyPr/>
    <a:lstStyle/>
    <a:p>
      <a:pPr>
        <a:defRPr sz="1200" b="1"/>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sz="1440" b="1" i="0" u="none" strike="noStrike" baseline="0" dirty="0">
                <a:effectLst/>
              </a:rPr>
              <a:t>National Data Change Over Time - </a:t>
            </a:r>
            <a:r>
              <a:rPr lang="en-US" b="1" dirty="0"/>
              <a:t>My Choices</a:t>
            </a:r>
          </a:p>
        </c:rich>
      </c:tx>
      <c:layout>
        <c:manualLayout>
          <c:xMode val="edge"/>
          <c:yMode val="edge"/>
          <c:x val="0.27487858518129704"/>
          <c:y val="3.0107514581503771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1996-2000</c:v>
                </c:pt>
              </c:strCache>
            </c:strRef>
          </c:tx>
          <c:spPr>
            <a:solidFill>
              <a:schemeClr val="accent1"/>
            </a:solidFill>
            <a:ln>
              <a:noFill/>
            </a:ln>
            <a:effectLst/>
          </c:spPr>
          <c:invertIfNegative val="0"/>
          <c:cat>
            <c:strRef>
              <c:f>Sheet1!$B$18:$B$20</c:f>
              <c:strCache>
                <c:ptCount val="3"/>
                <c:pt idx="0">
                  <c:v>choose where and with whom they live </c:v>
                </c:pt>
                <c:pt idx="1">
                  <c:v>choose where they work</c:v>
                </c:pt>
                <c:pt idx="2">
                  <c:v>chose services </c:v>
                </c:pt>
              </c:strCache>
            </c:strRef>
          </c:cat>
          <c:val>
            <c:numRef>
              <c:f>Sheet1!$C$18:$C$20</c:f>
              <c:numCache>
                <c:formatCode>0%</c:formatCode>
                <c:ptCount val="3"/>
                <c:pt idx="0">
                  <c:v>0.43855606758832566</c:v>
                </c:pt>
                <c:pt idx="1">
                  <c:v>0.37327188940092165</c:v>
                </c:pt>
                <c:pt idx="2">
                  <c:v>0.60906298003072201</c:v>
                </c:pt>
              </c:numCache>
            </c:numRef>
          </c:val>
          <c:extLst>
            <c:ext xmlns:c16="http://schemas.microsoft.com/office/drawing/2014/chart" uri="{C3380CC4-5D6E-409C-BE32-E72D297353CC}">
              <c16:uniqueId val="{00000000-6C59-4E98-96FC-DA142FD28588}"/>
            </c:ext>
          </c:extLst>
        </c:ser>
        <c:ser>
          <c:idx val="1"/>
          <c:order val="1"/>
          <c:tx>
            <c:strRef>
              <c:f>Sheet1!$D$1</c:f>
              <c:strCache>
                <c:ptCount val="1"/>
                <c:pt idx="0">
                  <c:v>2001-2005</c:v>
                </c:pt>
              </c:strCache>
            </c:strRef>
          </c:tx>
          <c:spPr>
            <a:solidFill>
              <a:schemeClr val="accent2"/>
            </a:solidFill>
            <a:ln>
              <a:noFill/>
            </a:ln>
            <a:effectLst/>
          </c:spPr>
          <c:invertIfNegative val="0"/>
          <c:cat>
            <c:strRef>
              <c:f>Sheet1!$B$18:$B$20</c:f>
              <c:strCache>
                <c:ptCount val="3"/>
                <c:pt idx="0">
                  <c:v>choose where and with whom they live </c:v>
                </c:pt>
                <c:pt idx="1">
                  <c:v>choose where they work</c:v>
                </c:pt>
                <c:pt idx="2">
                  <c:v>chose services </c:v>
                </c:pt>
              </c:strCache>
            </c:strRef>
          </c:cat>
          <c:val>
            <c:numRef>
              <c:f>Sheet1!$D$18:$D$20</c:f>
              <c:numCache>
                <c:formatCode>0%</c:formatCode>
                <c:ptCount val="3"/>
                <c:pt idx="0">
                  <c:v>0.46103896103896103</c:v>
                </c:pt>
                <c:pt idx="1">
                  <c:v>0.41923701298701299</c:v>
                </c:pt>
                <c:pt idx="2">
                  <c:v>0.54117647058823526</c:v>
                </c:pt>
              </c:numCache>
            </c:numRef>
          </c:val>
          <c:extLst>
            <c:ext xmlns:c16="http://schemas.microsoft.com/office/drawing/2014/chart" uri="{C3380CC4-5D6E-409C-BE32-E72D297353CC}">
              <c16:uniqueId val="{00000001-6C59-4E98-96FC-DA142FD28588}"/>
            </c:ext>
          </c:extLst>
        </c:ser>
        <c:ser>
          <c:idx val="2"/>
          <c:order val="2"/>
          <c:tx>
            <c:strRef>
              <c:f>Sheet1!$E$1</c:f>
              <c:strCache>
                <c:ptCount val="1"/>
                <c:pt idx="0">
                  <c:v>2006-2010</c:v>
                </c:pt>
              </c:strCache>
            </c:strRef>
          </c:tx>
          <c:spPr>
            <a:solidFill>
              <a:schemeClr val="accent3"/>
            </a:solidFill>
            <a:ln>
              <a:noFill/>
            </a:ln>
            <a:effectLst/>
          </c:spPr>
          <c:invertIfNegative val="0"/>
          <c:cat>
            <c:strRef>
              <c:f>Sheet1!$B$18:$B$20</c:f>
              <c:strCache>
                <c:ptCount val="3"/>
                <c:pt idx="0">
                  <c:v>choose where and with whom they live </c:v>
                </c:pt>
                <c:pt idx="1">
                  <c:v>choose where they work</c:v>
                </c:pt>
                <c:pt idx="2">
                  <c:v>chose services </c:v>
                </c:pt>
              </c:strCache>
            </c:strRef>
          </c:cat>
          <c:val>
            <c:numRef>
              <c:f>Sheet1!$E$18:$E$20</c:f>
              <c:numCache>
                <c:formatCode>0%</c:formatCode>
                <c:ptCount val="3"/>
                <c:pt idx="0">
                  <c:v>0.54339622641509433</c:v>
                </c:pt>
                <c:pt idx="1">
                  <c:v>0.48190167477039436</c:v>
                </c:pt>
                <c:pt idx="2">
                  <c:v>0.62425876010781667</c:v>
                </c:pt>
              </c:numCache>
            </c:numRef>
          </c:val>
          <c:extLst>
            <c:ext xmlns:c16="http://schemas.microsoft.com/office/drawing/2014/chart" uri="{C3380CC4-5D6E-409C-BE32-E72D297353CC}">
              <c16:uniqueId val="{00000002-6C59-4E98-96FC-DA142FD28588}"/>
            </c:ext>
          </c:extLst>
        </c:ser>
        <c:ser>
          <c:idx val="3"/>
          <c:order val="3"/>
          <c:tx>
            <c:strRef>
              <c:f>Sheet1!$F$1</c:f>
              <c:strCache>
                <c:ptCount val="1"/>
                <c:pt idx="0">
                  <c:v>2011-2015</c:v>
                </c:pt>
              </c:strCache>
            </c:strRef>
          </c:tx>
          <c:spPr>
            <a:solidFill>
              <a:schemeClr val="accent4"/>
            </a:solidFill>
            <a:ln>
              <a:noFill/>
            </a:ln>
            <a:effectLst/>
          </c:spPr>
          <c:invertIfNegative val="0"/>
          <c:cat>
            <c:strRef>
              <c:f>Sheet1!$B$18:$B$20</c:f>
              <c:strCache>
                <c:ptCount val="3"/>
                <c:pt idx="0">
                  <c:v>choose where and with whom they live </c:v>
                </c:pt>
                <c:pt idx="1">
                  <c:v>choose where they work</c:v>
                </c:pt>
                <c:pt idx="2">
                  <c:v>chose services </c:v>
                </c:pt>
              </c:strCache>
            </c:strRef>
          </c:cat>
          <c:val>
            <c:numRef>
              <c:f>Sheet1!$F$18:$F$20</c:f>
              <c:numCache>
                <c:formatCode>0%</c:formatCode>
                <c:ptCount val="3"/>
                <c:pt idx="0">
                  <c:v>0.42887249736564803</c:v>
                </c:pt>
                <c:pt idx="1">
                  <c:v>0.42088607594936711</c:v>
                </c:pt>
                <c:pt idx="2">
                  <c:v>0.54294803817603399</c:v>
                </c:pt>
              </c:numCache>
            </c:numRef>
          </c:val>
          <c:extLst>
            <c:ext xmlns:c16="http://schemas.microsoft.com/office/drawing/2014/chart" uri="{C3380CC4-5D6E-409C-BE32-E72D297353CC}">
              <c16:uniqueId val="{00000003-6C59-4E98-96FC-DA142FD28588}"/>
            </c:ext>
          </c:extLst>
        </c:ser>
        <c:ser>
          <c:idx val="4"/>
          <c:order val="4"/>
          <c:tx>
            <c:strRef>
              <c:f>Sheet1!$G$1</c:f>
              <c:strCache>
                <c:ptCount val="1"/>
                <c:pt idx="0">
                  <c:v>All Data Average</c:v>
                </c:pt>
              </c:strCache>
            </c:strRef>
          </c:tx>
          <c:spPr>
            <a:solidFill>
              <a:schemeClr val="tx1"/>
            </a:solidFill>
            <a:ln>
              <a:noFill/>
            </a:ln>
            <a:effectLst/>
          </c:spPr>
          <c:invertIfNegative val="0"/>
          <c:cat>
            <c:strRef>
              <c:f>Sheet1!$B$18:$B$20</c:f>
              <c:strCache>
                <c:ptCount val="3"/>
                <c:pt idx="0">
                  <c:v>choose where and with whom they live </c:v>
                </c:pt>
                <c:pt idx="1">
                  <c:v>choose where they work</c:v>
                </c:pt>
                <c:pt idx="2">
                  <c:v>chose services </c:v>
                </c:pt>
              </c:strCache>
            </c:strRef>
          </c:cat>
          <c:val>
            <c:numRef>
              <c:f>Sheet1!$G$18:$G$20</c:f>
              <c:numCache>
                <c:formatCode>0%</c:formatCode>
                <c:ptCount val="3"/>
                <c:pt idx="0">
                  <c:v>0.4691310975609756</c:v>
                </c:pt>
                <c:pt idx="1">
                  <c:v>0.4189652980805898</c:v>
                </c:pt>
                <c:pt idx="2">
                  <c:v>0.58344985381975345</c:v>
                </c:pt>
              </c:numCache>
            </c:numRef>
          </c:val>
          <c:extLst>
            <c:ext xmlns:c16="http://schemas.microsoft.com/office/drawing/2014/chart" uri="{C3380CC4-5D6E-409C-BE32-E72D297353CC}">
              <c16:uniqueId val="{00000004-6C59-4E98-96FC-DA142FD28588}"/>
            </c:ext>
          </c:extLst>
        </c:ser>
        <c:dLbls>
          <c:showLegendKey val="0"/>
          <c:showVal val="0"/>
          <c:showCatName val="0"/>
          <c:showSerName val="0"/>
          <c:showPercent val="0"/>
          <c:showBubbleSize val="0"/>
        </c:dLbls>
        <c:gapWidth val="219"/>
        <c:overlap val="-27"/>
        <c:axId val="586271032"/>
        <c:axId val="586275296"/>
      </c:barChart>
      <c:catAx>
        <c:axId val="58627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6275296"/>
        <c:crosses val="autoZero"/>
        <c:auto val="1"/>
        <c:lblAlgn val="ctr"/>
        <c:lblOffset val="100"/>
        <c:noMultiLvlLbl val="0"/>
      </c:catAx>
      <c:valAx>
        <c:axId val="58627529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6271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sz="1440" b="1" i="0" u="none" strike="noStrike" baseline="0" dirty="0">
                <a:effectLst/>
              </a:rPr>
              <a:t>National Data Change Over Time - </a:t>
            </a:r>
            <a:r>
              <a:rPr lang="en-US" b="1" dirty="0"/>
              <a:t>My Goals</a:t>
            </a:r>
          </a:p>
        </c:rich>
      </c:tx>
      <c:layout>
        <c:manualLayout>
          <c:xMode val="edge"/>
          <c:yMode val="edge"/>
          <c:x val="0.27185547374343089"/>
          <c:y val="3.0050157634635526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1996-2000</c:v>
                </c:pt>
              </c:strCache>
            </c:strRef>
          </c:tx>
          <c:spPr>
            <a:solidFill>
              <a:schemeClr val="accent1"/>
            </a:solidFill>
            <a:ln>
              <a:noFill/>
            </a:ln>
            <a:effectLst/>
          </c:spPr>
          <c:invertIfNegative val="0"/>
          <c:cat>
            <c:strRef>
              <c:f>Sheet1!$B$21:$B$22</c:f>
              <c:strCache>
                <c:ptCount val="2"/>
                <c:pt idx="0">
                  <c:v>choose personal goals</c:v>
                </c:pt>
                <c:pt idx="1">
                  <c:v>realize personal goals </c:v>
                </c:pt>
              </c:strCache>
            </c:strRef>
          </c:cat>
          <c:val>
            <c:numRef>
              <c:f>Sheet1!$C$21:$C$22</c:f>
              <c:numCache>
                <c:formatCode>0%</c:formatCode>
                <c:ptCount val="2"/>
                <c:pt idx="0">
                  <c:v>0.43317972350230416</c:v>
                </c:pt>
                <c:pt idx="1">
                  <c:v>0.56144393241167434</c:v>
                </c:pt>
              </c:numCache>
            </c:numRef>
          </c:val>
          <c:extLst>
            <c:ext xmlns:c16="http://schemas.microsoft.com/office/drawing/2014/chart" uri="{C3380CC4-5D6E-409C-BE32-E72D297353CC}">
              <c16:uniqueId val="{00000000-0061-4DB3-9D8D-E73B051D975A}"/>
            </c:ext>
          </c:extLst>
        </c:ser>
        <c:ser>
          <c:idx val="1"/>
          <c:order val="1"/>
          <c:tx>
            <c:strRef>
              <c:f>Sheet1!$D$1</c:f>
              <c:strCache>
                <c:ptCount val="1"/>
                <c:pt idx="0">
                  <c:v>2001-2005</c:v>
                </c:pt>
              </c:strCache>
            </c:strRef>
          </c:tx>
          <c:spPr>
            <a:solidFill>
              <a:schemeClr val="accent2"/>
            </a:solidFill>
            <a:ln>
              <a:noFill/>
            </a:ln>
            <a:effectLst/>
          </c:spPr>
          <c:invertIfNegative val="0"/>
          <c:cat>
            <c:strRef>
              <c:f>Sheet1!$B$21:$B$22</c:f>
              <c:strCache>
                <c:ptCount val="2"/>
                <c:pt idx="0">
                  <c:v>choose personal goals</c:v>
                </c:pt>
                <c:pt idx="1">
                  <c:v>realize personal goals </c:v>
                </c:pt>
              </c:strCache>
            </c:strRef>
          </c:cat>
          <c:val>
            <c:numRef>
              <c:f>Sheet1!$D$21:$D$22</c:f>
              <c:numCache>
                <c:formatCode>0%</c:formatCode>
                <c:ptCount val="2"/>
                <c:pt idx="0">
                  <c:v>0.55722402597402598</c:v>
                </c:pt>
                <c:pt idx="1">
                  <c:v>0.83975659229208921</c:v>
                </c:pt>
              </c:numCache>
            </c:numRef>
          </c:val>
          <c:extLst>
            <c:ext xmlns:c16="http://schemas.microsoft.com/office/drawing/2014/chart" uri="{C3380CC4-5D6E-409C-BE32-E72D297353CC}">
              <c16:uniqueId val="{00000001-0061-4DB3-9D8D-E73B051D975A}"/>
            </c:ext>
          </c:extLst>
        </c:ser>
        <c:ser>
          <c:idx val="2"/>
          <c:order val="2"/>
          <c:tx>
            <c:strRef>
              <c:f>Sheet1!$E$1</c:f>
              <c:strCache>
                <c:ptCount val="1"/>
                <c:pt idx="0">
                  <c:v>2006-2010</c:v>
                </c:pt>
              </c:strCache>
            </c:strRef>
          </c:tx>
          <c:spPr>
            <a:solidFill>
              <a:schemeClr val="accent3"/>
            </a:solidFill>
            <a:ln>
              <a:noFill/>
            </a:ln>
            <a:effectLst/>
          </c:spPr>
          <c:invertIfNegative val="0"/>
          <c:cat>
            <c:strRef>
              <c:f>Sheet1!$B$21:$B$22</c:f>
              <c:strCache>
                <c:ptCount val="2"/>
                <c:pt idx="0">
                  <c:v>choose personal goals</c:v>
                </c:pt>
                <c:pt idx="1">
                  <c:v>realize personal goals </c:v>
                </c:pt>
              </c:strCache>
            </c:strRef>
          </c:cat>
          <c:val>
            <c:numRef>
              <c:f>Sheet1!$E$21:$E$22</c:f>
              <c:numCache>
                <c:formatCode>0%</c:formatCode>
                <c:ptCount val="2"/>
                <c:pt idx="0">
                  <c:v>0.65552560646900271</c:v>
                </c:pt>
                <c:pt idx="1">
                  <c:v>0.82793959007551243</c:v>
                </c:pt>
              </c:numCache>
            </c:numRef>
          </c:val>
          <c:extLst>
            <c:ext xmlns:c16="http://schemas.microsoft.com/office/drawing/2014/chart" uri="{C3380CC4-5D6E-409C-BE32-E72D297353CC}">
              <c16:uniqueId val="{00000002-0061-4DB3-9D8D-E73B051D975A}"/>
            </c:ext>
          </c:extLst>
        </c:ser>
        <c:ser>
          <c:idx val="3"/>
          <c:order val="3"/>
          <c:tx>
            <c:strRef>
              <c:f>Sheet1!$F$1</c:f>
              <c:strCache>
                <c:ptCount val="1"/>
                <c:pt idx="0">
                  <c:v>2011-2015</c:v>
                </c:pt>
              </c:strCache>
            </c:strRef>
          </c:tx>
          <c:spPr>
            <a:solidFill>
              <a:schemeClr val="accent4"/>
            </a:solidFill>
            <a:ln>
              <a:noFill/>
            </a:ln>
            <a:effectLst/>
          </c:spPr>
          <c:invertIfNegative val="0"/>
          <c:cat>
            <c:strRef>
              <c:f>Sheet1!$B$21:$B$22</c:f>
              <c:strCache>
                <c:ptCount val="2"/>
                <c:pt idx="0">
                  <c:v>choose personal goals</c:v>
                </c:pt>
                <c:pt idx="1">
                  <c:v>realize personal goals </c:v>
                </c:pt>
              </c:strCache>
            </c:strRef>
          </c:cat>
          <c:val>
            <c:numRef>
              <c:f>Sheet1!$F$21:$F$22</c:f>
              <c:numCache>
                <c:formatCode>0%</c:formatCode>
                <c:ptCount val="2"/>
                <c:pt idx="0">
                  <c:v>0.53009503695881732</c:v>
                </c:pt>
                <c:pt idx="1">
                  <c:v>0.71835443037974689</c:v>
                </c:pt>
              </c:numCache>
            </c:numRef>
          </c:val>
          <c:extLst>
            <c:ext xmlns:c16="http://schemas.microsoft.com/office/drawing/2014/chart" uri="{C3380CC4-5D6E-409C-BE32-E72D297353CC}">
              <c16:uniqueId val="{00000003-0061-4DB3-9D8D-E73B051D975A}"/>
            </c:ext>
          </c:extLst>
        </c:ser>
        <c:ser>
          <c:idx val="4"/>
          <c:order val="4"/>
          <c:tx>
            <c:strRef>
              <c:f>Sheet1!$G$1</c:f>
              <c:strCache>
                <c:ptCount val="1"/>
                <c:pt idx="0">
                  <c:v>All Data Average</c:v>
                </c:pt>
              </c:strCache>
            </c:strRef>
          </c:tx>
          <c:spPr>
            <a:solidFill>
              <a:schemeClr val="tx1"/>
            </a:solidFill>
            <a:ln>
              <a:noFill/>
            </a:ln>
            <a:effectLst/>
          </c:spPr>
          <c:invertIfNegative val="0"/>
          <c:cat>
            <c:strRef>
              <c:f>Sheet1!$B$21:$B$22</c:f>
              <c:strCache>
                <c:ptCount val="2"/>
                <c:pt idx="0">
                  <c:v>choose personal goals</c:v>
                </c:pt>
                <c:pt idx="1">
                  <c:v>realize personal goals </c:v>
                </c:pt>
              </c:strCache>
            </c:strRef>
          </c:cat>
          <c:val>
            <c:numRef>
              <c:f>Sheet1!$G$21:$G$22</c:f>
              <c:numCache>
                <c:formatCode>0%</c:formatCode>
                <c:ptCount val="2"/>
                <c:pt idx="0">
                  <c:v>0.54</c:v>
                </c:pt>
                <c:pt idx="1">
                  <c:v>0.73</c:v>
                </c:pt>
              </c:numCache>
            </c:numRef>
          </c:val>
          <c:extLst>
            <c:ext xmlns:c16="http://schemas.microsoft.com/office/drawing/2014/chart" uri="{C3380CC4-5D6E-409C-BE32-E72D297353CC}">
              <c16:uniqueId val="{00000004-0061-4DB3-9D8D-E73B051D975A}"/>
            </c:ext>
          </c:extLst>
        </c:ser>
        <c:dLbls>
          <c:showLegendKey val="0"/>
          <c:showVal val="0"/>
          <c:showCatName val="0"/>
          <c:showSerName val="0"/>
          <c:showPercent val="0"/>
          <c:showBubbleSize val="0"/>
        </c:dLbls>
        <c:gapWidth val="219"/>
        <c:overlap val="-27"/>
        <c:axId val="586271032"/>
        <c:axId val="586275296"/>
      </c:barChart>
      <c:catAx>
        <c:axId val="58627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6275296"/>
        <c:crosses val="autoZero"/>
        <c:auto val="1"/>
        <c:lblAlgn val="ctr"/>
        <c:lblOffset val="100"/>
        <c:noMultiLvlLbl val="0"/>
      </c:catAx>
      <c:valAx>
        <c:axId val="58627529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6271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2800" b="0" dirty="0">
                <a:solidFill>
                  <a:srgbClr val="005694"/>
                </a:solidFill>
              </a:rPr>
              <a:t>Likelihood</a:t>
            </a:r>
            <a:r>
              <a:rPr lang="en-US" sz="2800" b="0" baseline="0" dirty="0">
                <a:solidFill>
                  <a:srgbClr val="005694"/>
                </a:solidFill>
              </a:rPr>
              <a:t> of experiencing </a:t>
            </a:r>
            <a:r>
              <a:rPr lang="en-US" sz="2800" b="1" baseline="0" dirty="0">
                <a:solidFill>
                  <a:srgbClr val="FF895A"/>
                </a:solidFill>
              </a:rPr>
              <a:t>DSP turnover</a:t>
            </a:r>
            <a:r>
              <a:rPr lang="en-US" sz="2800" b="0" baseline="0" dirty="0">
                <a:solidFill>
                  <a:srgbClr val="005694"/>
                </a:solidFill>
              </a:rPr>
              <a:t> in the past 2 years by disability</a:t>
            </a:r>
            <a:br>
              <a:rPr lang="en-US" sz="2800" b="0" baseline="0" dirty="0">
                <a:solidFill>
                  <a:srgbClr val="005694"/>
                </a:solidFill>
              </a:rPr>
            </a:br>
            <a:r>
              <a:rPr lang="en-US" sz="2000" b="0" baseline="0" dirty="0">
                <a:solidFill>
                  <a:srgbClr val="005694"/>
                </a:solidFill>
              </a:rPr>
              <a:t>(n = 1443)</a:t>
            </a:r>
            <a:endParaRPr lang="en-US" sz="2800" b="0" dirty="0">
              <a:solidFill>
                <a:srgbClr val="005694"/>
              </a:solidFill>
            </a:endParaRPr>
          </a:p>
        </c:rich>
      </c:tx>
      <c:layout>
        <c:manualLayout>
          <c:xMode val="edge"/>
          <c:yMode val="edge"/>
          <c:x val="0.17865068809810608"/>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56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569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Intellectual Disability</c:v>
                </c:pt>
                <c:pt idx="1">
                  <c:v>Down Syndrome</c:v>
                </c:pt>
                <c:pt idx="2">
                  <c:v>Seizure Disorder/neurological problems</c:v>
                </c:pt>
                <c:pt idx="3">
                  <c:v>Behavioral Challenges</c:v>
                </c:pt>
                <c:pt idx="4">
                  <c:v>Other Disabilities</c:v>
                </c:pt>
              </c:strCache>
            </c:strRef>
          </c:cat>
          <c:val>
            <c:numRef>
              <c:f>Sheet1!$B$2:$B$6</c:f>
              <c:numCache>
                <c:formatCode>0.0%</c:formatCode>
                <c:ptCount val="5"/>
                <c:pt idx="0">
                  <c:v>0.60082396956990891</c:v>
                </c:pt>
                <c:pt idx="1">
                  <c:v>0.5606134117599213</c:v>
                </c:pt>
                <c:pt idx="2">
                  <c:v>0.67195061529117739</c:v>
                </c:pt>
                <c:pt idx="3">
                  <c:v>0.88527011476361772</c:v>
                </c:pt>
                <c:pt idx="4">
                  <c:v>0.74846995242292569</c:v>
                </c:pt>
              </c:numCache>
            </c:numRef>
          </c:val>
          <c:extLst>
            <c:ext xmlns:c16="http://schemas.microsoft.com/office/drawing/2014/chart" uri="{C3380CC4-5D6E-409C-BE32-E72D297353CC}">
              <c16:uniqueId val="{00000000-D640-4CFA-963A-4437409A37E0}"/>
            </c:ext>
          </c:extLst>
        </c:ser>
        <c:dLbls>
          <c:showLegendKey val="0"/>
          <c:showVal val="0"/>
          <c:showCatName val="0"/>
          <c:showSerName val="0"/>
          <c:showPercent val="0"/>
          <c:showBubbleSize val="0"/>
        </c:dLbls>
        <c:gapWidth val="39"/>
        <c:overlap val="-27"/>
        <c:axId val="427223072"/>
        <c:axId val="427224712"/>
      </c:barChart>
      <c:catAx>
        <c:axId val="42722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005694"/>
                </a:solidFill>
                <a:latin typeface="+mn-lt"/>
                <a:ea typeface="+mn-ea"/>
                <a:cs typeface="+mn-cs"/>
              </a:defRPr>
            </a:pPr>
            <a:endParaRPr lang="en-US"/>
          </a:p>
        </c:txPr>
        <c:crossAx val="427224712"/>
        <c:crosses val="autoZero"/>
        <c:auto val="1"/>
        <c:lblAlgn val="ctr"/>
        <c:lblOffset val="100"/>
        <c:noMultiLvlLbl val="0"/>
      </c:catAx>
      <c:valAx>
        <c:axId val="427224712"/>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rgbClr val="005694"/>
                </a:solidFill>
                <a:latin typeface="+mn-lt"/>
                <a:ea typeface="+mn-ea"/>
                <a:cs typeface="+mn-cs"/>
              </a:defRPr>
            </a:pPr>
            <a:endParaRPr lang="en-US"/>
          </a:p>
        </c:txPr>
        <c:crossAx val="42722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005694"/>
                </a:solidFill>
                <a:latin typeface="+mn-lt"/>
                <a:ea typeface="+mn-ea"/>
                <a:cs typeface="+mn-cs"/>
              </a:defRPr>
            </a:pPr>
            <a:r>
              <a:rPr lang="en-US" sz="2800" b="0" dirty="0">
                <a:solidFill>
                  <a:srgbClr val="005694"/>
                </a:solidFill>
              </a:rPr>
              <a:t>Likelihood of </a:t>
            </a:r>
            <a:r>
              <a:rPr lang="en-US" sz="2800" b="1" dirty="0">
                <a:solidFill>
                  <a:srgbClr val="FF895A"/>
                </a:solidFill>
              </a:rPr>
              <a:t>experiencing</a:t>
            </a:r>
            <a:r>
              <a:rPr lang="en-US" sz="2800" b="1" baseline="0" dirty="0">
                <a:solidFill>
                  <a:srgbClr val="FF895A"/>
                </a:solidFill>
              </a:rPr>
              <a:t> DSP turnover</a:t>
            </a:r>
            <a:r>
              <a:rPr lang="en-US" sz="2800" b="0" baseline="0" dirty="0">
                <a:solidFill>
                  <a:srgbClr val="005694"/>
                </a:solidFill>
              </a:rPr>
              <a:t> in past 2 years, by residence size </a:t>
            </a:r>
            <a:br>
              <a:rPr lang="en-US" sz="2800" b="0" baseline="0" dirty="0">
                <a:solidFill>
                  <a:srgbClr val="005694"/>
                </a:solidFill>
              </a:rPr>
            </a:br>
            <a:r>
              <a:rPr lang="en-US" sz="2000" b="0" i="0" u="none" strike="noStrike" baseline="0" dirty="0">
                <a:solidFill>
                  <a:srgbClr val="005694"/>
                </a:solidFill>
                <a:effectLst/>
              </a:rPr>
              <a:t>(n = 1443)</a:t>
            </a:r>
            <a:endParaRPr lang="en-US" sz="2800" b="0" dirty="0">
              <a:solidFill>
                <a:srgbClr val="005694"/>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rgbClr val="005694"/>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housemates with disabilities</c:v>
                </c:pt>
              </c:strCache>
            </c:strRef>
          </c:tx>
          <c:spPr>
            <a:solidFill>
              <a:srgbClr val="0056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569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1</c:v>
                </c:pt>
                <c:pt idx="1">
                  <c:v>4</c:v>
                </c:pt>
                <c:pt idx="2">
                  <c:v>8</c:v>
                </c:pt>
                <c:pt idx="3">
                  <c:v>16</c:v>
                </c:pt>
                <c:pt idx="4">
                  <c:v>20</c:v>
                </c:pt>
              </c:numCache>
            </c:numRef>
          </c:cat>
          <c:val>
            <c:numRef>
              <c:f>Sheet1!$B$2:$B$6</c:f>
              <c:numCache>
                <c:formatCode>0%</c:formatCode>
                <c:ptCount val="5"/>
                <c:pt idx="0">
                  <c:v>0.54548930609477009</c:v>
                </c:pt>
                <c:pt idx="1">
                  <c:v>0.68800826824742312</c:v>
                </c:pt>
                <c:pt idx="2">
                  <c:v>0.83229410491661071</c:v>
                </c:pt>
                <c:pt idx="3">
                  <c:v>0.96173759453903118</c:v>
                </c:pt>
                <c:pt idx="4">
                  <c:v>0.98262890109378176</c:v>
                </c:pt>
              </c:numCache>
            </c:numRef>
          </c:val>
          <c:extLst>
            <c:ext xmlns:c16="http://schemas.microsoft.com/office/drawing/2014/chart" uri="{C3380CC4-5D6E-409C-BE32-E72D297353CC}">
              <c16:uniqueId val="{00000000-A593-4B7E-8A1D-0A57585E2E20}"/>
            </c:ext>
          </c:extLst>
        </c:ser>
        <c:dLbls>
          <c:showLegendKey val="0"/>
          <c:showVal val="0"/>
          <c:showCatName val="0"/>
          <c:showSerName val="0"/>
          <c:showPercent val="0"/>
          <c:showBubbleSize val="0"/>
        </c:dLbls>
        <c:gapWidth val="79"/>
        <c:overlap val="-27"/>
        <c:axId val="492642488"/>
        <c:axId val="492639208"/>
      </c:barChart>
      <c:catAx>
        <c:axId val="49264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005694"/>
                </a:solidFill>
                <a:latin typeface="+mn-lt"/>
                <a:ea typeface="+mn-ea"/>
                <a:cs typeface="+mn-cs"/>
              </a:defRPr>
            </a:pPr>
            <a:endParaRPr lang="en-US"/>
          </a:p>
        </c:txPr>
        <c:crossAx val="492639208"/>
        <c:crosses val="autoZero"/>
        <c:auto val="1"/>
        <c:lblAlgn val="ctr"/>
        <c:lblOffset val="100"/>
        <c:noMultiLvlLbl val="0"/>
      </c:catAx>
      <c:valAx>
        <c:axId val="49263920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rgbClr val="005694"/>
                </a:solidFill>
                <a:latin typeface="+mn-lt"/>
                <a:ea typeface="+mn-ea"/>
                <a:cs typeface="+mn-cs"/>
              </a:defRPr>
            </a:pPr>
            <a:endParaRPr lang="en-US"/>
          </a:p>
        </c:txPr>
        <c:crossAx val="492642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rgbClr val="00569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46094191291442E-2"/>
          <c:y val="0.35962826954945093"/>
          <c:w val="0.86413658437640117"/>
          <c:h val="0.6168821525150463"/>
        </c:manualLayout>
      </c:layout>
      <c:barChart>
        <c:barDir val="col"/>
        <c:grouping val="clustered"/>
        <c:varyColors val="0"/>
        <c:ser>
          <c:idx val="0"/>
          <c:order val="0"/>
          <c:tx>
            <c:strRef>
              <c:f>Sheet1!$B$1</c:f>
              <c:strCache>
                <c:ptCount val="1"/>
                <c:pt idx="0">
                  <c:v>Series 1</c:v>
                </c:pt>
              </c:strCache>
            </c:strRef>
          </c:tx>
          <c:spPr>
            <a:solidFill>
              <a:srgbClr val="0056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569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Continuity and Security</c:v>
                </c:pt>
                <c:pt idx="1">
                  <c:v>Integrated Environments</c:v>
                </c:pt>
                <c:pt idx="2">
                  <c:v>Are Respected</c:v>
                </c:pt>
                <c:pt idx="3">
                  <c:v>Natural Supports</c:v>
                </c:pt>
                <c:pt idx="4">
                  <c:v>Have Friends</c:v>
                </c:pt>
                <c:pt idx="5">
                  <c:v>Participate in Community Life</c:v>
                </c:pt>
                <c:pt idx="6">
                  <c:v>Treated Fairly</c:v>
                </c:pt>
                <c:pt idx="7">
                  <c:v>Interact with Others in Community</c:v>
                </c:pt>
                <c:pt idx="8">
                  <c:v>Choose Where and with Whom to Live</c:v>
                </c:pt>
                <c:pt idx="9">
                  <c:v>Decide When to Share Personal Information</c:v>
                </c:pt>
                <c:pt idx="10">
                  <c:v>Exercise Rights</c:v>
                </c:pt>
                <c:pt idx="11">
                  <c:v>Perform Social Roles</c:v>
                </c:pt>
                <c:pt idx="12">
                  <c:v>Use Environments</c:v>
                </c:pt>
                <c:pt idx="13">
                  <c:v>Intimate Relationships</c:v>
                </c:pt>
                <c:pt idx="14">
                  <c:v>Choose Services</c:v>
                </c:pt>
                <c:pt idx="15">
                  <c:v>Best Possible Health</c:v>
                </c:pt>
                <c:pt idx="16">
                  <c:v>Are Safe</c:v>
                </c:pt>
              </c:strCache>
            </c:strRef>
          </c:cat>
          <c:val>
            <c:numRef>
              <c:f>Sheet1!$B$2:$B$18</c:f>
              <c:numCache>
                <c:formatCode>0%</c:formatCode>
                <c:ptCount val="17"/>
                <c:pt idx="0">
                  <c:v>-0.43031747487539262</c:v>
                </c:pt>
                <c:pt idx="1">
                  <c:v>-0.32244118499281788</c:v>
                </c:pt>
                <c:pt idx="2">
                  <c:v>-0.20784649695029966</c:v>
                </c:pt>
                <c:pt idx="3">
                  <c:v>-0.18585607940392129</c:v>
                </c:pt>
                <c:pt idx="4">
                  <c:v>-0.16851474514940323</c:v>
                </c:pt>
                <c:pt idx="5">
                  <c:v>-0.167369540214308</c:v>
                </c:pt>
                <c:pt idx="6">
                  <c:v>-0.16562247868625246</c:v>
                </c:pt>
                <c:pt idx="7">
                  <c:v>-0.16233708657105372</c:v>
                </c:pt>
                <c:pt idx="8">
                  <c:v>-0.155975765583385</c:v>
                </c:pt>
                <c:pt idx="9">
                  <c:v>-0.13382096675644878</c:v>
                </c:pt>
                <c:pt idx="10">
                  <c:v>-0.1221795298001862</c:v>
                </c:pt>
                <c:pt idx="11">
                  <c:v>-0.12167419694199599</c:v>
                </c:pt>
                <c:pt idx="12">
                  <c:v>-0.11519488449307591</c:v>
                </c:pt>
                <c:pt idx="13">
                  <c:v>-0.1080121425109129</c:v>
                </c:pt>
                <c:pt idx="14">
                  <c:v>-8.9621246020430367E-2</c:v>
                </c:pt>
                <c:pt idx="15">
                  <c:v>-7.6043885786810095E-2</c:v>
                </c:pt>
                <c:pt idx="16">
                  <c:v>-6.148284621617095E-2</c:v>
                </c:pt>
              </c:numCache>
            </c:numRef>
          </c:val>
          <c:extLst>
            <c:ext xmlns:c16="http://schemas.microsoft.com/office/drawing/2014/chart" uri="{C3380CC4-5D6E-409C-BE32-E72D297353CC}">
              <c16:uniqueId val="{00000000-47B6-490A-B290-2C3CCC60A02D}"/>
            </c:ext>
          </c:extLst>
        </c:ser>
        <c:dLbls>
          <c:showLegendKey val="0"/>
          <c:showVal val="0"/>
          <c:showCatName val="0"/>
          <c:showSerName val="0"/>
          <c:showPercent val="0"/>
          <c:showBubbleSize val="0"/>
        </c:dLbls>
        <c:gapWidth val="90"/>
        <c:overlap val="-27"/>
        <c:axId val="427217496"/>
        <c:axId val="427212576"/>
      </c:barChart>
      <c:catAx>
        <c:axId val="42721749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rgbClr val="005694"/>
                </a:solidFill>
                <a:latin typeface="+mn-lt"/>
                <a:ea typeface="+mn-ea"/>
                <a:cs typeface="+mn-cs"/>
              </a:defRPr>
            </a:pPr>
            <a:endParaRPr lang="en-US"/>
          </a:p>
        </c:txPr>
        <c:crossAx val="427212576"/>
        <c:crosses val="autoZero"/>
        <c:auto val="1"/>
        <c:lblAlgn val="ctr"/>
        <c:lblOffset val="100"/>
        <c:noMultiLvlLbl val="0"/>
      </c:catAx>
      <c:valAx>
        <c:axId val="427212576"/>
        <c:scaling>
          <c:orientation val="minMax"/>
          <c:min val="-0.4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rgbClr val="005694"/>
                </a:solidFill>
                <a:latin typeface="+mn-lt"/>
                <a:ea typeface="+mn-ea"/>
                <a:cs typeface="+mn-cs"/>
              </a:defRPr>
            </a:pPr>
            <a:endParaRPr lang="en-US"/>
          </a:p>
        </c:txPr>
        <c:crossAx val="427217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Choose this setting</c:v>
                </c:pt>
              </c:strCache>
            </c:strRef>
          </c:tx>
          <c:spPr>
            <a:solidFill>
              <a:srgbClr val="005694"/>
            </a:solidFill>
            <a:ln>
              <a:noFill/>
            </a:ln>
            <a:effectLst/>
          </c:spPr>
          <c:invertIfNegative val="0"/>
          <c:dLbls>
            <c:dLbl>
              <c:idx val="0"/>
              <c:tx>
                <c:rich>
                  <a:bodyPr/>
                  <a:lstStyle/>
                  <a:p>
                    <a:r>
                      <a:rPr lang="en-US"/>
                      <a:t>27%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9E6-4417-B10C-FBCC00B01F94}"/>
                </c:ext>
              </c:extLst>
            </c:dLbl>
            <c:dLbl>
              <c:idx val="1"/>
              <c:tx>
                <c:rich>
                  <a:bodyPr/>
                  <a:lstStyle/>
                  <a:p>
                    <a:r>
                      <a:rPr lang="en-US"/>
                      <a:t>33%</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9E6-4417-B10C-FBCC00B01F94}"/>
                </c:ext>
              </c:extLst>
            </c:dLbl>
            <c:dLbl>
              <c:idx val="2"/>
              <c:tx>
                <c:rich>
                  <a:bodyPr/>
                  <a:lstStyle/>
                  <a:p>
                    <a:r>
                      <a:rPr lang="en-US"/>
                      <a:t>37%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9E6-4417-B10C-FBCC00B01F94}"/>
                </c:ext>
              </c:extLst>
            </c:dLbl>
            <c:dLbl>
              <c:idx val="3"/>
              <c:tx>
                <c:rich>
                  <a:bodyPr/>
                  <a:lstStyle/>
                  <a:p>
                    <a:r>
                      <a:rPr lang="en-US"/>
                      <a:t>40%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9E6-4417-B10C-FBCC00B01F94}"/>
                </c:ext>
              </c:extLst>
            </c:dLbl>
            <c:dLbl>
              <c:idx val="4"/>
              <c:tx>
                <c:rich>
                  <a:bodyPr/>
                  <a:lstStyle/>
                  <a:p>
                    <a:r>
                      <a:rPr lang="en-US"/>
                      <a:t>50%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E6-4417-B10C-FBCC00B01F94}"/>
                </c:ext>
              </c:extLst>
            </c:dLbl>
            <c:dLbl>
              <c:idx val="5"/>
              <c:tx>
                <c:rich>
                  <a:bodyPr/>
                  <a:lstStyle/>
                  <a:p>
                    <a:r>
                      <a:rPr lang="en-US"/>
                      <a:t>56%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E6-4417-B10C-FBCC00B01F94}"/>
                </c:ext>
              </c:extLst>
            </c:dLbl>
            <c:dLbl>
              <c:idx val="6"/>
              <c:tx>
                <c:rich>
                  <a:bodyPr/>
                  <a:lstStyle/>
                  <a:p>
                    <a:r>
                      <a:rPr lang="en-US"/>
                      <a:t>62%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E6-4417-B10C-FBCC00B01F94}"/>
                </c:ext>
              </c:extLst>
            </c:dLbl>
            <c:dLbl>
              <c:idx val="7"/>
              <c:tx>
                <c:rich>
                  <a:bodyPr/>
                  <a:lstStyle/>
                  <a:p>
                    <a:r>
                      <a:rPr lang="en-US"/>
                      <a:t>61%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E6-4417-B10C-FBCC00B01F94}"/>
                </c:ext>
              </c:extLst>
            </c:dLbl>
            <c:dLbl>
              <c:idx val="8"/>
              <c:tx>
                <c:rich>
                  <a:bodyPr/>
                  <a:lstStyle/>
                  <a:p>
                    <a:r>
                      <a:rPr lang="en-US"/>
                      <a:t>76%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E6-4417-B10C-FBCC00B01F9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Sheltered workshops</c:v>
                </c:pt>
                <c:pt idx="1">
                  <c:v>Day program </c:v>
                </c:pt>
                <c:pt idx="2">
                  <c:v>Enclave </c:v>
                </c:pt>
                <c:pt idx="3">
                  <c:v>Community day program</c:v>
                </c:pt>
                <c:pt idx="4">
                  <c:v>None</c:v>
                </c:pt>
                <c:pt idx="5">
                  <c:v>School</c:v>
                </c:pt>
                <c:pt idx="6">
                  <c:v>Retirement</c:v>
                </c:pt>
                <c:pt idx="7">
                  <c:v>Supported community</c:v>
                </c:pt>
                <c:pt idx="8">
                  <c:v>Competitive employment</c:v>
                </c:pt>
              </c:strCache>
            </c:strRef>
          </c:cat>
          <c:val>
            <c:numRef>
              <c:f>Sheet1!$B$2:$B$10</c:f>
              <c:numCache>
                <c:formatCode>General</c:formatCode>
                <c:ptCount val="9"/>
                <c:pt idx="0">
                  <c:v>79</c:v>
                </c:pt>
                <c:pt idx="1">
                  <c:v>217</c:v>
                </c:pt>
                <c:pt idx="2">
                  <c:v>32</c:v>
                </c:pt>
                <c:pt idx="3">
                  <c:v>276</c:v>
                </c:pt>
                <c:pt idx="4">
                  <c:v>50</c:v>
                </c:pt>
                <c:pt idx="5">
                  <c:v>14</c:v>
                </c:pt>
                <c:pt idx="6">
                  <c:v>73</c:v>
                </c:pt>
                <c:pt idx="7">
                  <c:v>106</c:v>
                </c:pt>
                <c:pt idx="8">
                  <c:v>92</c:v>
                </c:pt>
              </c:numCache>
            </c:numRef>
          </c:val>
          <c:extLst>
            <c:ext xmlns:c16="http://schemas.microsoft.com/office/drawing/2014/chart" uri="{C3380CC4-5D6E-409C-BE32-E72D297353CC}">
              <c16:uniqueId val="{00000000-34F0-46A3-8F5D-39413B926A7F}"/>
            </c:ext>
          </c:extLst>
        </c:ser>
        <c:ser>
          <c:idx val="1"/>
          <c:order val="1"/>
          <c:tx>
            <c:strRef>
              <c:f>Sheet1!$C$1</c:f>
              <c:strCache>
                <c:ptCount val="1"/>
                <c:pt idx="0">
                  <c:v>Did not choose</c:v>
                </c:pt>
              </c:strCache>
            </c:strRef>
          </c:tx>
          <c:spPr>
            <a:solidFill>
              <a:srgbClr val="FF895A"/>
            </a:solidFill>
            <a:ln>
              <a:noFill/>
            </a:ln>
            <a:effectLst/>
          </c:spPr>
          <c:invertIfNegative val="0"/>
          <c:dLbls>
            <c:dLbl>
              <c:idx val="0"/>
              <c:tx>
                <c:rich>
                  <a:bodyPr/>
                  <a:lstStyle/>
                  <a:p>
                    <a:r>
                      <a:rPr lang="en-US"/>
                      <a:t>73%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9E6-4417-B10C-FBCC00B01F94}"/>
                </c:ext>
              </c:extLst>
            </c:dLbl>
            <c:dLbl>
              <c:idx val="1"/>
              <c:tx>
                <c:rich>
                  <a:bodyPr/>
                  <a:lstStyle/>
                  <a:p>
                    <a:r>
                      <a:rPr lang="en-US"/>
                      <a:t>67%</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9E6-4417-B10C-FBCC00B01F94}"/>
                </c:ext>
              </c:extLst>
            </c:dLbl>
            <c:dLbl>
              <c:idx val="2"/>
              <c:tx>
                <c:rich>
                  <a:bodyPr/>
                  <a:lstStyle/>
                  <a:p>
                    <a:r>
                      <a:rPr lang="en-US"/>
                      <a:t>63%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9E6-4417-B10C-FBCC00B01F94}"/>
                </c:ext>
              </c:extLst>
            </c:dLbl>
            <c:dLbl>
              <c:idx val="3"/>
              <c:tx>
                <c:rich>
                  <a:bodyPr/>
                  <a:lstStyle/>
                  <a:p>
                    <a:r>
                      <a:rPr lang="en-US"/>
                      <a:t>60%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9E6-4417-B10C-FBCC00B01F94}"/>
                </c:ext>
              </c:extLst>
            </c:dLbl>
            <c:dLbl>
              <c:idx val="4"/>
              <c:tx>
                <c:rich>
                  <a:bodyPr/>
                  <a:lstStyle/>
                  <a:p>
                    <a:r>
                      <a:rPr lang="en-US"/>
                      <a:t>50%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9E6-4417-B10C-FBCC00B01F94}"/>
                </c:ext>
              </c:extLst>
            </c:dLbl>
            <c:dLbl>
              <c:idx val="5"/>
              <c:tx>
                <c:rich>
                  <a:bodyPr/>
                  <a:lstStyle/>
                  <a:p>
                    <a:r>
                      <a:rPr lang="en-US"/>
                      <a:t>44%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E6-4417-B10C-FBCC00B01F94}"/>
                </c:ext>
              </c:extLst>
            </c:dLbl>
            <c:dLbl>
              <c:idx val="6"/>
              <c:tx>
                <c:rich>
                  <a:bodyPr/>
                  <a:lstStyle/>
                  <a:p>
                    <a:r>
                      <a:rPr lang="en-US"/>
                      <a:t>38%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E6-4417-B10C-FBCC00B01F94}"/>
                </c:ext>
              </c:extLst>
            </c:dLbl>
            <c:dLbl>
              <c:idx val="7"/>
              <c:tx>
                <c:rich>
                  <a:bodyPr/>
                  <a:lstStyle/>
                  <a:p>
                    <a:r>
                      <a:rPr lang="en-US"/>
                      <a:t>39%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E6-4417-B10C-FBCC00B01F94}"/>
                </c:ext>
              </c:extLst>
            </c:dLbl>
            <c:dLbl>
              <c:idx val="8"/>
              <c:tx>
                <c:rich>
                  <a:bodyPr/>
                  <a:lstStyle/>
                  <a:p>
                    <a:r>
                      <a:rPr lang="en-US"/>
                      <a:t>24%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E6-4417-B10C-FBCC00B01F9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Sheltered workshops</c:v>
                </c:pt>
                <c:pt idx="1">
                  <c:v>Day program </c:v>
                </c:pt>
                <c:pt idx="2">
                  <c:v>Enclave </c:v>
                </c:pt>
                <c:pt idx="3">
                  <c:v>Community day program</c:v>
                </c:pt>
                <c:pt idx="4">
                  <c:v>None</c:v>
                </c:pt>
                <c:pt idx="5">
                  <c:v>School</c:v>
                </c:pt>
                <c:pt idx="6">
                  <c:v>Retirement</c:v>
                </c:pt>
                <c:pt idx="7">
                  <c:v>Supported community</c:v>
                </c:pt>
                <c:pt idx="8">
                  <c:v>Competitive employment</c:v>
                </c:pt>
              </c:strCache>
            </c:strRef>
          </c:cat>
          <c:val>
            <c:numRef>
              <c:f>Sheet1!$C$2:$C$10</c:f>
              <c:numCache>
                <c:formatCode>General</c:formatCode>
                <c:ptCount val="9"/>
                <c:pt idx="0">
                  <c:v>211</c:v>
                </c:pt>
                <c:pt idx="1">
                  <c:v>439</c:v>
                </c:pt>
                <c:pt idx="2">
                  <c:v>55</c:v>
                </c:pt>
                <c:pt idx="3">
                  <c:v>417</c:v>
                </c:pt>
                <c:pt idx="4">
                  <c:v>50</c:v>
                </c:pt>
                <c:pt idx="5">
                  <c:v>11</c:v>
                </c:pt>
                <c:pt idx="6">
                  <c:v>45</c:v>
                </c:pt>
                <c:pt idx="7">
                  <c:v>66</c:v>
                </c:pt>
                <c:pt idx="8">
                  <c:v>29</c:v>
                </c:pt>
              </c:numCache>
            </c:numRef>
          </c:val>
          <c:extLst>
            <c:ext xmlns:c16="http://schemas.microsoft.com/office/drawing/2014/chart" uri="{C3380CC4-5D6E-409C-BE32-E72D297353CC}">
              <c16:uniqueId val="{00000001-34F0-46A3-8F5D-39413B926A7F}"/>
            </c:ext>
          </c:extLst>
        </c:ser>
        <c:dLbls>
          <c:showLegendKey val="0"/>
          <c:showVal val="0"/>
          <c:showCatName val="0"/>
          <c:showSerName val="0"/>
          <c:showPercent val="0"/>
          <c:showBubbleSize val="0"/>
        </c:dLbls>
        <c:gapWidth val="72"/>
        <c:overlap val="100"/>
        <c:axId val="177051240"/>
        <c:axId val="1"/>
      </c:barChart>
      <c:catAx>
        <c:axId val="177051240"/>
        <c:scaling>
          <c:orientation val="minMax"/>
        </c:scaling>
        <c:delete val="0"/>
        <c:axPos val="l"/>
        <c:numFmt formatCode="General" sourceLinked="1"/>
        <c:majorTickMark val="none"/>
        <c:minorTickMark val="none"/>
        <c:tickLblPos val="nextTo"/>
        <c:spPr>
          <a:noFill/>
          <a:ln w="9510"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005694"/>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b"/>
        <c:majorGridlines>
          <c:spPr>
            <a:ln w="9510"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005694"/>
                </a:solidFill>
                <a:latin typeface="+mn-lt"/>
                <a:ea typeface="+mn-ea"/>
                <a:cs typeface="+mn-cs"/>
              </a:defRPr>
            </a:pPr>
            <a:endParaRPr lang="en-US"/>
          </a:p>
        </c:txPr>
        <c:crossAx val="177051240"/>
        <c:crosses val="autoZero"/>
        <c:crossBetween val="between"/>
      </c:valAx>
      <c:spPr>
        <a:noFill/>
        <a:ln w="25360">
          <a:noFill/>
        </a:ln>
      </c:spPr>
    </c:plotArea>
    <c:legend>
      <c:legendPos val="b"/>
      <c:legendEntry>
        <c:idx val="0"/>
        <c:txPr>
          <a:bodyPr/>
          <a:lstStyle/>
          <a:p>
            <a:pPr>
              <a:defRPr sz="2000" b="1">
                <a:solidFill>
                  <a:srgbClr val="005694"/>
                </a:solidFill>
              </a:defRPr>
            </a:pPr>
            <a:endParaRPr lang="en-US"/>
          </a:p>
        </c:txPr>
      </c:legendEntry>
      <c:legendEntry>
        <c:idx val="1"/>
        <c:txPr>
          <a:bodyPr/>
          <a:lstStyle/>
          <a:p>
            <a:pPr>
              <a:defRPr sz="2000" b="1">
                <a:solidFill>
                  <a:srgbClr val="FF895A"/>
                </a:solidFill>
              </a:defRPr>
            </a:pPr>
            <a:endParaRPr lang="en-US"/>
          </a:p>
        </c:txPr>
      </c:legendEntry>
      <c:layout>
        <c:manualLayout>
          <c:xMode val="edge"/>
          <c:yMode val="edge"/>
          <c:x val="2.2179294930639103E-2"/>
          <c:y val="0.93223548402853096"/>
          <c:w val="0.94115903687274416"/>
          <c:h val="5.5719345634265949E-2"/>
        </c:manualLayout>
      </c:layout>
      <c:overlay val="0"/>
      <c:txPr>
        <a:bodyPr/>
        <a:lstStyle/>
        <a:p>
          <a:pPr>
            <a:defRPr sz="1800" b="1"/>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Present</c:v>
                </c:pt>
              </c:strCache>
            </c:strRef>
          </c:tx>
          <c:spPr>
            <a:solidFill>
              <a:srgbClr val="0056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 (private ICFDD,
State ICFDD, 
host/foster family, 
other)</c:v>
                </c:pt>
                <c:pt idx="1">
                  <c:v>Provider home</c:v>
                </c:pt>
                <c:pt idx="2">
                  <c:v>state operated
HCBS group</c:v>
                </c:pt>
                <c:pt idx="3">
                  <c:v>Own home</c:v>
                </c:pt>
                <c:pt idx="4">
                  <c:v>Family home</c:v>
                </c:pt>
              </c:strCache>
            </c:strRef>
          </c:cat>
          <c:val>
            <c:numRef>
              <c:f>Sheet1!$B$2:$B$6</c:f>
              <c:numCache>
                <c:formatCode>0.00%</c:formatCode>
                <c:ptCount val="5"/>
                <c:pt idx="0" formatCode="0.0%">
                  <c:v>0.42718446601941745</c:v>
                </c:pt>
                <c:pt idx="1">
                  <c:v>0.41399999999999998</c:v>
                </c:pt>
                <c:pt idx="2">
                  <c:v>0.42899999999999999</c:v>
                </c:pt>
                <c:pt idx="3">
                  <c:v>0.49</c:v>
                </c:pt>
                <c:pt idx="4">
                  <c:v>0.59199999999999997</c:v>
                </c:pt>
              </c:numCache>
            </c:numRef>
          </c:val>
          <c:extLst>
            <c:ext xmlns:c16="http://schemas.microsoft.com/office/drawing/2014/chart" uri="{C3380CC4-5D6E-409C-BE32-E72D297353CC}">
              <c16:uniqueId val="{00000000-E4FA-4270-BE21-C1392F910E17}"/>
            </c:ext>
          </c:extLst>
        </c:ser>
        <c:ser>
          <c:idx val="1"/>
          <c:order val="1"/>
          <c:tx>
            <c:strRef>
              <c:f>Sheet1!$C$1</c:f>
              <c:strCache>
                <c:ptCount val="1"/>
                <c:pt idx="0">
                  <c:v>Not present</c:v>
                </c:pt>
              </c:strCache>
            </c:strRef>
          </c:tx>
          <c:spPr>
            <a:solidFill>
              <a:srgbClr val="FF89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 (private ICFDD,
State ICFDD, 
host/foster family, 
other)</c:v>
                </c:pt>
                <c:pt idx="1">
                  <c:v>Provider home</c:v>
                </c:pt>
                <c:pt idx="2">
                  <c:v>state operated
HCBS group</c:v>
                </c:pt>
                <c:pt idx="3">
                  <c:v>Own home</c:v>
                </c:pt>
                <c:pt idx="4">
                  <c:v>Family home</c:v>
                </c:pt>
              </c:strCache>
            </c:strRef>
          </c:cat>
          <c:val>
            <c:numRef>
              <c:f>Sheet1!$C$2:$C$6</c:f>
              <c:numCache>
                <c:formatCode>0.00%</c:formatCode>
                <c:ptCount val="5"/>
                <c:pt idx="0" formatCode="0.0%">
                  <c:v>0.57281553398058249</c:v>
                </c:pt>
                <c:pt idx="1">
                  <c:v>0.58899999999999997</c:v>
                </c:pt>
                <c:pt idx="2">
                  <c:v>0.57099999999999995</c:v>
                </c:pt>
                <c:pt idx="3">
                  <c:v>0.51</c:v>
                </c:pt>
                <c:pt idx="4">
                  <c:v>0.40799999999999997</c:v>
                </c:pt>
              </c:numCache>
            </c:numRef>
          </c:val>
          <c:extLst>
            <c:ext xmlns:c16="http://schemas.microsoft.com/office/drawing/2014/chart" uri="{C3380CC4-5D6E-409C-BE32-E72D297353CC}">
              <c16:uniqueId val="{00000001-E4FA-4270-BE21-C1392F910E17}"/>
            </c:ext>
          </c:extLst>
        </c:ser>
        <c:dLbls>
          <c:dLblPos val="ctr"/>
          <c:showLegendKey val="0"/>
          <c:showVal val="1"/>
          <c:showCatName val="0"/>
          <c:showSerName val="0"/>
          <c:showPercent val="0"/>
          <c:showBubbleSize val="0"/>
        </c:dLbls>
        <c:gapWidth val="150"/>
        <c:overlap val="100"/>
        <c:axId val="494370912"/>
        <c:axId val="494376160"/>
      </c:barChart>
      <c:catAx>
        <c:axId val="494370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005694"/>
                </a:solidFill>
                <a:latin typeface="+mn-lt"/>
                <a:ea typeface="+mn-ea"/>
                <a:cs typeface="+mn-cs"/>
              </a:defRPr>
            </a:pPr>
            <a:endParaRPr lang="en-US"/>
          </a:p>
        </c:txPr>
        <c:crossAx val="494376160"/>
        <c:crosses val="autoZero"/>
        <c:auto val="1"/>
        <c:lblAlgn val="ctr"/>
        <c:lblOffset val="100"/>
        <c:noMultiLvlLbl val="0"/>
      </c:catAx>
      <c:valAx>
        <c:axId val="4943761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005694"/>
                </a:solidFill>
                <a:latin typeface="+mn-lt"/>
                <a:ea typeface="+mn-ea"/>
                <a:cs typeface="+mn-cs"/>
              </a:defRPr>
            </a:pPr>
            <a:endParaRPr lang="en-US"/>
          </a:p>
        </c:txPr>
        <c:crossAx val="49437091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1" i="0" u="none" strike="noStrike" kern="1200" baseline="0">
                <a:solidFill>
                  <a:srgbClr val="005694"/>
                </a:solidFill>
                <a:latin typeface="+mn-lt"/>
                <a:ea typeface="+mn-ea"/>
                <a:cs typeface="+mn-cs"/>
              </a:defRPr>
            </a:pPr>
            <a:endParaRPr lang="en-US"/>
          </a:p>
        </c:txPr>
      </c:legendEntry>
      <c:legendEntry>
        <c:idx val="1"/>
        <c:txPr>
          <a:bodyPr rot="0" spcFirstLastPara="1" vertOverflow="ellipsis" vert="horz" wrap="square" anchor="ctr" anchorCtr="1"/>
          <a:lstStyle/>
          <a:p>
            <a:pPr>
              <a:defRPr sz="2000" b="1" i="0" u="none" strike="noStrike" kern="1200" baseline="0">
                <a:solidFill>
                  <a:srgbClr val="FF895A"/>
                </a:solidFill>
                <a:latin typeface="+mn-lt"/>
                <a:ea typeface="+mn-ea"/>
                <a:cs typeface="+mn-cs"/>
              </a:defRPr>
            </a:pPr>
            <a:endParaRPr lang="en-US"/>
          </a:p>
        </c:txPr>
      </c:legendEntry>
      <c:layout>
        <c:manualLayout>
          <c:xMode val="edge"/>
          <c:yMode val="edge"/>
          <c:x val="0.40803075752881368"/>
          <c:y val="1.1211713742034397E-3"/>
          <c:w val="0.50874529430763149"/>
          <c:h val="4.0264692339774436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My Human Security - Change Over Time</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1996-2000</c:v>
                </c:pt>
              </c:strCache>
            </c:strRef>
          </c:tx>
          <c:spPr>
            <a:solidFill>
              <a:schemeClr val="accent1"/>
            </a:solidFill>
            <a:ln>
              <a:noFill/>
            </a:ln>
            <a:effectLst/>
          </c:spPr>
          <c:invertIfNegative val="0"/>
          <c:cat>
            <c:strRef>
              <c:f>Sheet1!$B$2:$B$8</c:f>
              <c:strCache>
                <c:ptCount val="7"/>
                <c:pt idx="0">
                  <c:v>are safe</c:v>
                </c:pt>
                <c:pt idx="1">
                  <c:v>free from abuse and neglect</c:v>
                </c:pt>
                <c:pt idx="2">
                  <c:v>best possible health</c:v>
                </c:pt>
                <c:pt idx="3">
                  <c:v>continuity and security</c:v>
                </c:pt>
                <c:pt idx="4">
                  <c:v>exercises rights</c:v>
                </c:pt>
                <c:pt idx="5">
                  <c:v>treated fairly</c:v>
                </c:pt>
                <c:pt idx="6">
                  <c:v>respected</c:v>
                </c:pt>
              </c:strCache>
            </c:strRef>
          </c:cat>
          <c:val>
            <c:numRef>
              <c:f>Sheet1!$C$2:$C$8</c:f>
              <c:numCache>
                <c:formatCode>0%</c:formatCode>
                <c:ptCount val="7"/>
                <c:pt idx="0">
                  <c:v>0.86059907834101379</c:v>
                </c:pt>
                <c:pt idx="1">
                  <c:v>0.78955453149001531</c:v>
                </c:pt>
                <c:pt idx="2">
                  <c:v>0.78725038402457759</c:v>
                </c:pt>
                <c:pt idx="3">
                  <c:v>0.81105990783410142</c:v>
                </c:pt>
                <c:pt idx="4">
                  <c:v>0.4097542242703533</c:v>
                </c:pt>
                <c:pt idx="5">
                  <c:v>0.47465437788018433</c:v>
                </c:pt>
                <c:pt idx="6">
                  <c:v>0.63978494623655913</c:v>
                </c:pt>
              </c:numCache>
            </c:numRef>
          </c:val>
          <c:extLst>
            <c:ext xmlns:c16="http://schemas.microsoft.com/office/drawing/2014/chart" uri="{C3380CC4-5D6E-409C-BE32-E72D297353CC}">
              <c16:uniqueId val="{00000000-7A3C-419E-9432-0600522DA1F6}"/>
            </c:ext>
          </c:extLst>
        </c:ser>
        <c:ser>
          <c:idx val="1"/>
          <c:order val="1"/>
          <c:tx>
            <c:strRef>
              <c:f>Sheet1!$D$1</c:f>
              <c:strCache>
                <c:ptCount val="1"/>
                <c:pt idx="0">
                  <c:v>2001-2005</c:v>
                </c:pt>
              </c:strCache>
            </c:strRef>
          </c:tx>
          <c:spPr>
            <a:solidFill>
              <a:schemeClr val="accent2"/>
            </a:solidFill>
            <a:ln>
              <a:noFill/>
            </a:ln>
            <a:effectLst/>
          </c:spPr>
          <c:invertIfNegative val="0"/>
          <c:cat>
            <c:strRef>
              <c:f>Sheet1!$B$2:$B$8</c:f>
              <c:strCache>
                <c:ptCount val="7"/>
                <c:pt idx="0">
                  <c:v>are safe</c:v>
                </c:pt>
                <c:pt idx="1">
                  <c:v>free from abuse and neglect</c:v>
                </c:pt>
                <c:pt idx="2">
                  <c:v>best possible health</c:v>
                </c:pt>
                <c:pt idx="3">
                  <c:v>continuity and security</c:v>
                </c:pt>
                <c:pt idx="4">
                  <c:v>exercises rights</c:v>
                </c:pt>
                <c:pt idx="5">
                  <c:v>treated fairly</c:v>
                </c:pt>
                <c:pt idx="6">
                  <c:v>respected</c:v>
                </c:pt>
              </c:strCache>
            </c:strRef>
          </c:cat>
          <c:val>
            <c:numRef>
              <c:f>Sheet1!$D$2:$D$8</c:f>
              <c:numCache>
                <c:formatCode>0%</c:formatCode>
                <c:ptCount val="7"/>
                <c:pt idx="0">
                  <c:v>0.8535496957403651</c:v>
                </c:pt>
                <c:pt idx="1">
                  <c:v>0.84949290060851923</c:v>
                </c:pt>
                <c:pt idx="2">
                  <c:v>0.7440162271805274</c:v>
                </c:pt>
                <c:pt idx="3">
                  <c:v>0.7683569979716024</c:v>
                </c:pt>
                <c:pt idx="4">
                  <c:v>0.58441558441558439</c:v>
                </c:pt>
                <c:pt idx="5">
                  <c:v>0.6584178498985801</c:v>
                </c:pt>
                <c:pt idx="6">
                  <c:v>0.83651115618661254</c:v>
                </c:pt>
              </c:numCache>
            </c:numRef>
          </c:val>
          <c:extLst>
            <c:ext xmlns:c16="http://schemas.microsoft.com/office/drawing/2014/chart" uri="{C3380CC4-5D6E-409C-BE32-E72D297353CC}">
              <c16:uniqueId val="{00000001-7A3C-419E-9432-0600522DA1F6}"/>
            </c:ext>
          </c:extLst>
        </c:ser>
        <c:ser>
          <c:idx val="2"/>
          <c:order val="2"/>
          <c:tx>
            <c:strRef>
              <c:f>Sheet1!$E$1</c:f>
              <c:strCache>
                <c:ptCount val="1"/>
                <c:pt idx="0">
                  <c:v>2006-2010</c:v>
                </c:pt>
              </c:strCache>
            </c:strRef>
          </c:tx>
          <c:spPr>
            <a:solidFill>
              <a:schemeClr val="accent3"/>
            </a:solidFill>
            <a:ln>
              <a:noFill/>
            </a:ln>
            <a:effectLst/>
          </c:spPr>
          <c:invertIfNegative val="0"/>
          <c:cat>
            <c:strRef>
              <c:f>Sheet1!$B$2:$B$8</c:f>
              <c:strCache>
                <c:ptCount val="7"/>
                <c:pt idx="0">
                  <c:v>are safe</c:v>
                </c:pt>
                <c:pt idx="1">
                  <c:v>free from abuse and neglect</c:v>
                </c:pt>
                <c:pt idx="2">
                  <c:v>best possible health</c:v>
                </c:pt>
                <c:pt idx="3">
                  <c:v>continuity and security</c:v>
                </c:pt>
                <c:pt idx="4">
                  <c:v>exercises rights</c:v>
                </c:pt>
                <c:pt idx="5">
                  <c:v>treated fairly</c:v>
                </c:pt>
                <c:pt idx="6">
                  <c:v>respected</c:v>
                </c:pt>
              </c:strCache>
            </c:strRef>
          </c:cat>
          <c:val>
            <c:numRef>
              <c:f>Sheet1!$E$2:$E$8</c:f>
              <c:numCache>
                <c:formatCode>0%</c:formatCode>
                <c:ptCount val="7"/>
                <c:pt idx="0">
                  <c:v>0.88565264293419632</c:v>
                </c:pt>
                <c:pt idx="1">
                  <c:v>0.81455525606469004</c:v>
                </c:pt>
                <c:pt idx="2">
                  <c:v>0.77417612101566724</c:v>
                </c:pt>
                <c:pt idx="3">
                  <c:v>0.75404530744336573</c:v>
                </c:pt>
                <c:pt idx="4">
                  <c:v>0.68179362506753105</c:v>
                </c:pt>
                <c:pt idx="5">
                  <c:v>0.71883432271991365</c:v>
                </c:pt>
                <c:pt idx="6">
                  <c:v>0.84690026954177899</c:v>
                </c:pt>
              </c:numCache>
            </c:numRef>
          </c:val>
          <c:extLst>
            <c:ext xmlns:c16="http://schemas.microsoft.com/office/drawing/2014/chart" uri="{C3380CC4-5D6E-409C-BE32-E72D297353CC}">
              <c16:uniqueId val="{00000002-7A3C-419E-9432-0600522DA1F6}"/>
            </c:ext>
          </c:extLst>
        </c:ser>
        <c:ser>
          <c:idx val="3"/>
          <c:order val="3"/>
          <c:tx>
            <c:strRef>
              <c:f>Sheet1!$F$1</c:f>
              <c:strCache>
                <c:ptCount val="1"/>
                <c:pt idx="0">
                  <c:v>2011-2015</c:v>
                </c:pt>
              </c:strCache>
            </c:strRef>
          </c:tx>
          <c:spPr>
            <a:solidFill>
              <a:schemeClr val="accent4"/>
            </a:solidFill>
            <a:ln>
              <a:noFill/>
            </a:ln>
            <a:effectLst/>
          </c:spPr>
          <c:invertIfNegative val="0"/>
          <c:cat>
            <c:strRef>
              <c:f>Sheet1!$B$2:$B$8</c:f>
              <c:strCache>
                <c:ptCount val="7"/>
                <c:pt idx="0">
                  <c:v>are safe</c:v>
                </c:pt>
                <c:pt idx="1">
                  <c:v>free from abuse and neglect</c:v>
                </c:pt>
                <c:pt idx="2">
                  <c:v>best possible health</c:v>
                </c:pt>
                <c:pt idx="3">
                  <c:v>continuity and security</c:v>
                </c:pt>
                <c:pt idx="4">
                  <c:v>exercises rights</c:v>
                </c:pt>
                <c:pt idx="5">
                  <c:v>treated fairly</c:v>
                </c:pt>
                <c:pt idx="6">
                  <c:v>respected</c:v>
                </c:pt>
              </c:strCache>
            </c:strRef>
          </c:cat>
          <c:val>
            <c:numRef>
              <c:f>Sheet1!$F$2:$F$8</c:f>
              <c:numCache>
                <c:formatCode>0%</c:formatCode>
                <c:ptCount val="7"/>
                <c:pt idx="0">
                  <c:v>0.81223628691983119</c:v>
                </c:pt>
                <c:pt idx="1">
                  <c:v>0.75869336143308741</c:v>
                </c:pt>
                <c:pt idx="2">
                  <c:v>0.73024236037934664</c:v>
                </c:pt>
                <c:pt idx="3">
                  <c:v>0.6343519494204426</c:v>
                </c:pt>
                <c:pt idx="4">
                  <c:v>0.63751317175974709</c:v>
                </c:pt>
                <c:pt idx="5">
                  <c:v>0.64278187565858802</c:v>
                </c:pt>
                <c:pt idx="6">
                  <c:v>0.72918861959957848</c:v>
                </c:pt>
              </c:numCache>
            </c:numRef>
          </c:val>
          <c:extLst>
            <c:ext xmlns:c16="http://schemas.microsoft.com/office/drawing/2014/chart" uri="{C3380CC4-5D6E-409C-BE32-E72D297353CC}">
              <c16:uniqueId val="{00000003-7A3C-419E-9432-0600522DA1F6}"/>
            </c:ext>
          </c:extLst>
        </c:ser>
        <c:ser>
          <c:idx val="4"/>
          <c:order val="4"/>
          <c:tx>
            <c:strRef>
              <c:f>Sheet1!$G$1</c:f>
              <c:strCache>
                <c:ptCount val="1"/>
                <c:pt idx="0">
                  <c:v>All Data Average</c:v>
                </c:pt>
              </c:strCache>
            </c:strRef>
          </c:tx>
          <c:spPr>
            <a:solidFill>
              <a:schemeClr val="tx1"/>
            </a:solidFill>
            <a:ln>
              <a:noFill/>
            </a:ln>
            <a:effectLst/>
          </c:spPr>
          <c:invertIfNegative val="0"/>
          <c:cat>
            <c:strRef>
              <c:f>Sheet1!$B$2:$B$8</c:f>
              <c:strCache>
                <c:ptCount val="7"/>
                <c:pt idx="0">
                  <c:v>are safe</c:v>
                </c:pt>
                <c:pt idx="1">
                  <c:v>free from abuse and neglect</c:v>
                </c:pt>
                <c:pt idx="2">
                  <c:v>best possible health</c:v>
                </c:pt>
                <c:pt idx="3">
                  <c:v>continuity and security</c:v>
                </c:pt>
                <c:pt idx="4">
                  <c:v>exercises rights</c:v>
                </c:pt>
                <c:pt idx="5">
                  <c:v>treated fairly</c:v>
                </c:pt>
                <c:pt idx="6">
                  <c:v>respected</c:v>
                </c:pt>
              </c:strCache>
            </c:strRef>
          </c:cat>
          <c:val>
            <c:numRef>
              <c:f>Sheet1!$G$2:$G$8</c:f>
              <c:numCache>
                <c:formatCode>0%</c:formatCode>
                <c:ptCount val="7"/>
                <c:pt idx="0">
                  <c:v>0.85846779316478217</c:v>
                </c:pt>
                <c:pt idx="1">
                  <c:v>0.81049155341038992</c:v>
                </c:pt>
                <c:pt idx="2">
                  <c:v>0.76375651289871649</c:v>
                </c:pt>
                <c:pt idx="3">
                  <c:v>0.76295731707317072</c:v>
                </c:pt>
                <c:pt idx="4">
                  <c:v>0.5559227249618709</c:v>
                </c:pt>
                <c:pt idx="5">
                  <c:v>0.60996061491551268</c:v>
                </c:pt>
                <c:pt idx="6">
                  <c:v>0.76</c:v>
                </c:pt>
              </c:numCache>
            </c:numRef>
          </c:val>
          <c:extLst>
            <c:ext xmlns:c16="http://schemas.microsoft.com/office/drawing/2014/chart" uri="{C3380CC4-5D6E-409C-BE32-E72D297353CC}">
              <c16:uniqueId val="{00000004-7A3C-419E-9432-0600522DA1F6}"/>
            </c:ext>
          </c:extLst>
        </c:ser>
        <c:dLbls>
          <c:showLegendKey val="0"/>
          <c:showVal val="0"/>
          <c:showCatName val="0"/>
          <c:showSerName val="0"/>
          <c:showPercent val="0"/>
          <c:showBubbleSize val="0"/>
        </c:dLbls>
        <c:gapWidth val="219"/>
        <c:overlap val="-27"/>
        <c:axId val="586271032"/>
        <c:axId val="586275296"/>
      </c:barChart>
      <c:catAx>
        <c:axId val="58627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6275296"/>
        <c:crosses val="autoZero"/>
        <c:auto val="1"/>
        <c:lblAlgn val="ctr"/>
        <c:lblOffset val="100"/>
        <c:noMultiLvlLbl val="0"/>
      </c:catAx>
      <c:valAx>
        <c:axId val="586275296"/>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6271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sz="1440" b="1" i="0" u="none" strike="noStrike" baseline="0" dirty="0">
                <a:effectLst/>
              </a:rPr>
              <a:t>National Data Change Over Time – </a:t>
            </a:r>
            <a:r>
              <a:rPr lang="en-US" b="1" dirty="0"/>
              <a:t>My Community</a:t>
            </a:r>
          </a:p>
        </c:rich>
      </c:tx>
      <c:layout>
        <c:manualLayout>
          <c:xMode val="edge"/>
          <c:yMode val="edge"/>
          <c:x val="0.28273033475166409"/>
          <c:y val="9.6615358586001517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1996-2000</c:v>
                </c:pt>
              </c:strCache>
            </c:strRef>
          </c:tx>
          <c:spPr>
            <a:solidFill>
              <a:schemeClr val="accent1"/>
            </a:solidFill>
            <a:ln>
              <a:noFill/>
            </a:ln>
            <a:effectLst/>
          </c:spPr>
          <c:invertIfNegative val="0"/>
          <c:cat>
            <c:strRef>
              <c:f>Sheet1!$B$9:$B$12</c:f>
              <c:strCache>
                <c:ptCount val="4"/>
                <c:pt idx="0">
                  <c:v>interact with members of the community</c:v>
                </c:pt>
                <c:pt idx="1">
                  <c:v>live-in integrated environments</c:v>
                </c:pt>
                <c:pt idx="2">
                  <c:v>participate in life of the community</c:v>
                </c:pt>
                <c:pt idx="3">
                  <c:v>use their environments</c:v>
                </c:pt>
              </c:strCache>
            </c:strRef>
          </c:cat>
          <c:val>
            <c:numRef>
              <c:f>Sheet1!$C$9:$C$12</c:f>
              <c:numCache>
                <c:formatCode>0%</c:formatCode>
                <c:ptCount val="4"/>
                <c:pt idx="0">
                  <c:v>0.70929339477726572</c:v>
                </c:pt>
                <c:pt idx="1">
                  <c:v>0.55952380952380953</c:v>
                </c:pt>
                <c:pt idx="2">
                  <c:v>0.58486943164362515</c:v>
                </c:pt>
                <c:pt idx="3">
                  <c:v>0.76996927803379411</c:v>
                </c:pt>
              </c:numCache>
            </c:numRef>
          </c:val>
          <c:extLst>
            <c:ext xmlns:c16="http://schemas.microsoft.com/office/drawing/2014/chart" uri="{C3380CC4-5D6E-409C-BE32-E72D297353CC}">
              <c16:uniqueId val="{00000000-A768-4F8E-9617-C6FBC1E228C7}"/>
            </c:ext>
          </c:extLst>
        </c:ser>
        <c:ser>
          <c:idx val="1"/>
          <c:order val="1"/>
          <c:tx>
            <c:strRef>
              <c:f>Sheet1!$D$1</c:f>
              <c:strCache>
                <c:ptCount val="1"/>
                <c:pt idx="0">
                  <c:v>2001-2005</c:v>
                </c:pt>
              </c:strCache>
            </c:strRef>
          </c:tx>
          <c:spPr>
            <a:solidFill>
              <a:schemeClr val="accent2"/>
            </a:solidFill>
            <a:ln>
              <a:noFill/>
            </a:ln>
            <a:effectLst/>
          </c:spPr>
          <c:invertIfNegative val="0"/>
          <c:cat>
            <c:strRef>
              <c:f>Sheet1!$B$9:$B$12</c:f>
              <c:strCache>
                <c:ptCount val="4"/>
                <c:pt idx="0">
                  <c:v>interact with members of the community</c:v>
                </c:pt>
                <c:pt idx="1">
                  <c:v>live-in integrated environments</c:v>
                </c:pt>
                <c:pt idx="2">
                  <c:v>participate in life of the community</c:v>
                </c:pt>
                <c:pt idx="3">
                  <c:v>use their environments</c:v>
                </c:pt>
              </c:strCache>
            </c:strRef>
          </c:cat>
          <c:val>
            <c:numRef>
              <c:f>Sheet1!$D$9:$D$12</c:f>
              <c:numCache>
                <c:formatCode>0%</c:formatCode>
                <c:ptCount val="4"/>
                <c:pt idx="0">
                  <c:v>0.78246753246753242</c:v>
                </c:pt>
                <c:pt idx="1">
                  <c:v>0.39001623376623379</c:v>
                </c:pt>
                <c:pt idx="2">
                  <c:v>0.64097363083164305</c:v>
                </c:pt>
                <c:pt idx="3">
                  <c:v>0.74604462474645028</c:v>
                </c:pt>
              </c:numCache>
            </c:numRef>
          </c:val>
          <c:extLst>
            <c:ext xmlns:c16="http://schemas.microsoft.com/office/drawing/2014/chart" uri="{C3380CC4-5D6E-409C-BE32-E72D297353CC}">
              <c16:uniqueId val="{00000001-A768-4F8E-9617-C6FBC1E228C7}"/>
            </c:ext>
          </c:extLst>
        </c:ser>
        <c:ser>
          <c:idx val="2"/>
          <c:order val="2"/>
          <c:tx>
            <c:strRef>
              <c:f>Sheet1!$E$1</c:f>
              <c:strCache>
                <c:ptCount val="1"/>
                <c:pt idx="0">
                  <c:v>2006-2010</c:v>
                </c:pt>
              </c:strCache>
            </c:strRef>
          </c:tx>
          <c:spPr>
            <a:solidFill>
              <a:schemeClr val="accent3"/>
            </a:solidFill>
            <a:ln>
              <a:noFill/>
            </a:ln>
            <a:effectLst/>
          </c:spPr>
          <c:invertIfNegative val="0"/>
          <c:cat>
            <c:strRef>
              <c:f>Sheet1!$B$9:$B$12</c:f>
              <c:strCache>
                <c:ptCount val="4"/>
                <c:pt idx="0">
                  <c:v>interact with members of the community</c:v>
                </c:pt>
                <c:pt idx="1">
                  <c:v>live-in integrated environments</c:v>
                </c:pt>
                <c:pt idx="2">
                  <c:v>participate in life of the community</c:v>
                </c:pt>
                <c:pt idx="3">
                  <c:v>use their environments</c:v>
                </c:pt>
              </c:strCache>
            </c:strRef>
          </c:cat>
          <c:val>
            <c:numRef>
              <c:f>Sheet1!$E$9:$E$12</c:f>
              <c:numCache>
                <c:formatCode>0%</c:formatCode>
                <c:ptCount val="4"/>
                <c:pt idx="0">
                  <c:v>0.75417789757412401</c:v>
                </c:pt>
                <c:pt idx="1">
                  <c:v>0.47115902964959566</c:v>
                </c:pt>
                <c:pt idx="2">
                  <c:v>0.65175202156334233</c:v>
                </c:pt>
                <c:pt idx="3">
                  <c:v>0.79827400215749733</c:v>
                </c:pt>
              </c:numCache>
            </c:numRef>
          </c:val>
          <c:extLst>
            <c:ext xmlns:c16="http://schemas.microsoft.com/office/drawing/2014/chart" uri="{C3380CC4-5D6E-409C-BE32-E72D297353CC}">
              <c16:uniqueId val="{00000002-A768-4F8E-9617-C6FBC1E228C7}"/>
            </c:ext>
          </c:extLst>
        </c:ser>
        <c:ser>
          <c:idx val="3"/>
          <c:order val="3"/>
          <c:tx>
            <c:strRef>
              <c:f>Sheet1!$F$1</c:f>
              <c:strCache>
                <c:ptCount val="1"/>
                <c:pt idx="0">
                  <c:v>2011-2015</c:v>
                </c:pt>
              </c:strCache>
            </c:strRef>
          </c:tx>
          <c:spPr>
            <a:solidFill>
              <a:schemeClr val="accent4"/>
            </a:solidFill>
            <a:ln>
              <a:noFill/>
            </a:ln>
            <a:effectLst/>
          </c:spPr>
          <c:invertIfNegative val="0"/>
          <c:cat>
            <c:strRef>
              <c:f>Sheet1!$B$9:$B$12</c:f>
              <c:strCache>
                <c:ptCount val="4"/>
                <c:pt idx="0">
                  <c:v>interact with members of the community</c:v>
                </c:pt>
                <c:pt idx="1">
                  <c:v>live-in integrated environments</c:v>
                </c:pt>
                <c:pt idx="2">
                  <c:v>participate in life of the community</c:v>
                </c:pt>
                <c:pt idx="3">
                  <c:v>use their environments</c:v>
                </c:pt>
              </c:strCache>
            </c:strRef>
          </c:cat>
          <c:val>
            <c:numRef>
              <c:f>Sheet1!$F$9:$F$12</c:f>
              <c:numCache>
                <c:formatCode>0%</c:formatCode>
                <c:ptCount val="4"/>
                <c:pt idx="0">
                  <c:v>0.70084566596194509</c:v>
                </c:pt>
                <c:pt idx="1">
                  <c:v>0.59599156118143459</c:v>
                </c:pt>
                <c:pt idx="2">
                  <c:v>0.65822784810126578</c:v>
                </c:pt>
                <c:pt idx="3">
                  <c:v>0.69831223628691985</c:v>
                </c:pt>
              </c:numCache>
            </c:numRef>
          </c:val>
          <c:extLst>
            <c:ext xmlns:c16="http://schemas.microsoft.com/office/drawing/2014/chart" uri="{C3380CC4-5D6E-409C-BE32-E72D297353CC}">
              <c16:uniqueId val="{00000003-A768-4F8E-9617-C6FBC1E228C7}"/>
            </c:ext>
          </c:extLst>
        </c:ser>
        <c:ser>
          <c:idx val="4"/>
          <c:order val="4"/>
          <c:tx>
            <c:strRef>
              <c:f>Sheet1!$G$1</c:f>
              <c:strCache>
                <c:ptCount val="1"/>
                <c:pt idx="0">
                  <c:v>All Data Average</c:v>
                </c:pt>
              </c:strCache>
            </c:strRef>
          </c:tx>
          <c:spPr>
            <a:solidFill>
              <a:schemeClr val="tx1"/>
            </a:solidFill>
            <a:ln>
              <a:noFill/>
            </a:ln>
            <a:effectLst/>
          </c:spPr>
          <c:invertIfNegative val="0"/>
          <c:cat>
            <c:strRef>
              <c:f>Sheet1!$B$9:$B$12</c:f>
              <c:strCache>
                <c:ptCount val="4"/>
                <c:pt idx="0">
                  <c:v>interact with members of the community</c:v>
                </c:pt>
                <c:pt idx="1">
                  <c:v>live-in integrated environments</c:v>
                </c:pt>
                <c:pt idx="2">
                  <c:v>participate in life of the community</c:v>
                </c:pt>
                <c:pt idx="3">
                  <c:v>use their environments</c:v>
                </c:pt>
              </c:strCache>
            </c:strRef>
          </c:cat>
          <c:val>
            <c:numRef>
              <c:f>Sheet1!$G$9:$G$12</c:f>
              <c:numCache>
                <c:formatCode>0%</c:formatCode>
                <c:ptCount val="4"/>
                <c:pt idx="0">
                  <c:v>0.74177150845088324</c:v>
                </c:pt>
                <c:pt idx="1">
                  <c:v>0.49002668021852369</c:v>
                </c:pt>
                <c:pt idx="2">
                  <c:v>0.63</c:v>
                </c:pt>
                <c:pt idx="3">
                  <c:v>0.76051327658493206</c:v>
                </c:pt>
              </c:numCache>
            </c:numRef>
          </c:val>
          <c:extLst>
            <c:ext xmlns:c16="http://schemas.microsoft.com/office/drawing/2014/chart" uri="{C3380CC4-5D6E-409C-BE32-E72D297353CC}">
              <c16:uniqueId val="{00000004-A768-4F8E-9617-C6FBC1E228C7}"/>
            </c:ext>
          </c:extLst>
        </c:ser>
        <c:dLbls>
          <c:showLegendKey val="0"/>
          <c:showVal val="0"/>
          <c:showCatName val="0"/>
          <c:showSerName val="0"/>
          <c:showPercent val="0"/>
          <c:showBubbleSize val="0"/>
        </c:dLbls>
        <c:gapWidth val="219"/>
        <c:overlap val="-27"/>
        <c:axId val="586271032"/>
        <c:axId val="586275296"/>
      </c:barChart>
      <c:catAx>
        <c:axId val="58627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6275296"/>
        <c:crosses val="autoZero"/>
        <c:auto val="1"/>
        <c:lblAlgn val="ctr"/>
        <c:lblOffset val="100"/>
        <c:noMultiLvlLbl val="0"/>
      </c:catAx>
      <c:valAx>
        <c:axId val="58627529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6271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sz="1440" b="1" i="0" u="none" strike="noStrike" baseline="0" dirty="0">
                <a:effectLst/>
              </a:rPr>
              <a:t>National Data Change Over Time - </a:t>
            </a:r>
            <a:r>
              <a:rPr lang="en-US" b="1" dirty="0"/>
              <a:t>My Relationships</a:t>
            </a:r>
          </a:p>
        </c:rich>
      </c:tx>
      <c:layout>
        <c:manualLayout>
          <c:xMode val="edge"/>
          <c:yMode val="edge"/>
          <c:x val="0.26242004051974682"/>
          <c:y val="1.7737693865447216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1996-2000</c:v>
                </c:pt>
              </c:strCache>
            </c:strRef>
          </c:tx>
          <c:spPr>
            <a:solidFill>
              <a:schemeClr val="accent1"/>
            </a:solidFill>
            <a:ln>
              <a:noFill/>
            </a:ln>
            <a:effectLst/>
          </c:spPr>
          <c:invertIfNegative val="0"/>
          <c:cat>
            <c:strRef>
              <c:f>Sheet1!$B$13:$B$17</c:f>
              <c:strCache>
                <c:ptCount val="5"/>
                <c:pt idx="0">
                  <c:v>connected to natural support networks</c:v>
                </c:pt>
                <c:pt idx="1">
                  <c:v>have friends</c:v>
                </c:pt>
                <c:pt idx="2">
                  <c:v>have intimate relationships</c:v>
                </c:pt>
                <c:pt idx="3">
                  <c:v>decide when to share personal information</c:v>
                </c:pt>
                <c:pt idx="4">
                  <c:v>perform different social roles</c:v>
                </c:pt>
              </c:strCache>
            </c:strRef>
          </c:cat>
          <c:val>
            <c:numRef>
              <c:f>Sheet1!$C$13:$C$17</c:f>
              <c:numCache>
                <c:formatCode>0%</c:formatCode>
                <c:ptCount val="5"/>
                <c:pt idx="0">
                  <c:v>0.64938556067588327</c:v>
                </c:pt>
                <c:pt idx="1">
                  <c:v>0.45468509984639016</c:v>
                </c:pt>
                <c:pt idx="2">
                  <c:v>0.70622119815668205</c:v>
                </c:pt>
                <c:pt idx="3">
                  <c:v>0.80453149001536095</c:v>
                </c:pt>
                <c:pt idx="4">
                  <c:v>0.5357142857142857</c:v>
                </c:pt>
              </c:numCache>
            </c:numRef>
          </c:val>
          <c:extLst>
            <c:ext xmlns:c16="http://schemas.microsoft.com/office/drawing/2014/chart" uri="{C3380CC4-5D6E-409C-BE32-E72D297353CC}">
              <c16:uniqueId val="{00000000-C8FB-4E3E-8776-7AAA19817881}"/>
            </c:ext>
          </c:extLst>
        </c:ser>
        <c:ser>
          <c:idx val="1"/>
          <c:order val="1"/>
          <c:tx>
            <c:strRef>
              <c:f>Sheet1!$D$1</c:f>
              <c:strCache>
                <c:ptCount val="1"/>
                <c:pt idx="0">
                  <c:v>2001-2005</c:v>
                </c:pt>
              </c:strCache>
            </c:strRef>
          </c:tx>
          <c:spPr>
            <a:solidFill>
              <a:schemeClr val="accent2"/>
            </a:solidFill>
            <a:ln>
              <a:noFill/>
            </a:ln>
            <a:effectLst/>
          </c:spPr>
          <c:invertIfNegative val="0"/>
          <c:cat>
            <c:strRef>
              <c:f>Sheet1!$B$13:$B$17</c:f>
              <c:strCache>
                <c:ptCount val="5"/>
                <c:pt idx="0">
                  <c:v>connected to natural support networks</c:v>
                </c:pt>
                <c:pt idx="1">
                  <c:v>have friends</c:v>
                </c:pt>
                <c:pt idx="2">
                  <c:v>have intimate relationships</c:v>
                </c:pt>
                <c:pt idx="3">
                  <c:v>decide when to share personal information</c:v>
                </c:pt>
                <c:pt idx="4">
                  <c:v>perform different social roles</c:v>
                </c:pt>
              </c:strCache>
            </c:strRef>
          </c:cat>
          <c:val>
            <c:numRef>
              <c:f>Sheet1!$D$13:$D$17</c:f>
              <c:numCache>
                <c:formatCode>0%</c:formatCode>
                <c:ptCount val="5"/>
                <c:pt idx="0">
                  <c:v>0.58644480519480524</c:v>
                </c:pt>
                <c:pt idx="1">
                  <c:v>0.5614604462474645</c:v>
                </c:pt>
                <c:pt idx="2">
                  <c:v>0.75780933062880329</c:v>
                </c:pt>
                <c:pt idx="3">
                  <c:v>0.68141233766233766</c:v>
                </c:pt>
                <c:pt idx="4">
                  <c:v>0.34563894523326572</c:v>
                </c:pt>
              </c:numCache>
            </c:numRef>
          </c:val>
          <c:extLst>
            <c:ext xmlns:c16="http://schemas.microsoft.com/office/drawing/2014/chart" uri="{C3380CC4-5D6E-409C-BE32-E72D297353CC}">
              <c16:uniqueId val="{00000001-C8FB-4E3E-8776-7AAA19817881}"/>
            </c:ext>
          </c:extLst>
        </c:ser>
        <c:ser>
          <c:idx val="2"/>
          <c:order val="2"/>
          <c:tx>
            <c:strRef>
              <c:f>Sheet1!$E$1</c:f>
              <c:strCache>
                <c:ptCount val="1"/>
                <c:pt idx="0">
                  <c:v>2006-2010</c:v>
                </c:pt>
              </c:strCache>
            </c:strRef>
          </c:tx>
          <c:spPr>
            <a:solidFill>
              <a:schemeClr val="accent3"/>
            </a:solidFill>
            <a:ln>
              <a:noFill/>
            </a:ln>
            <a:effectLst/>
          </c:spPr>
          <c:invertIfNegative val="0"/>
          <c:cat>
            <c:strRef>
              <c:f>Sheet1!$B$13:$B$17</c:f>
              <c:strCache>
                <c:ptCount val="5"/>
                <c:pt idx="0">
                  <c:v>connected to natural support networks</c:v>
                </c:pt>
                <c:pt idx="1">
                  <c:v>have friends</c:v>
                </c:pt>
                <c:pt idx="2">
                  <c:v>have intimate relationships</c:v>
                </c:pt>
                <c:pt idx="3">
                  <c:v>decide when to share personal information</c:v>
                </c:pt>
                <c:pt idx="4">
                  <c:v>perform different social roles</c:v>
                </c:pt>
              </c:strCache>
            </c:strRef>
          </c:cat>
          <c:val>
            <c:numRef>
              <c:f>Sheet1!$E$13:$E$17</c:f>
              <c:numCache>
                <c:formatCode>0%</c:formatCode>
                <c:ptCount val="5"/>
                <c:pt idx="0">
                  <c:v>0.59491617090319093</c:v>
                </c:pt>
                <c:pt idx="1">
                  <c:v>0.57196765498652291</c:v>
                </c:pt>
                <c:pt idx="2">
                  <c:v>0.65840517241379315</c:v>
                </c:pt>
                <c:pt idx="3">
                  <c:v>0.76956287101996756</c:v>
                </c:pt>
                <c:pt idx="4">
                  <c:v>0.41455525606469001</c:v>
                </c:pt>
              </c:numCache>
            </c:numRef>
          </c:val>
          <c:extLst>
            <c:ext xmlns:c16="http://schemas.microsoft.com/office/drawing/2014/chart" uri="{C3380CC4-5D6E-409C-BE32-E72D297353CC}">
              <c16:uniqueId val="{00000002-C8FB-4E3E-8776-7AAA19817881}"/>
            </c:ext>
          </c:extLst>
        </c:ser>
        <c:ser>
          <c:idx val="3"/>
          <c:order val="3"/>
          <c:tx>
            <c:strRef>
              <c:f>Sheet1!$F$1</c:f>
              <c:strCache>
                <c:ptCount val="1"/>
                <c:pt idx="0">
                  <c:v>2011-2015</c:v>
                </c:pt>
              </c:strCache>
            </c:strRef>
          </c:tx>
          <c:spPr>
            <a:solidFill>
              <a:schemeClr val="accent4"/>
            </a:solidFill>
            <a:ln>
              <a:noFill/>
            </a:ln>
            <a:effectLst/>
          </c:spPr>
          <c:invertIfNegative val="0"/>
          <c:cat>
            <c:strRef>
              <c:f>Sheet1!$B$13:$B$17</c:f>
              <c:strCache>
                <c:ptCount val="5"/>
                <c:pt idx="0">
                  <c:v>connected to natural support networks</c:v>
                </c:pt>
                <c:pt idx="1">
                  <c:v>have friends</c:v>
                </c:pt>
                <c:pt idx="2">
                  <c:v>have intimate relationships</c:v>
                </c:pt>
                <c:pt idx="3">
                  <c:v>decide when to share personal information</c:v>
                </c:pt>
                <c:pt idx="4">
                  <c:v>perform different social roles</c:v>
                </c:pt>
              </c:strCache>
            </c:strRef>
          </c:cat>
          <c:val>
            <c:numRef>
              <c:f>Sheet1!$F$13:$F$17</c:f>
              <c:numCache>
                <c:formatCode>0%</c:formatCode>
                <c:ptCount val="5"/>
                <c:pt idx="0">
                  <c:v>0.62592202318229717</c:v>
                </c:pt>
                <c:pt idx="1">
                  <c:v>0.55332629355860607</c:v>
                </c:pt>
                <c:pt idx="2">
                  <c:v>0.59009483667017915</c:v>
                </c:pt>
                <c:pt idx="3">
                  <c:v>0.7127771911298838</c:v>
                </c:pt>
                <c:pt idx="4">
                  <c:v>0.4576271186440678</c:v>
                </c:pt>
              </c:numCache>
            </c:numRef>
          </c:val>
          <c:extLst>
            <c:ext xmlns:c16="http://schemas.microsoft.com/office/drawing/2014/chart" uri="{C3380CC4-5D6E-409C-BE32-E72D297353CC}">
              <c16:uniqueId val="{00000003-C8FB-4E3E-8776-7AAA19817881}"/>
            </c:ext>
          </c:extLst>
        </c:ser>
        <c:ser>
          <c:idx val="4"/>
          <c:order val="4"/>
          <c:tx>
            <c:strRef>
              <c:f>Sheet1!$G$1</c:f>
              <c:strCache>
                <c:ptCount val="1"/>
                <c:pt idx="0">
                  <c:v>All Data Average</c:v>
                </c:pt>
              </c:strCache>
            </c:strRef>
          </c:tx>
          <c:spPr>
            <a:solidFill>
              <a:schemeClr val="tx1"/>
            </a:solidFill>
            <a:ln>
              <a:noFill/>
            </a:ln>
            <a:effectLst/>
          </c:spPr>
          <c:invertIfNegative val="0"/>
          <c:cat>
            <c:strRef>
              <c:f>Sheet1!$B$13:$B$17</c:f>
              <c:strCache>
                <c:ptCount val="5"/>
                <c:pt idx="0">
                  <c:v>connected to natural support networks</c:v>
                </c:pt>
                <c:pt idx="1">
                  <c:v>have friends</c:v>
                </c:pt>
                <c:pt idx="2">
                  <c:v>have intimate relationships</c:v>
                </c:pt>
                <c:pt idx="3">
                  <c:v>decide when to share personal information</c:v>
                </c:pt>
                <c:pt idx="4">
                  <c:v>perform different social roles</c:v>
                </c:pt>
              </c:strCache>
            </c:strRef>
          </c:cat>
          <c:val>
            <c:numRef>
              <c:f>Sheet1!$G$13:$G$17</c:f>
              <c:numCache>
                <c:formatCode>0%</c:formatCode>
                <c:ptCount val="5"/>
                <c:pt idx="0">
                  <c:v>0.61403508771929827</c:v>
                </c:pt>
                <c:pt idx="1">
                  <c:v>0.53</c:v>
                </c:pt>
                <c:pt idx="2">
                  <c:v>0.69710439420878845</c:v>
                </c:pt>
                <c:pt idx="3">
                  <c:v>0.74669547534316216</c:v>
                </c:pt>
                <c:pt idx="4">
                  <c:v>0.43823080833756989</c:v>
                </c:pt>
              </c:numCache>
            </c:numRef>
          </c:val>
          <c:extLst>
            <c:ext xmlns:c16="http://schemas.microsoft.com/office/drawing/2014/chart" uri="{C3380CC4-5D6E-409C-BE32-E72D297353CC}">
              <c16:uniqueId val="{00000004-C8FB-4E3E-8776-7AAA19817881}"/>
            </c:ext>
          </c:extLst>
        </c:ser>
        <c:dLbls>
          <c:showLegendKey val="0"/>
          <c:showVal val="0"/>
          <c:showCatName val="0"/>
          <c:showSerName val="0"/>
          <c:showPercent val="0"/>
          <c:showBubbleSize val="0"/>
        </c:dLbls>
        <c:gapWidth val="219"/>
        <c:overlap val="-27"/>
        <c:axId val="586271032"/>
        <c:axId val="586275296"/>
      </c:barChart>
      <c:catAx>
        <c:axId val="58627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6275296"/>
        <c:crosses val="autoZero"/>
        <c:auto val="1"/>
        <c:lblAlgn val="ctr"/>
        <c:lblOffset val="100"/>
        <c:noMultiLvlLbl val="0"/>
      </c:catAx>
      <c:valAx>
        <c:axId val="58627529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6271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0AE2D1-81CC-4C93-A2CF-53251B8888E7}"/>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BDA6F4-F29D-4BCA-A5CF-A2499D4673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6E7F32E2-41B1-40E3-B81E-82850D1B7542}" type="datetimeFigureOut">
              <a:rPr lang="en-US" smtClean="0"/>
              <a:t>6/20/2017</a:t>
            </a:fld>
            <a:endParaRPr lang="en-US"/>
          </a:p>
        </p:txBody>
      </p:sp>
      <p:sp>
        <p:nvSpPr>
          <p:cNvPr id="4" name="Footer Placeholder 3">
            <a:extLst>
              <a:ext uri="{FF2B5EF4-FFF2-40B4-BE49-F238E27FC236}">
                <a16:creationId xmlns:a16="http://schemas.microsoft.com/office/drawing/2014/main" id="{9F9790BF-6C77-42F5-99F4-5CFF7F057606}"/>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E6B826-B501-4DEB-A12E-2D028F1C05A0}"/>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9CFB5957-6A69-40F5-8A0D-989CE56C6048}" type="slidenum">
              <a:rPr lang="en-US" smtClean="0"/>
              <a:t>‹#›</a:t>
            </a:fld>
            <a:endParaRPr lang="en-US"/>
          </a:p>
        </p:txBody>
      </p:sp>
    </p:spTree>
    <p:extLst>
      <p:ext uri="{BB962C8B-B14F-4D97-AF65-F5344CB8AC3E}">
        <p14:creationId xmlns:p14="http://schemas.microsoft.com/office/powerpoint/2010/main" val="1013073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1E23DDD-F70A-4AA1-943A-760EFECB1159}" type="datetimeFigureOut">
              <a:rPr lang="en-US" smtClean="0"/>
              <a:t>6/20/2017</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CF01AE0-C83D-4B25-80FC-636CB2353E82}" type="slidenum">
              <a:rPr lang="en-US" smtClean="0"/>
              <a:t>‹#›</a:t>
            </a:fld>
            <a:endParaRPr lang="en-US"/>
          </a:p>
        </p:txBody>
      </p:sp>
    </p:spTree>
    <p:extLst>
      <p:ext uri="{BB962C8B-B14F-4D97-AF65-F5344CB8AC3E}">
        <p14:creationId xmlns:p14="http://schemas.microsoft.com/office/powerpoint/2010/main" val="421041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F4DFE-0D2F-467E-95E1-BE906944BF16}" type="slidenum">
              <a:rPr lang="en-US" smtClean="0"/>
              <a:t>1</a:t>
            </a:fld>
            <a:endParaRPr lang="en-US"/>
          </a:p>
        </p:txBody>
      </p:sp>
    </p:spTree>
    <p:extLst>
      <p:ext uri="{BB962C8B-B14F-4D97-AF65-F5344CB8AC3E}">
        <p14:creationId xmlns:p14="http://schemas.microsoft.com/office/powerpoint/2010/main" val="352188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EF4DFE-0D2F-467E-95E1-BE906944BF16}" type="slidenum">
              <a:rPr lang="en-US" smtClean="0"/>
              <a:t>11</a:t>
            </a:fld>
            <a:endParaRPr lang="en-US"/>
          </a:p>
        </p:txBody>
      </p:sp>
    </p:spTree>
    <p:extLst>
      <p:ext uri="{BB962C8B-B14F-4D97-AF65-F5344CB8AC3E}">
        <p14:creationId xmlns:p14="http://schemas.microsoft.com/office/powerpoint/2010/main" val="2068452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these are the non-negotiables</a:t>
            </a:r>
          </a:p>
          <a:p>
            <a:endParaRPr lang="en-US" dirty="0"/>
          </a:p>
        </p:txBody>
      </p:sp>
      <p:sp>
        <p:nvSpPr>
          <p:cNvPr id="4" name="Slide Number Placeholder 3"/>
          <p:cNvSpPr>
            <a:spLocks noGrp="1"/>
          </p:cNvSpPr>
          <p:nvPr>
            <p:ph type="sldNum" sz="quarter" idx="10"/>
          </p:nvPr>
        </p:nvSpPr>
        <p:spPr/>
        <p:txBody>
          <a:bodyPr/>
          <a:lstStyle/>
          <a:p>
            <a:fld id="{ABEF4DFE-0D2F-467E-95E1-BE906944BF16}" type="slidenum">
              <a:rPr lang="en-US" smtClean="0"/>
              <a:t>12</a:t>
            </a:fld>
            <a:endParaRPr lang="en-US"/>
          </a:p>
        </p:txBody>
      </p:sp>
    </p:spTree>
    <p:extLst>
      <p:ext uri="{BB962C8B-B14F-4D97-AF65-F5344CB8AC3E}">
        <p14:creationId xmlns:p14="http://schemas.microsoft.com/office/powerpoint/2010/main" val="161478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EF4DFE-0D2F-467E-95E1-BE906944BF16}" type="slidenum">
              <a:rPr lang="en-US" smtClean="0"/>
              <a:t>13</a:t>
            </a:fld>
            <a:endParaRPr lang="en-US"/>
          </a:p>
        </p:txBody>
      </p:sp>
    </p:spTree>
    <p:extLst>
      <p:ext uri="{BB962C8B-B14F-4D97-AF65-F5344CB8AC3E}">
        <p14:creationId xmlns:p14="http://schemas.microsoft.com/office/powerpoint/2010/main" val="3678874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EF4DFE-0D2F-467E-95E1-BE906944BF16}" type="slidenum">
              <a:rPr lang="en-US" smtClean="0"/>
              <a:t>14</a:t>
            </a:fld>
            <a:endParaRPr lang="en-US"/>
          </a:p>
        </p:txBody>
      </p:sp>
    </p:spTree>
    <p:extLst>
      <p:ext uri="{BB962C8B-B14F-4D97-AF65-F5344CB8AC3E}">
        <p14:creationId xmlns:p14="http://schemas.microsoft.com/office/powerpoint/2010/main" val="812379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EF4DFE-0D2F-467E-95E1-BE906944BF16}" type="slidenum">
              <a:rPr lang="en-US" smtClean="0"/>
              <a:t>15</a:t>
            </a:fld>
            <a:endParaRPr lang="en-US"/>
          </a:p>
        </p:txBody>
      </p:sp>
    </p:spTree>
    <p:extLst>
      <p:ext uri="{BB962C8B-B14F-4D97-AF65-F5344CB8AC3E}">
        <p14:creationId xmlns:p14="http://schemas.microsoft.com/office/powerpoint/2010/main" val="1394213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EF4DFE-0D2F-467E-95E1-BE906944BF16}" type="slidenum">
              <a:rPr lang="en-US" smtClean="0"/>
              <a:t>16</a:t>
            </a:fld>
            <a:endParaRPr lang="en-US"/>
          </a:p>
        </p:txBody>
      </p:sp>
    </p:spTree>
    <p:extLst>
      <p:ext uri="{BB962C8B-B14F-4D97-AF65-F5344CB8AC3E}">
        <p14:creationId xmlns:p14="http://schemas.microsoft.com/office/powerpoint/2010/main" val="3844354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we measured clinical and functional</a:t>
            </a:r>
          </a:p>
          <a:p>
            <a:endParaRPr lang="en-US" dirty="0"/>
          </a:p>
        </p:txBody>
      </p:sp>
      <p:sp>
        <p:nvSpPr>
          <p:cNvPr id="4" name="Slide Number Placeholder 3"/>
          <p:cNvSpPr>
            <a:spLocks noGrp="1"/>
          </p:cNvSpPr>
          <p:nvPr>
            <p:ph type="sldNum" sz="quarter" idx="10"/>
          </p:nvPr>
        </p:nvSpPr>
        <p:spPr/>
        <p:txBody>
          <a:bodyPr/>
          <a:lstStyle/>
          <a:p>
            <a:fld id="{ABEF4DFE-0D2F-467E-95E1-BE906944BF16}" type="slidenum">
              <a:rPr lang="en-US" smtClean="0"/>
              <a:t>17</a:t>
            </a:fld>
            <a:endParaRPr lang="en-US"/>
          </a:p>
        </p:txBody>
      </p:sp>
    </p:spTree>
    <p:extLst>
      <p:ext uri="{BB962C8B-B14F-4D97-AF65-F5344CB8AC3E}">
        <p14:creationId xmlns:p14="http://schemas.microsoft.com/office/powerpoint/2010/main" val="3628744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0038" indent="-530038">
              <a:buFont typeface="Arial" panose="020B0604020202020204" pitchFamily="34" charset="0"/>
              <a:buChar char="•"/>
            </a:pPr>
            <a:r>
              <a:rPr lang="en-US" dirty="0">
                <a:solidFill>
                  <a:srgbClr val="005694"/>
                </a:solidFill>
              </a:rPr>
              <a:t>It is only possible to measure individualized supports by first identifying the outcome</a:t>
            </a:r>
          </a:p>
          <a:p>
            <a:pPr marL="530038" indent="-530038">
              <a:buFont typeface="Arial" panose="020B0604020202020204" pitchFamily="34" charset="0"/>
              <a:buChar char="•"/>
            </a:pPr>
            <a:r>
              <a:rPr lang="en-US" dirty="0">
                <a:solidFill>
                  <a:srgbClr val="005694"/>
                </a:solidFill>
              </a:rPr>
              <a:t>Personal outcome and support questions go together</a:t>
            </a:r>
          </a:p>
          <a:p>
            <a:endParaRPr lang="en-US" dirty="0"/>
          </a:p>
        </p:txBody>
      </p:sp>
      <p:sp>
        <p:nvSpPr>
          <p:cNvPr id="4" name="Slide Number Placeholder 3"/>
          <p:cNvSpPr>
            <a:spLocks noGrp="1"/>
          </p:cNvSpPr>
          <p:nvPr>
            <p:ph type="sldNum" sz="quarter" idx="10"/>
          </p:nvPr>
        </p:nvSpPr>
        <p:spPr/>
        <p:txBody>
          <a:bodyPr/>
          <a:lstStyle/>
          <a:p>
            <a:fld id="{ABEF4DFE-0D2F-467E-95E1-BE906944BF16}" type="slidenum">
              <a:rPr lang="en-US" smtClean="0"/>
              <a:t>19</a:t>
            </a:fld>
            <a:endParaRPr lang="en-US"/>
          </a:p>
        </p:txBody>
      </p:sp>
    </p:spTree>
    <p:extLst>
      <p:ext uri="{BB962C8B-B14F-4D97-AF65-F5344CB8AC3E}">
        <p14:creationId xmlns:p14="http://schemas.microsoft.com/office/powerpoint/2010/main" val="3352456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INTERVIEW?</a:t>
            </a:r>
          </a:p>
        </p:txBody>
      </p:sp>
      <p:sp>
        <p:nvSpPr>
          <p:cNvPr id="4" name="Slide Number Placeholder 3"/>
          <p:cNvSpPr>
            <a:spLocks noGrp="1"/>
          </p:cNvSpPr>
          <p:nvPr>
            <p:ph type="sldNum" sz="quarter" idx="10"/>
          </p:nvPr>
        </p:nvSpPr>
        <p:spPr/>
        <p:txBody>
          <a:bodyPr/>
          <a:lstStyle/>
          <a:p>
            <a:fld id="{ABEF4DFE-0D2F-467E-95E1-BE906944BF16}" type="slidenum">
              <a:rPr lang="en-US" smtClean="0"/>
              <a:t>20</a:t>
            </a:fld>
            <a:endParaRPr lang="en-US"/>
          </a:p>
        </p:txBody>
      </p:sp>
    </p:spTree>
    <p:extLst>
      <p:ext uri="{BB962C8B-B14F-4D97-AF65-F5344CB8AC3E}">
        <p14:creationId xmlns:p14="http://schemas.microsoft.com/office/powerpoint/2010/main" val="2094700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communicates.  The person</a:t>
            </a:r>
            <a:r>
              <a:rPr lang="en-US" baseline="0" dirty="0"/>
              <a:t> is never excluded from the meeting, even if we have difficulty communicating with them.  It is up to us to figure out what the person is communicating.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5017B71-23F9-40EE-B048-DE481E3541E9}" type="slidenum">
              <a:rPr lang="en-US" smtClean="0"/>
              <a:t>21</a:t>
            </a:fld>
            <a:endParaRPr lang="en-US"/>
          </a:p>
        </p:txBody>
      </p:sp>
    </p:spTree>
    <p:extLst>
      <p:ext uri="{BB962C8B-B14F-4D97-AF65-F5344CB8AC3E}">
        <p14:creationId xmlns:p14="http://schemas.microsoft.com/office/powerpoint/2010/main" val="214719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CQL was established in 1969 and we started out as an accreditation entity that worked in collaboration with JCAHO and really focused on making sure that agencies were in compliance with rules and regulations. We realized, however, that organizations were in compliance with standards but people were not living quality lives. So 10 years later we became our own not-for-profit. </a:t>
            </a:r>
          </a:p>
          <a:p>
            <a:endParaRPr lang="en-US" dirty="0"/>
          </a:p>
          <a:p>
            <a:r>
              <a:rPr lang="en-US" dirty="0"/>
              <a:t>Some notable events in CQL history include the 1971 release of quality standards – which later were adapted and became the ICF/DD standards</a:t>
            </a:r>
          </a:p>
          <a:p>
            <a:endParaRPr lang="en-US" dirty="0"/>
          </a:p>
          <a:p>
            <a:r>
              <a:rPr lang="en-US" dirty="0"/>
              <a:t>Our standards were also used in the historic Wyatt v. Stickney case in Alabama…</a:t>
            </a:r>
          </a:p>
          <a:p>
            <a:endParaRPr lang="en-US" dirty="0"/>
          </a:p>
          <a:p>
            <a:r>
              <a:rPr lang="en-US" dirty="0"/>
              <a:t>In 1997 we changed our name to CQL</a:t>
            </a:r>
          </a:p>
          <a:p>
            <a:endParaRPr lang="en-US" dirty="0"/>
          </a:p>
          <a:p>
            <a:endParaRPr lang="en-US" dirty="0"/>
          </a:p>
        </p:txBody>
      </p:sp>
      <p:sp>
        <p:nvSpPr>
          <p:cNvPr id="4" name="Slide Number Placeholder 3"/>
          <p:cNvSpPr>
            <a:spLocks noGrp="1"/>
          </p:cNvSpPr>
          <p:nvPr>
            <p:ph type="sldNum" sz="quarter" idx="10"/>
          </p:nvPr>
        </p:nvSpPr>
        <p:spPr/>
        <p:txBody>
          <a:bodyPr/>
          <a:lstStyle/>
          <a:p>
            <a:fld id="{ABEF4DFE-0D2F-467E-95E1-BE906944BF16}" type="slidenum">
              <a:rPr lang="en-US" smtClean="0"/>
              <a:t>3</a:t>
            </a:fld>
            <a:endParaRPr lang="en-US"/>
          </a:p>
        </p:txBody>
      </p:sp>
    </p:spTree>
    <p:extLst>
      <p:ext uri="{BB962C8B-B14F-4D97-AF65-F5344CB8AC3E}">
        <p14:creationId xmlns:p14="http://schemas.microsoft.com/office/powerpoint/2010/main" val="1873966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5017B71-23F9-40EE-B048-DE481E3541E9}" type="slidenum">
              <a:rPr lang="en-US" smtClean="0"/>
              <a:t>22</a:t>
            </a:fld>
            <a:endParaRPr lang="en-US"/>
          </a:p>
        </p:txBody>
      </p:sp>
    </p:spTree>
    <p:extLst>
      <p:ext uri="{BB962C8B-B14F-4D97-AF65-F5344CB8AC3E}">
        <p14:creationId xmlns:p14="http://schemas.microsoft.com/office/powerpoint/2010/main" val="2445888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EF4DFE-0D2F-467E-95E1-BE906944BF16}" type="slidenum">
              <a:rPr lang="en-US" smtClean="0"/>
              <a:t>23</a:t>
            </a:fld>
            <a:endParaRPr lang="en-US"/>
          </a:p>
        </p:txBody>
      </p:sp>
    </p:spTree>
    <p:extLst>
      <p:ext uri="{BB962C8B-B14F-4D97-AF65-F5344CB8AC3E}">
        <p14:creationId xmlns:p14="http://schemas.microsoft.com/office/powerpoint/2010/main" val="442602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2016</a:t>
            </a:r>
          </a:p>
        </p:txBody>
      </p:sp>
      <p:sp>
        <p:nvSpPr>
          <p:cNvPr id="4" name="Slide Number Placeholder 3"/>
          <p:cNvSpPr>
            <a:spLocks noGrp="1"/>
          </p:cNvSpPr>
          <p:nvPr>
            <p:ph type="sldNum" sz="quarter" idx="10"/>
          </p:nvPr>
        </p:nvSpPr>
        <p:spPr/>
        <p:txBody>
          <a:bodyPr/>
          <a:lstStyle/>
          <a:p>
            <a:fld id="{ABEF4DFE-0D2F-467E-95E1-BE906944BF16}" type="slidenum">
              <a:rPr lang="en-US" smtClean="0"/>
              <a:t>24</a:t>
            </a:fld>
            <a:endParaRPr lang="en-US"/>
          </a:p>
        </p:txBody>
      </p:sp>
    </p:spTree>
    <p:extLst>
      <p:ext uri="{BB962C8B-B14F-4D97-AF65-F5344CB8AC3E}">
        <p14:creationId xmlns:p14="http://schemas.microsoft.com/office/powerpoint/2010/main" val="865422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2016</a:t>
            </a:r>
          </a:p>
        </p:txBody>
      </p:sp>
      <p:sp>
        <p:nvSpPr>
          <p:cNvPr id="4" name="Slide Number Placeholder 3"/>
          <p:cNvSpPr>
            <a:spLocks noGrp="1"/>
          </p:cNvSpPr>
          <p:nvPr>
            <p:ph type="sldNum" sz="quarter" idx="10"/>
          </p:nvPr>
        </p:nvSpPr>
        <p:spPr/>
        <p:txBody>
          <a:bodyPr/>
          <a:lstStyle/>
          <a:p>
            <a:fld id="{ABEF4DFE-0D2F-467E-95E1-BE906944BF16}" type="slidenum">
              <a:rPr lang="en-US" smtClean="0"/>
              <a:t>25</a:t>
            </a:fld>
            <a:endParaRPr lang="en-US"/>
          </a:p>
        </p:txBody>
      </p:sp>
    </p:spTree>
    <p:extLst>
      <p:ext uri="{BB962C8B-B14F-4D97-AF65-F5344CB8AC3E}">
        <p14:creationId xmlns:p14="http://schemas.microsoft.com/office/powerpoint/2010/main" val="4017311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Examples of what can be done with data.</a:t>
            </a:r>
          </a:p>
          <a:p>
            <a:endParaRPr lang="en-US" dirty="0"/>
          </a:p>
          <a:p>
            <a:endParaRPr lang="en-US" dirty="0"/>
          </a:p>
          <a:p>
            <a:r>
              <a:rPr lang="en-US" dirty="0"/>
              <a:t>Not only are we having a hard time finding DSPs, we’re also having a hard time keeping them. And our interviews show us some of the people we support experience greater turnover than others. People with behavioral challenges we talked to almost all experienced turnover in the past 2 years. It doesn’t get much better for groups with less intense support needs.</a:t>
            </a:r>
          </a:p>
        </p:txBody>
      </p:sp>
      <p:sp>
        <p:nvSpPr>
          <p:cNvPr id="4" name="Slide Number Placeholder 3"/>
          <p:cNvSpPr>
            <a:spLocks noGrp="1"/>
          </p:cNvSpPr>
          <p:nvPr>
            <p:ph type="sldNum" sz="quarter" idx="10"/>
          </p:nvPr>
        </p:nvSpPr>
        <p:spPr/>
        <p:txBody>
          <a:bodyPr/>
          <a:lstStyle/>
          <a:p>
            <a:fld id="{ABEF4DFE-0D2F-467E-95E1-BE906944BF16}" type="slidenum">
              <a:rPr lang="en-US" smtClean="0"/>
              <a:t>26</a:t>
            </a:fld>
            <a:endParaRPr lang="en-US"/>
          </a:p>
        </p:txBody>
      </p:sp>
    </p:spTree>
    <p:extLst>
      <p:ext uri="{BB962C8B-B14F-4D97-AF65-F5344CB8AC3E}">
        <p14:creationId xmlns:p14="http://schemas.microsoft.com/office/powerpoint/2010/main" val="2847124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setting size gets larger people are more likely to see DSP turnover. Almost 100% of the people we interviewed in settings for 20 or more experienced turnover in the past 2 years.</a:t>
            </a:r>
          </a:p>
          <a:p>
            <a:endParaRPr lang="en-US" dirty="0"/>
          </a:p>
          <a:p>
            <a:r>
              <a:rPr lang="en-US" dirty="0"/>
              <a:t>This is very upsetting for the people we support. Their home is like a revolving door. </a:t>
            </a:r>
          </a:p>
        </p:txBody>
      </p:sp>
      <p:sp>
        <p:nvSpPr>
          <p:cNvPr id="4" name="Slide Number Placeholder 3"/>
          <p:cNvSpPr>
            <a:spLocks noGrp="1"/>
          </p:cNvSpPr>
          <p:nvPr>
            <p:ph type="sldNum" sz="quarter" idx="10"/>
          </p:nvPr>
        </p:nvSpPr>
        <p:spPr/>
        <p:txBody>
          <a:bodyPr/>
          <a:lstStyle/>
          <a:p>
            <a:fld id="{ADC59BD0-7749-4923-989E-FB445D5E96F9}" type="slidenum">
              <a:rPr lang="en-US" smtClean="0"/>
              <a:t>27</a:t>
            </a:fld>
            <a:endParaRPr lang="en-US"/>
          </a:p>
        </p:txBody>
      </p:sp>
    </p:spTree>
    <p:extLst>
      <p:ext uri="{BB962C8B-B14F-4D97-AF65-F5344CB8AC3E}">
        <p14:creationId xmlns:p14="http://schemas.microsoft.com/office/powerpoint/2010/main" val="991633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between odds of having outcome present when the person experiences no turnover and the odds when they do experience turnover. For example, people who experience turnover are 43% less likely to have continuity and security than people who do not experience turnover. The turnover is impacting them, and affecting their quality of life.</a:t>
            </a:r>
          </a:p>
        </p:txBody>
      </p:sp>
      <p:sp>
        <p:nvSpPr>
          <p:cNvPr id="4" name="Slide Number Placeholder 3"/>
          <p:cNvSpPr>
            <a:spLocks noGrp="1"/>
          </p:cNvSpPr>
          <p:nvPr>
            <p:ph type="sldNum" sz="quarter" idx="10"/>
          </p:nvPr>
        </p:nvSpPr>
        <p:spPr/>
        <p:txBody>
          <a:bodyPr/>
          <a:lstStyle/>
          <a:p>
            <a:fld id="{ADC59BD0-7749-4923-989E-FB445D5E96F9}" type="slidenum">
              <a:rPr lang="en-US" smtClean="0"/>
              <a:t>28</a:t>
            </a:fld>
            <a:endParaRPr lang="en-US"/>
          </a:p>
        </p:txBody>
      </p:sp>
    </p:spTree>
    <p:extLst>
      <p:ext uri="{BB962C8B-B14F-4D97-AF65-F5344CB8AC3E}">
        <p14:creationId xmlns:p14="http://schemas.microsoft.com/office/powerpoint/2010/main" val="4171220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varied by setting. Some people worked in more than one setting…</a:t>
            </a:r>
          </a:p>
          <a:p>
            <a:endParaRPr lang="en-US" dirty="0"/>
          </a:p>
          <a:p>
            <a:r>
              <a:rPr lang="en-US" dirty="0"/>
              <a:t>So of the 290 people we talked to in sheltered workshops, 79 (or 27%) said they chose to work there. </a:t>
            </a:r>
          </a:p>
          <a:p>
            <a:r>
              <a:rPr lang="en-US" dirty="0"/>
              <a:t>Conversely, 76% of the people we talked to in competitive employment said they chose their job.</a:t>
            </a:r>
          </a:p>
        </p:txBody>
      </p:sp>
      <p:sp>
        <p:nvSpPr>
          <p:cNvPr id="4" name="Slide Number Placeholder 3"/>
          <p:cNvSpPr>
            <a:spLocks noGrp="1"/>
          </p:cNvSpPr>
          <p:nvPr>
            <p:ph type="sldNum" sz="quarter" idx="10"/>
          </p:nvPr>
        </p:nvSpPr>
        <p:spPr/>
        <p:txBody>
          <a:bodyPr/>
          <a:lstStyle/>
          <a:p>
            <a:fld id="{ABEF4DFE-0D2F-467E-95E1-BE906944BF16}" type="slidenum">
              <a:rPr lang="en-US" smtClean="0"/>
              <a:t>29</a:t>
            </a:fld>
            <a:endParaRPr lang="en-US"/>
          </a:p>
        </p:txBody>
      </p:sp>
    </p:spTree>
    <p:extLst>
      <p:ext uri="{BB962C8B-B14F-4D97-AF65-F5344CB8AC3E}">
        <p14:creationId xmlns:p14="http://schemas.microsoft.com/office/powerpoint/2010/main" val="3204443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valentines day we looked at intimate relationships – we found people living in the family home were more likely to report having people in their life that loved them and who loved them back (59%) versus the folks we talked to in provider run group homes (41%) or ICFs (43%). </a:t>
            </a:r>
          </a:p>
        </p:txBody>
      </p:sp>
      <p:sp>
        <p:nvSpPr>
          <p:cNvPr id="4" name="Slide Number Placeholder 3"/>
          <p:cNvSpPr>
            <a:spLocks noGrp="1"/>
          </p:cNvSpPr>
          <p:nvPr>
            <p:ph type="sldNum" sz="quarter" idx="10"/>
          </p:nvPr>
        </p:nvSpPr>
        <p:spPr/>
        <p:txBody>
          <a:bodyPr/>
          <a:lstStyle/>
          <a:p>
            <a:fld id="{ADC59BD0-7749-4923-989E-FB445D5E96F9}" type="slidenum">
              <a:rPr lang="en-US" smtClean="0"/>
              <a:t>30</a:t>
            </a:fld>
            <a:endParaRPr lang="en-US"/>
          </a:p>
        </p:txBody>
      </p:sp>
    </p:spTree>
    <p:extLst>
      <p:ext uri="{BB962C8B-B14F-4D97-AF65-F5344CB8AC3E}">
        <p14:creationId xmlns:p14="http://schemas.microsoft.com/office/powerpoint/2010/main" val="2982845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when organizations provide this support? Well it increases the chances of people actually having this outcome present in their life. </a:t>
            </a:r>
          </a:p>
        </p:txBody>
      </p:sp>
      <p:sp>
        <p:nvSpPr>
          <p:cNvPr id="4" name="Slide Number Placeholder 3"/>
          <p:cNvSpPr>
            <a:spLocks noGrp="1"/>
          </p:cNvSpPr>
          <p:nvPr>
            <p:ph type="sldNum" sz="quarter" idx="10"/>
          </p:nvPr>
        </p:nvSpPr>
        <p:spPr/>
        <p:txBody>
          <a:bodyPr/>
          <a:lstStyle/>
          <a:p>
            <a:fld id="{ABEF4DFE-0D2F-467E-95E1-BE906944BF16}" type="slidenum">
              <a:rPr lang="en-US" smtClean="0"/>
              <a:t>31</a:t>
            </a:fld>
            <a:endParaRPr lang="en-US"/>
          </a:p>
        </p:txBody>
      </p:sp>
    </p:spTree>
    <p:extLst>
      <p:ext uri="{BB962C8B-B14F-4D97-AF65-F5344CB8AC3E}">
        <p14:creationId xmlns:p14="http://schemas.microsoft.com/office/powerpoint/2010/main" val="4143776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 – non-negotiables (Quality Assurance metrics) – those measures that capture health, safety, and human security – we use a tool called the Basic Assurances to measure these things.</a:t>
            </a:r>
          </a:p>
          <a:p>
            <a:endParaRPr lang="en-US" dirty="0"/>
          </a:p>
          <a:p>
            <a:r>
              <a:rPr lang="en-US" dirty="0"/>
              <a:t>Then there are quality enhancement efforts that go beyond mere compliance – the things that capture what really matters to people. We determine this through a tool called the Personal Outcome Measures. It is an interview with the person receiving support where we determine how they measure what is really important in 21 areas of life that are important to us all. </a:t>
            </a:r>
          </a:p>
        </p:txBody>
      </p:sp>
      <p:sp>
        <p:nvSpPr>
          <p:cNvPr id="4" name="Slide Number Placeholder 3"/>
          <p:cNvSpPr>
            <a:spLocks noGrp="1"/>
          </p:cNvSpPr>
          <p:nvPr>
            <p:ph type="sldNum" sz="quarter" idx="10"/>
          </p:nvPr>
        </p:nvSpPr>
        <p:spPr/>
        <p:txBody>
          <a:bodyPr/>
          <a:lstStyle/>
          <a:p>
            <a:fld id="{ABEF4DFE-0D2F-467E-95E1-BE906944BF16}" type="slidenum">
              <a:rPr lang="en-US" smtClean="0"/>
              <a:t>4</a:t>
            </a:fld>
            <a:endParaRPr lang="en-US"/>
          </a:p>
        </p:txBody>
      </p:sp>
    </p:spTree>
    <p:extLst>
      <p:ext uri="{BB962C8B-B14F-4D97-AF65-F5344CB8AC3E}">
        <p14:creationId xmlns:p14="http://schemas.microsoft.com/office/powerpoint/2010/main" val="798438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t>
            </a:r>
            <a:r>
              <a:rPr lang="en-US" dirty="0" err="1"/>
              <a:t>aggragated</a:t>
            </a:r>
            <a:r>
              <a:rPr lang="en-US" dirty="0"/>
              <a:t>, the data can help organizations plan and determine how to spend their resources (for training, </a:t>
            </a:r>
            <a:r>
              <a:rPr lang="en-US" dirty="0" err="1"/>
              <a:t>etc</a:t>
            </a:r>
            <a:r>
              <a:rPr lang="en-US" dirty="0"/>
              <a:t>). This is a quote from the executive director of one of our accredited agencies. </a:t>
            </a:r>
          </a:p>
        </p:txBody>
      </p:sp>
      <p:sp>
        <p:nvSpPr>
          <p:cNvPr id="4" name="Slide Number Placeholder 3"/>
          <p:cNvSpPr>
            <a:spLocks noGrp="1"/>
          </p:cNvSpPr>
          <p:nvPr>
            <p:ph type="sldNum" sz="quarter" idx="10"/>
          </p:nvPr>
        </p:nvSpPr>
        <p:spPr/>
        <p:txBody>
          <a:bodyPr/>
          <a:lstStyle/>
          <a:p>
            <a:fld id="{ABEF4DFE-0D2F-467E-95E1-BE906944BF16}" type="slidenum">
              <a:rPr lang="en-US" smtClean="0"/>
              <a:t>32</a:t>
            </a:fld>
            <a:endParaRPr lang="en-US"/>
          </a:p>
        </p:txBody>
      </p:sp>
    </p:spTree>
    <p:extLst>
      <p:ext uri="{BB962C8B-B14F-4D97-AF65-F5344CB8AC3E}">
        <p14:creationId xmlns:p14="http://schemas.microsoft.com/office/powerpoint/2010/main" val="34367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we work with states to incorporate our data into their QA and QE efforts. For example, we worked with Tennessee on network accreditation – so the entire state DIDD system is accredited. They did a statewide Basic Assurance self assessment and we are helping them incorporate the BA and POMs into their provider manuals, human rights committee policies, etc. </a:t>
            </a:r>
          </a:p>
          <a:p>
            <a:endParaRPr lang="en-US" dirty="0"/>
          </a:p>
          <a:p>
            <a:r>
              <a:rPr lang="en-US" dirty="0"/>
              <a:t>In Alabama, they have incorporated our BA and POMs into their administrative code. </a:t>
            </a:r>
          </a:p>
          <a:p>
            <a:endParaRPr lang="en-US" dirty="0"/>
          </a:p>
          <a:p>
            <a:r>
              <a:rPr lang="en-US" dirty="0"/>
              <a:t>In SD, they used our data to demonstrate site specific compliance in their state transition plan.</a:t>
            </a:r>
          </a:p>
          <a:p>
            <a:endParaRPr lang="en-US" dirty="0"/>
          </a:p>
          <a:p>
            <a:r>
              <a:rPr lang="en-US" dirty="0"/>
              <a:t>Again, it’s only useful if you do something with it. </a:t>
            </a:r>
          </a:p>
        </p:txBody>
      </p:sp>
      <p:sp>
        <p:nvSpPr>
          <p:cNvPr id="4" name="Slide Number Placeholder 3"/>
          <p:cNvSpPr>
            <a:spLocks noGrp="1"/>
          </p:cNvSpPr>
          <p:nvPr>
            <p:ph type="sldNum" sz="quarter" idx="10"/>
          </p:nvPr>
        </p:nvSpPr>
        <p:spPr/>
        <p:txBody>
          <a:bodyPr/>
          <a:lstStyle/>
          <a:p>
            <a:fld id="{ABEF4DFE-0D2F-467E-95E1-BE906944BF16}" type="slidenum">
              <a:rPr lang="en-US" smtClean="0"/>
              <a:t>33</a:t>
            </a:fld>
            <a:endParaRPr lang="en-US"/>
          </a:p>
        </p:txBody>
      </p:sp>
    </p:spTree>
    <p:extLst>
      <p:ext uri="{BB962C8B-B14F-4D97-AF65-F5344CB8AC3E}">
        <p14:creationId xmlns:p14="http://schemas.microsoft.com/office/powerpoint/2010/main" val="114651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HCBS crosswalk</a:t>
            </a:r>
          </a:p>
        </p:txBody>
      </p:sp>
      <p:sp>
        <p:nvSpPr>
          <p:cNvPr id="4" name="Slide Number Placeholder 3"/>
          <p:cNvSpPr>
            <a:spLocks noGrp="1"/>
          </p:cNvSpPr>
          <p:nvPr>
            <p:ph type="sldNum" sz="quarter" idx="10"/>
          </p:nvPr>
        </p:nvSpPr>
        <p:spPr/>
        <p:txBody>
          <a:bodyPr/>
          <a:lstStyle/>
          <a:p>
            <a:fld id="{3CF01AE0-C83D-4B25-80FC-636CB2353E82}" type="slidenum">
              <a:rPr lang="en-US" smtClean="0"/>
              <a:t>40</a:t>
            </a:fld>
            <a:endParaRPr lang="en-US"/>
          </a:p>
        </p:txBody>
      </p:sp>
    </p:spTree>
    <p:extLst>
      <p:ext uri="{BB962C8B-B14F-4D97-AF65-F5344CB8AC3E}">
        <p14:creationId xmlns:p14="http://schemas.microsoft.com/office/powerpoint/2010/main" val="282629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HCBS crosswalk</a:t>
            </a:r>
          </a:p>
          <a:p>
            <a:endParaRPr lang="en-US" dirty="0"/>
          </a:p>
        </p:txBody>
      </p:sp>
      <p:sp>
        <p:nvSpPr>
          <p:cNvPr id="4" name="Slide Number Placeholder 3"/>
          <p:cNvSpPr>
            <a:spLocks noGrp="1"/>
          </p:cNvSpPr>
          <p:nvPr>
            <p:ph type="sldNum" sz="quarter" idx="10"/>
          </p:nvPr>
        </p:nvSpPr>
        <p:spPr/>
        <p:txBody>
          <a:bodyPr/>
          <a:lstStyle/>
          <a:p>
            <a:fld id="{3CF01AE0-C83D-4B25-80FC-636CB2353E82}" type="slidenum">
              <a:rPr lang="en-US" smtClean="0"/>
              <a:t>41</a:t>
            </a:fld>
            <a:endParaRPr lang="en-US"/>
          </a:p>
        </p:txBody>
      </p:sp>
    </p:spTree>
    <p:extLst>
      <p:ext uri="{BB962C8B-B14F-4D97-AF65-F5344CB8AC3E}">
        <p14:creationId xmlns:p14="http://schemas.microsoft.com/office/powerpoint/2010/main" val="73101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24 years, we have interviewed close to 10,000 people who have disabilities. We ask them about their choices. Only 35% chose where they worked, only 30% chose their services, and only 26% chose where and with whom they lived. </a:t>
            </a:r>
          </a:p>
          <a:p>
            <a:endParaRPr lang="en-US" dirty="0"/>
          </a:p>
          <a:p>
            <a:r>
              <a:rPr lang="en-US" dirty="0"/>
              <a:t>So as an organization, what are you doing to promote choice? And not the choice between bowling and walking around the mall – but real choice?</a:t>
            </a:r>
          </a:p>
          <a:p>
            <a:endParaRPr lang="en-US" dirty="0"/>
          </a:p>
        </p:txBody>
      </p:sp>
      <p:sp>
        <p:nvSpPr>
          <p:cNvPr id="4" name="Slide Number Placeholder 3"/>
          <p:cNvSpPr>
            <a:spLocks noGrp="1"/>
          </p:cNvSpPr>
          <p:nvPr>
            <p:ph type="sldNum" sz="quarter" idx="10"/>
          </p:nvPr>
        </p:nvSpPr>
        <p:spPr/>
        <p:txBody>
          <a:bodyPr/>
          <a:lstStyle/>
          <a:p>
            <a:fld id="{ABEF4DFE-0D2F-467E-95E1-BE906944BF16}" type="slidenum">
              <a:rPr lang="en-US" smtClean="0"/>
              <a:t>5</a:t>
            </a:fld>
            <a:endParaRPr lang="en-US"/>
          </a:p>
        </p:txBody>
      </p:sp>
    </p:spTree>
    <p:extLst>
      <p:ext uri="{BB962C8B-B14F-4D97-AF65-F5344CB8AC3E}">
        <p14:creationId xmlns:p14="http://schemas.microsoft.com/office/powerpoint/2010/main" val="4009069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EF4DFE-0D2F-467E-95E1-BE906944BF16}" type="slidenum">
              <a:rPr lang="en-US" smtClean="0"/>
              <a:t>6</a:t>
            </a:fld>
            <a:endParaRPr lang="en-US"/>
          </a:p>
        </p:txBody>
      </p:sp>
    </p:spTree>
    <p:extLst>
      <p:ext uri="{BB962C8B-B14F-4D97-AF65-F5344CB8AC3E}">
        <p14:creationId xmlns:p14="http://schemas.microsoft.com/office/powerpoint/2010/main" val="2916663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F4DFE-0D2F-467E-95E1-BE906944BF16}" type="slidenum">
              <a:rPr lang="en-US" smtClean="0"/>
              <a:t>7</a:t>
            </a:fld>
            <a:endParaRPr lang="en-US"/>
          </a:p>
        </p:txBody>
      </p:sp>
    </p:spTree>
    <p:extLst>
      <p:ext uri="{BB962C8B-B14F-4D97-AF65-F5344CB8AC3E}">
        <p14:creationId xmlns:p14="http://schemas.microsoft.com/office/powerpoint/2010/main" val="4245236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F4DFE-0D2F-467E-95E1-BE906944BF16}" type="slidenum">
              <a:rPr lang="en-US" smtClean="0"/>
              <a:t>8</a:t>
            </a:fld>
            <a:endParaRPr lang="en-US"/>
          </a:p>
        </p:txBody>
      </p:sp>
    </p:spTree>
    <p:extLst>
      <p:ext uri="{BB962C8B-B14F-4D97-AF65-F5344CB8AC3E}">
        <p14:creationId xmlns:p14="http://schemas.microsoft.com/office/powerpoint/2010/main" val="262828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really are the same things that people with disabilities want. </a:t>
            </a:r>
          </a:p>
          <a:p>
            <a:endParaRPr lang="en-US" dirty="0"/>
          </a:p>
          <a:p>
            <a:r>
              <a:rPr lang="en-US" dirty="0"/>
              <a:t>And we find that staff change behaviors when they know and understand people as individuals with priority outcomes similar to their own</a:t>
            </a:r>
          </a:p>
        </p:txBody>
      </p:sp>
      <p:sp>
        <p:nvSpPr>
          <p:cNvPr id="4" name="Slide Number Placeholder 3"/>
          <p:cNvSpPr>
            <a:spLocks noGrp="1"/>
          </p:cNvSpPr>
          <p:nvPr>
            <p:ph type="sldNum" sz="quarter" idx="10"/>
          </p:nvPr>
        </p:nvSpPr>
        <p:spPr/>
        <p:txBody>
          <a:bodyPr/>
          <a:lstStyle/>
          <a:p>
            <a:fld id="{ABEF4DFE-0D2F-467E-95E1-BE906944BF1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48517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Outcomes are defined by people based on their own experiences</a:t>
            </a:r>
          </a:p>
          <a:p>
            <a:endParaRPr lang="en-US" dirty="0"/>
          </a:p>
          <a:p>
            <a:r>
              <a:rPr lang="en-US" dirty="0"/>
              <a:t>So what is “best possible health” to you? To one person it may be losing weight or quitting smoking, another person may want more work/life balance, or to regain mobility, get off meds, get out of rehab</a:t>
            </a:r>
          </a:p>
        </p:txBody>
      </p:sp>
      <p:sp>
        <p:nvSpPr>
          <p:cNvPr id="4" name="Slide Number Placeholder 3"/>
          <p:cNvSpPr>
            <a:spLocks noGrp="1"/>
          </p:cNvSpPr>
          <p:nvPr>
            <p:ph type="sldNum" sz="quarter" idx="10"/>
          </p:nvPr>
        </p:nvSpPr>
        <p:spPr/>
        <p:txBody>
          <a:bodyPr/>
          <a:lstStyle/>
          <a:p>
            <a:fld id="{ABEF4DFE-0D2F-467E-95E1-BE906944BF16}" type="slidenum">
              <a:rPr lang="en-US" smtClean="0"/>
              <a:t>10</a:t>
            </a:fld>
            <a:endParaRPr lang="en-US"/>
          </a:p>
        </p:txBody>
      </p:sp>
    </p:spTree>
    <p:extLst>
      <p:ext uri="{BB962C8B-B14F-4D97-AF65-F5344CB8AC3E}">
        <p14:creationId xmlns:p14="http://schemas.microsoft.com/office/powerpoint/2010/main" val="66631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DC42EF-6C74-49BB-A750-2CBBA361F7E1}"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AE093-D8F6-434F-9F33-D58878D3603D}" type="slidenum">
              <a:rPr lang="en-US" smtClean="0"/>
              <a:t>‹#›</a:t>
            </a:fld>
            <a:endParaRPr lang="en-US"/>
          </a:p>
        </p:txBody>
      </p:sp>
    </p:spTree>
    <p:extLst>
      <p:ext uri="{BB962C8B-B14F-4D97-AF65-F5344CB8AC3E}">
        <p14:creationId xmlns:p14="http://schemas.microsoft.com/office/powerpoint/2010/main" val="242484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DC42EF-6C74-49BB-A750-2CBBA361F7E1}"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AE093-D8F6-434F-9F33-D58878D3603D}" type="slidenum">
              <a:rPr lang="en-US" smtClean="0"/>
              <a:t>‹#›</a:t>
            </a:fld>
            <a:endParaRPr lang="en-US"/>
          </a:p>
        </p:txBody>
      </p:sp>
    </p:spTree>
    <p:extLst>
      <p:ext uri="{BB962C8B-B14F-4D97-AF65-F5344CB8AC3E}">
        <p14:creationId xmlns:p14="http://schemas.microsoft.com/office/powerpoint/2010/main" val="336254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DC42EF-6C74-49BB-A750-2CBBA361F7E1}"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AE093-D8F6-434F-9F33-D58878D3603D}" type="slidenum">
              <a:rPr lang="en-US" smtClean="0"/>
              <a:t>‹#›</a:t>
            </a:fld>
            <a:endParaRPr lang="en-US"/>
          </a:p>
        </p:txBody>
      </p:sp>
    </p:spTree>
    <p:extLst>
      <p:ext uri="{BB962C8B-B14F-4D97-AF65-F5344CB8AC3E}">
        <p14:creationId xmlns:p14="http://schemas.microsoft.com/office/powerpoint/2010/main" val="127354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eme 1h">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0" name="Text Placeholder 13"/>
          <p:cNvSpPr>
            <a:spLocks noGrp="1"/>
          </p:cNvSpPr>
          <p:nvPr>
            <p:ph type="body" sz="quarter" idx="15"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
        <p:nvSpPr>
          <p:cNvPr id="9" name="Footer Placeholder 22"/>
          <p:cNvSpPr>
            <a:spLocks noGrp="1"/>
          </p:cNvSpPr>
          <p:nvPr>
            <p:ph type="ftr" sz="quarter" idx="3"/>
          </p:nvPr>
        </p:nvSpPr>
        <p:spPr>
          <a:xfrm>
            <a:off x="304800" y="6492875"/>
            <a:ext cx="6629400" cy="365125"/>
          </a:xfrm>
          <a:prstGeom prst="rect">
            <a:avLst/>
          </a:prstGeom>
        </p:spPr>
        <p:txBody>
          <a:bodyPr vert="horz" lIns="91440" tIns="45720" rIns="91440" bIns="45720" rtlCol="0" anchor="ctr"/>
          <a:lstStyle>
            <a:lvl1pPr algn="l">
              <a:defRPr sz="1200">
                <a:solidFill>
                  <a:schemeClr val="tx1"/>
                </a:solidFill>
              </a:defRPr>
            </a:lvl1pPr>
          </a:lstStyle>
          <a:p>
            <a:r>
              <a:rPr lang="en-US" dirty="0"/>
              <a:t>Mary Kay Rizzolo</a:t>
            </a:r>
            <a:r>
              <a:rPr lang="en-US" b="1" dirty="0"/>
              <a:t>| </a:t>
            </a:r>
            <a:r>
              <a:rPr lang="en-US" dirty="0"/>
              <a:t>mkrizzolo@thecouncil.org </a:t>
            </a:r>
            <a:r>
              <a:rPr lang="en-US" b="1" dirty="0"/>
              <a:t>| </a:t>
            </a:r>
            <a:r>
              <a:rPr lang="en-US" dirty="0"/>
              <a:t>www.C-Q-L.org</a:t>
            </a:r>
          </a:p>
        </p:txBody>
      </p:sp>
    </p:spTree>
    <p:extLst>
      <p:ext uri="{BB962C8B-B14F-4D97-AF65-F5344CB8AC3E}">
        <p14:creationId xmlns:p14="http://schemas.microsoft.com/office/powerpoint/2010/main" val="3842234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C14082C-892E-486D-BB1E-8FE11600616C}" type="slidenum">
              <a:rPr lang="en-US" smtClean="0"/>
              <a:pPr/>
              <a:t>‹#›</a:t>
            </a:fld>
            <a:endParaRPr lang="en-US" dirty="0"/>
          </a:p>
        </p:txBody>
      </p:sp>
    </p:spTree>
    <p:extLst>
      <p:ext uri="{BB962C8B-B14F-4D97-AF65-F5344CB8AC3E}">
        <p14:creationId xmlns:p14="http://schemas.microsoft.com/office/powerpoint/2010/main" val="30000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DC42EF-6C74-49BB-A750-2CBBA361F7E1}"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AE093-D8F6-434F-9F33-D58878D3603D}" type="slidenum">
              <a:rPr lang="en-US" smtClean="0"/>
              <a:t>‹#›</a:t>
            </a:fld>
            <a:endParaRPr lang="en-US"/>
          </a:p>
        </p:txBody>
      </p:sp>
    </p:spTree>
    <p:extLst>
      <p:ext uri="{BB962C8B-B14F-4D97-AF65-F5344CB8AC3E}">
        <p14:creationId xmlns:p14="http://schemas.microsoft.com/office/powerpoint/2010/main" val="285583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DC42EF-6C74-49BB-A750-2CBBA361F7E1}"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AE093-D8F6-434F-9F33-D58878D3603D}" type="slidenum">
              <a:rPr lang="en-US" smtClean="0"/>
              <a:t>‹#›</a:t>
            </a:fld>
            <a:endParaRPr lang="en-US"/>
          </a:p>
        </p:txBody>
      </p:sp>
    </p:spTree>
    <p:extLst>
      <p:ext uri="{BB962C8B-B14F-4D97-AF65-F5344CB8AC3E}">
        <p14:creationId xmlns:p14="http://schemas.microsoft.com/office/powerpoint/2010/main" val="286655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DC42EF-6C74-49BB-A750-2CBBA361F7E1}"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AE093-D8F6-434F-9F33-D58878D3603D}" type="slidenum">
              <a:rPr lang="en-US" smtClean="0"/>
              <a:t>‹#›</a:t>
            </a:fld>
            <a:endParaRPr lang="en-US"/>
          </a:p>
        </p:txBody>
      </p:sp>
    </p:spTree>
    <p:extLst>
      <p:ext uri="{BB962C8B-B14F-4D97-AF65-F5344CB8AC3E}">
        <p14:creationId xmlns:p14="http://schemas.microsoft.com/office/powerpoint/2010/main" val="421711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DC42EF-6C74-49BB-A750-2CBBA361F7E1}" type="datetimeFigureOut">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3AE093-D8F6-434F-9F33-D58878D3603D}" type="slidenum">
              <a:rPr lang="en-US" smtClean="0"/>
              <a:t>‹#›</a:t>
            </a:fld>
            <a:endParaRPr lang="en-US"/>
          </a:p>
        </p:txBody>
      </p:sp>
    </p:spTree>
    <p:extLst>
      <p:ext uri="{BB962C8B-B14F-4D97-AF65-F5344CB8AC3E}">
        <p14:creationId xmlns:p14="http://schemas.microsoft.com/office/powerpoint/2010/main" val="7529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DC42EF-6C74-49BB-A750-2CBBA361F7E1}" type="datetimeFigureOut">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3AE093-D8F6-434F-9F33-D58878D3603D}" type="slidenum">
              <a:rPr lang="en-US" smtClean="0"/>
              <a:t>‹#›</a:t>
            </a:fld>
            <a:endParaRPr lang="en-US"/>
          </a:p>
        </p:txBody>
      </p:sp>
    </p:spTree>
    <p:extLst>
      <p:ext uri="{BB962C8B-B14F-4D97-AF65-F5344CB8AC3E}">
        <p14:creationId xmlns:p14="http://schemas.microsoft.com/office/powerpoint/2010/main" val="3487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C42EF-6C74-49BB-A750-2CBBA361F7E1}" type="datetimeFigureOut">
              <a:rPr lang="en-US" smtClean="0"/>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3AE093-D8F6-434F-9F33-D58878D3603D}" type="slidenum">
              <a:rPr lang="en-US" smtClean="0"/>
              <a:t>‹#›</a:t>
            </a:fld>
            <a:endParaRPr lang="en-US"/>
          </a:p>
        </p:txBody>
      </p:sp>
    </p:spTree>
    <p:extLst>
      <p:ext uri="{BB962C8B-B14F-4D97-AF65-F5344CB8AC3E}">
        <p14:creationId xmlns:p14="http://schemas.microsoft.com/office/powerpoint/2010/main" val="269158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DC42EF-6C74-49BB-A750-2CBBA361F7E1}"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AE093-D8F6-434F-9F33-D58878D3603D}" type="slidenum">
              <a:rPr lang="en-US" smtClean="0"/>
              <a:t>‹#›</a:t>
            </a:fld>
            <a:endParaRPr lang="en-US"/>
          </a:p>
        </p:txBody>
      </p:sp>
    </p:spTree>
    <p:extLst>
      <p:ext uri="{BB962C8B-B14F-4D97-AF65-F5344CB8AC3E}">
        <p14:creationId xmlns:p14="http://schemas.microsoft.com/office/powerpoint/2010/main" val="17616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DC42EF-6C74-49BB-A750-2CBBA361F7E1}"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AE093-D8F6-434F-9F33-D58878D3603D}" type="slidenum">
              <a:rPr lang="en-US" smtClean="0"/>
              <a:t>‹#›</a:t>
            </a:fld>
            <a:endParaRPr lang="en-US"/>
          </a:p>
        </p:txBody>
      </p:sp>
    </p:spTree>
    <p:extLst>
      <p:ext uri="{BB962C8B-B14F-4D97-AF65-F5344CB8AC3E}">
        <p14:creationId xmlns:p14="http://schemas.microsoft.com/office/powerpoint/2010/main" val="201839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C42EF-6C74-49BB-A750-2CBBA361F7E1}" type="datetimeFigureOut">
              <a:rPr lang="en-US" smtClean="0"/>
              <a:t>6/20/2017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AE093-D8F6-434F-9F33-D58878D3603D}" type="slidenum">
              <a:rPr lang="en-US" smtClean="0"/>
              <a:t>‹#›</a:t>
            </a:fld>
            <a:endParaRPr lang="en-US"/>
          </a:p>
        </p:txBody>
      </p:sp>
    </p:spTree>
    <p:extLst>
      <p:ext uri="{BB962C8B-B14F-4D97-AF65-F5344CB8AC3E}">
        <p14:creationId xmlns:p14="http://schemas.microsoft.com/office/powerpoint/2010/main" val="1914257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Slide Number Placeholder 20"/>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7C14082C-892E-486D-BB1E-8FE11600616C}" type="slidenum">
              <a:rPr lang="en-US" smtClean="0"/>
              <a:pPr/>
              <a:t>‹#›</a:t>
            </a:fld>
            <a:endParaRPr lang="en-US" dirty="0"/>
          </a:p>
        </p:txBody>
      </p:sp>
    </p:spTree>
    <p:extLst>
      <p:ext uri="{BB962C8B-B14F-4D97-AF65-F5344CB8AC3E}">
        <p14:creationId xmlns:p14="http://schemas.microsoft.com/office/powerpoint/2010/main" val="2742941857"/>
      </p:ext>
    </p:extLst>
  </p:cSld>
  <p:clrMap bg1="lt1" tx1="dk1" bg2="lt2" tx2="dk2" accent1="accent1" accent2="accent2" accent3="accent3" accent4="accent4" accent5="accent5" accent6="accent6" hlink="hlink" folHlink="folHlink"/>
  <p:sldLayoutIdLst>
    <p:sldLayoutId id="2147483675" r:id="rId1"/>
  </p:sldLayoutIdLst>
  <p:hf hdr="0" dt="0"/>
  <p:txStyles>
    <p:titleStyle>
      <a:lvl1pPr algn="l" defTabSz="914400" rtl="0" eaLnBrk="1" latinLnBrk="0" hangingPunct="1">
        <a:spcBef>
          <a:spcPct val="0"/>
        </a:spcBef>
        <a:buNone/>
        <a:defRPr sz="44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c-q-l.org/resource-library/toolkit-for-states" TargetMode="External"/><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44472"/>
            <a:ext cx="9144000" cy="982618"/>
          </a:xfrm>
          <a:prstGeom prst="rect">
            <a:avLst/>
          </a:prstGeom>
          <a:solidFill>
            <a:srgbClr val="005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242D434-A496-4788-A705-7900841F687B}"/>
              </a:ext>
            </a:extLst>
          </p:cNvPr>
          <p:cNvSpPr txBox="1"/>
          <p:nvPr/>
        </p:nvSpPr>
        <p:spPr>
          <a:xfrm>
            <a:off x="4665540" y="856409"/>
            <a:ext cx="4478459" cy="3381695"/>
          </a:xfrm>
          <a:prstGeom prst="rect">
            <a:avLst/>
          </a:prstGeom>
          <a:noFill/>
        </p:spPr>
        <p:txBody>
          <a:bodyPr wrap="square" rtlCol="0">
            <a:spAutoFit/>
          </a:bodyPr>
          <a:lstStyle/>
          <a:p>
            <a:pPr algn="ctr"/>
            <a:r>
              <a:rPr lang="en-US" sz="4275" b="1" dirty="0">
                <a:solidFill>
                  <a:srgbClr val="FF895A"/>
                </a:solidFill>
              </a:rPr>
              <a:t>Using Outcomes Based Data for Improving Service Quality and Monitoring</a:t>
            </a:r>
            <a:endParaRPr lang="en-US" sz="4000" dirty="0">
              <a:solidFill>
                <a:srgbClr val="005694"/>
              </a:solidFill>
            </a:endParaRPr>
          </a:p>
        </p:txBody>
      </p:sp>
      <p:pic>
        <p:nvPicPr>
          <p:cNvPr id="9" name="Picture 8">
            <a:extLst>
              <a:ext uri="{FF2B5EF4-FFF2-40B4-BE49-F238E27FC236}">
                <a16:creationId xmlns:a16="http://schemas.microsoft.com/office/drawing/2014/main" id="{D51EC9A8-8E48-453D-9AA9-44E10729E3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417" b="37440"/>
          <a:stretch/>
        </p:blipFill>
        <p:spPr>
          <a:xfrm>
            <a:off x="195140" y="1884545"/>
            <a:ext cx="4681659" cy="2743201"/>
          </a:xfrm>
          <a:prstGeom prst="rect">
            <a:avLst/>
          </a:prstGeom>
        </p:spPr>
      </p:pic>
      <p:sp>
        <p:nvSpPr>
          <p:cNvPr id="10" name="TextBox 9">
            <a:extLst>
              <a:ext uri="{FF2B5EF4-FFF2-40B4-BE49-F238E27FC236}">
                <a16:creationId xmlns:a16="http://schemas.microsoft.com/office/drawing/2014/main" id="{8F64717A-F227-47B1-907B-054FB7DD8E91}"/>
              </a:ext>
            </a:extLst>
          </p:cNvPr>
          <p:cNvSpPr txBox="1"/>
          <p:nvPr/>
        </p:nvSpPr>
        <p:spPr>
          <a:xfrm>
            <a:off x="2706112" y="5212615"/>
            <a:ext cx="3991970" cy="707886"/>
          </a:xfrm>
          <a:prstGeom prst="rect">
            <a:avLst/>
          </a:prstGeom>
          <a:noFill/>
        </p:spPr>
        <p:txBody>
          <a:bodyPr wrap="square" rtlCol="0">
            <a:spAutoFit/>
          </a:bodyPr>
          <a:lstStyle/>
          <a:p>
            <a:pPr algn="ctr"/>
            <a:r>
              <a:rPr lang="en-US" sz="2000" b="1" dirty="0">
                <a:solidFill>
                  <a:schemeClr val="bg1"/>
                </a:solidFill>
              </a:rPr>
              <a:t>Jeff Shoemaker</a:t>
            </a:r>
          </a:p>
          <a:p>
            <a:pPr algn="ctr"/>
            <a:r>
              <a:rPr lang="en-US" sz="2000" b="1" dirty="0">
                <a:solidFill>
                  <a:schemeClr val="bg1"/>
                </a:solidFill>
              </a:rPr>
              <a:t>Quality Enhancement Specialist</a:t>
            </a:r>
          </a:p>
        </p:txBody>
      </p:sp>
      <p:pic>
        <p:nvPicPr>
          <p:cNvPr id="11" name="Picture 10">
            <a:extLst>
              <a:ext uri="{FF2B5EF4-FFF2-40B4-BE49-F238E27FC236}">
                <a16:creationId xmlns:a16="http://schemas.microsoft.com/office/drawing/2014/main" id="{9FB57720-A022-4D87-BF26-1054D5BB95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054" y="466767"/>
            <a:ext cx="4358487" cy="1028136"/>
          </a:xfrm>
          <a:prstGeom prst="rect">
            <a:avLst/>
          </a:prstGeom>
        </p:spPr>
      </p:pic>
      <p:sp>
        <p:nvSpPr>
          <p:cNvPr id="5" name="Footer Placeholder 4">
            <a:extLst>
              <a:ext uri="{FF2B5EF4-FFF2-40B4-BE49-F238E27FC236}">
                <a16:creationId xmlns:a16="http://schemas.microsoft.com/office/drawing/2014/main" id="{53BF2BDE-3C19-49DD-A3F2-C8486744F5AE}"/>
              </a:ext>
            </a:extLst>
          </p:cNvPr>
          <p:cNvSpPr>
            <a:spLocks noGrp="1"/>
          </p:cNvSpPr>
          <p:nvPr>
            <p:ph type="ftr" sz="quarter" idx="11"/>
          </p:nvPr>
        </p:nvSpPr>
        <p:spPr>
          <a:xfrm>
            <a:off x="-1" y="6356351"/>
            <a:ext cx="9143999" cy="365125"/>
          </a:xfrm>
        </p:spPr>
        <p:txBody>
          <a:bodyPr/>
          <a:lstStyle/>
          <a:p>
            <a:pPr algn="l"/>
            <a:r>
              <a:rPr lang="en-US" sz="2400" dirty="0">
                <a:solidFill>
                  <a:schemeClr val="accent1">
                    <a:lumMod val="50000"/>
                  </a:schemeClr>
                </a:solidFill>
              </a:rPr>
              <a:t>                    www.c-q-l.org</a:t>
            </a:r>
            <a:endParaRPr lang="en-US" sz="2000" dirty="0">
              <a:solidFill>
                <a:schemeClr val="accent1">
                  <a:lumMod val="50000"/>
                </a:schemeClr>
              </a:solidFill>
            </a:endParaRPr>
          </a:p>
        </p:txBody>
      </p:sp>
      <p:cxnSp>
        <p:nvCxnSpPr>
          <p:cNvPr id="18" name="Straight Connector 17">
            <a:extLst>
              <a:ext uri="{FF2B5EF4-FFF2-40B4-BE49-F238E27FC236}">
                <a16:creationId xmlns:a16="http://schemas.microsoft.com/office/drawing/2014/main" id="{7CEB14B0-50D9-420C-B629-FCD9D8391105}"/>
              </a:ext>
            </a:extLst>
          </p:cNvPr>
          <p:cNvCxnSpPr>
            <a:stCxn id="5" idx="1"/>
          </p:cNvCxnSpPr>
          <p:nvPr/>
        </p:nvCxnSpPr>
        <p:spPr>
          <a:xfrm>
            <a:off x="-1" y="6538914"/>
            <a:ext cx="1422401" cy="7029"/>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0C1845DB-FB2B-47E7-B399-9E068C0976E8}"/>
              </a:ext>
            </a:extLst>
          </p:cNvPr>
          <p:cNvCxnSpPr>
            <a:endCxn id="5" idx="3"/>
          </p:cNvCxnSpPr>
          <p:nvPr/>
        </p:nvCxnSpPr>
        <p:spPr>
          <a:xfrm>
            <a:off x="3294743" y="6538913"/>
            <a:ext cx="5849255" cy="1"/>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2856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5982" y="773723"/>
            <a:ext cx="4378569" cy="4378569"/>
          </a:xfrm>
          <a:prstGeom prst="rect">
            <a:avLst/>
          </a:prstGeom>
        </p:spPr>
      </p:pic>
      <p:sp>
        <p:nvSpPr>
          <p:cNvPr id="71" name="TextBox 70"/>
          <p:cNvSpPr txBox="1"/>
          <p:nvPr/>
        </p:nvSpPr>
        <p:spPr>
          <a:xfrm>
            <a:off x="1505794" y="421243"/>
            <a:ext cx="6132448" cy="1107996"/>
          </a:xfrm>
          <a:prstGeom prst="rect">
            <a:avLst/>
          </a:prstGeom>
          <a:noFill/>
        </p:spPr>
        <p:txBody>
          <a:bodyPr wrap="none" rtlCol="0">
            <a:spAutoFit/>
          </a:bodyPr>
          <a:lstStyle/>
          <a:p>
            <a:pPr algn="ctr"/>
            <a:r>
              <a:rPr lang="en-US" sz="3300" dirty="0">
                <a:solidFill>
                  <a:srgbClr val="005694"/>
                </a:solidFill>
              </a:rPr>
              <a:t>PERSONAL OUTCOME MEASURES®</a:t>
            </a:r>
          </a:p>
          <a:p>
            <a:pPr algn="ctr"/>
            <a:r>
              <a:rPr lang="en-US" sz="3300" dirty="0">
                <a:solidFill>
                  <a:srgbClr val="005694"/>
                </a:solidFill>
              </a:rPr>
              <a:t>IT’S PERSONAL</a:t>
            </a:r>
          </a:p>
        </p:txBody>
      </p:sp>
      <p:cxnSp>
        <p:nvCxnSpPr>
          <p:cNvPr id="72" name="Straight Connector 71"/>
          <p:cNvCxnSpPr/>
          <p:nvPr/>
        </p:nvCxnSpPr>
        <p:spPr>
          <a:xfrm>
            <a:off x="842481" y="967066"/>
            <a:ext cx="8507002" cy="0"/>
          </a:xfrm>
          <a:prstGeom prst="line">
            <a:avLst/>
          </a:prstGeom>
          <a:ln w="22225">
            <a:solidFill>
              <a:srgbClr val="FF895A"/>
            </a:solidFill>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25" y="2365"/>
            <a:ext cx="1331855" cy="1170617"/>
          </a:xfrm>
          <a:prstGeom prst="rect">
            <a:avLst/>
          </a:prstGeom>
        </p:spPr>
      </p:pic>
      <p:sp>
        <p:nvSpPr>
          <p:cNvPr id="80" name="TextBox 79"/>
          <p:cNvSpPr txBox="1"/>
          <p:nvPr/>
        </p:nvSpPr>
        <p:spPr>
          <a:xfrm>
            <a:off x="316933" y="1930398"/>
            <a:ext cx="5907314" cy="5078313"/>
          </a:xfrm>
          <a:prstGeom prst="rect">
            <a:avLst/>
          </a:prstGeom>
          <a:noFill/>
        </p:spPr>
        <p:txBody>
          <a:bodyPr wrap="square" rtlCol="0">
            <a:spAutoFit/>
          </a:bodyPr>
          <a:lstStyle/>
          <a:p>
            <a:pPr marL="514350" indent="-514350">
              <a:buFont typeface="Arial" panose="020B0604020202020204" pitchFamily="34" charset="0"/>
              <a:buChar char="•"/>
            </a:pPr>
            <a:r>
              <a:rPr lang="en-US" sz="2600" dirty="0">
                <a:solidFill>
                  <a:srgbClr val="005694"/>
                </a:solidFill>
              </a:rPr>
              <a:t>Personal outcomes are defined by the person, therefore, have no standard definition</a:t>
            </a:r>
            <a:br>
              <a:rPr lang="en-US" sz="2600" dirty="0">
                <a:solidFill>
                  <a:srgbClr val="005694"/>
                </a:solidFill>
              </a:rPr>
            </a:br>
            <a:endParaRPr lang="en-US" sz="2600" dirty="0">
              <a:solidFill>
                <a:srgbClr val="005694"/>
              </a:solidFill>
            </a:endParaRPr>
          </a:p>
          <a:p>
            <a:pPr marL="514350" indent="-514350">
              <a:buFont typeface="Arial" panose="020B0604020202020204" pitchFamily="34" charset="0"/>
              <a:buChar char="•"/>
            </a:pPr>
            <a:r>
              <a:rPr lang="en-US" sz="2600" dirty="0">
                <a:solidFill>
                  <a:srgbClr val="005694"/>
                </a:solidFill>
              </a:rPr>
              <a:t>Are different for everyone</a:t>
            </a:r>
            <a:br>
              <a:rPr lang="en-US" sz="2600" dirty="0">
                <a:solidFill>
                  <a:srgbClr val="005694"/>
                </a:solidFill>
              </a:rPr>
            </a:br>
            <a:endParaRPr lang="en-US" sz="2600" dirty="0">
              <a:solidFill>
                <a:srgbClr val="005694"/>
              </a:solidFill>
            </a:endParaRPr>
          </a:p>
          <a:p>
            <a:pPr marL="514350" indent="-514350">
              <a:buFont typeface="Arial" panose="020B0604020202020204" pitchFamily="34" charset="0"/>
              <a:buChar char="•"/>
            </a:pPr>
            <a:r>
              <a:rPr lang="en-US" sz="2600" dirty="0">
                <a:solidFill>
                  <a:srgbClr val="005694"/>
                </a:solidFill>
              </a:rPr>
              <a:t>The Personal Outcomes evolve over time and individual definitions may change</a:t>
            </a:r>
            <a:br>
              <a:rPr lang="en-US" sz="2600" dirty="0">
                <a:solidFill>
                  <a:srgbClr val="005694"/>
                </a:solidFill>
              </a:rPr>
            </a:br>
            <a:endParaRPr lang="en-US" sz="2600" dirty="0">
              <a:solidFill>
                <a:srgbClr val="005694"/>
              </a:solidFill>
            </a:endParaRPr>
          </a:p>
          <a:p>
            <a:pPr marL="514350" indent="-514350">
              <a:buFont typeface="Arial" panose="020B0604020202020204" pitchFamily="34" charset="0"/>
              <a:buChar char="•"/>
            </a:pPr>
            <a:r>
              <a:rPr lang="en-US" sz="2600" dirty="0">
                <a:solidFill>
                  <a:srgbClr val="005694"/>
                </a:solidFill>
              </a:rPr>
              <a:t>Require listening and understanding the person from their perspective.</a:t>
            </a:r>
          </a:p>
        </p:txBody>
      </p:sp>
    </p:spTree>
    <p:extLst>
      <p:ext uri="{BB962C8B-B14F-4D97-AF65-F5344CB8AC3E}">
        <p14:creationId xmlns:p14="http://schemas.microsoft.com/office/powerpoint/2010/main" val="38899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5786" y="421242"/>
            <a:ext cx="6132448" cy="1107996"/>
          </a:xfrm>
          <a:prstGeom prst="rect">
            <a:avLst/>
          </a:prstGeom>
          <a:noFill/>
        </p:spPr>
        <p:txBody>
          <a:bodyPr wrap="none" rtlCol="0">
            <a:spAutoFit/>
          </a:bodyPr>
          <a:lstStyle/>
          <a:p>
            <a:pPr algn="ctr"/>
            <a:r>
              <a:rPr lang="en-US" sz="3300" dirty="0">
                <a:solidFill>
                  <a:srgbClr val="005694"/>
                </a:solidFill>
              </a:rPr>
              <a:t>PERSONAL OUTCOME MEASURES®</a:t>
            </a:r>
          </a:p>
          <a:p>
            <a:pPr algn="ctr"/>
            <a:r>
              <a:rPr lang="en-US" sz="3300" dirty="0">
                <a:solidFill>
                  <a:srgbClr val="005694"/>
                </a:solidFill>
              </a:rPr>
              <a:t>THE FIVE FACTORS</a:t>
            </a:r>
          </a:p>
        </p:txBody>
      </p:sp>
      <p:cxnSp>
        <p:nvCxnSpPr>
          <p:cNvPr id="5" name="Straight Connector 4"/>
          <p:cNvCxnSpPr/>
          <p:nvPr/>
        </p:nvCxnSpPr>
        <p:spPr>
          <a:xfrm>
            <a:off x="863029" y="967065"/>
            <a:ext cx="8435083" cy="0"/>
          </a:xfrm>
          <a:prstGeom prst="line">
            <a:avLst/>
          </a:prstGeom>
          <a:ln w="22225">
            <a:solidFill>
              <a:srgbClr val="83BDE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25" y="2365"/>
            <a:ext cx="1331855" cy="1170617"/>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3317" y="1828895"/>
            <a:ext cx="904602" cy="904602"/>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53313" y="2733497"/>
            <a:ext cx="904602" cy="904602"/>
          </a:xfrm>
          <a:prstGeom prst="rect">
            <a:avLst/>
          </a:prstGeom>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50155" y="3638099"/>
            <a:ext cx="904602" cy="904602"/>
          </a:xfrm>
          <a:prstGeom prst="rect">
            <a:avLst/>
          </a:prstGeom>
        </p:spPr>
      </p:pic>
      <p:pic>
        <p:nvPicPr>
          <p:cNvPr id="20"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50155" y="4542701"/>
            <a:ext cx="904602" cy="904602"/>
          </a:xfrm>
          <a:prstGeom prst="rect">
            <a:avLst/>
          </a:prstGeom>
        </p:spPr>
      </p:pic>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46250" y="5447303"/>
            <a:ext cx="904602" cy="904602"/>
          </a:xfrm>
          <a:prstGeom prst="rect">
            <a:avLst/>
          </a:prstGeom>
        </p:spPr>
      </p:pic>
      <p:sp>
        <p:nvSpPr>
          <p:cNvPr id="22" name="TextBox 21"/>
          <p:cNvSpPr txBox="1"/>
          <p:nvPr/>
        </p:nvSpPr>
        <p:spPr>
          <a:xfrm>
            <a:off x="2757915" y="2019586"/>
            <a:ext cx="4206240" cy="523220"/>
          </a:xfrm>
          <a:prstGeom prst="rect">
            <a:avLst/>
          </a:prstGeom>
          <a:noFill/>
        </p:spPr>
        <p:txBody>
          <a:bodyPr wrap="square" rtlCol="0">
            <a:spAutoFit/>
          </a:bodyPr>
          <a:lstStyle/>
          <a:p>
            <a:r>
              <a:rPr lang="en-US" sz="2800" dirty="0">
                <a:solidFill>
                  <a:srgbClr val="DA6127"/>
                </a:solidFill>
              </a:rPr>
              <a:t>MY HUMAN SECURITY</a:t>
            </a:r>
          </a:p>
        </p:txBody>
      </p:sp>
      <p:sp>
        <p:nvSpPr>
          <p:cNvPr id="23" name="TextBox 22"/>
          <p:cNvSpPr txBox="1"/>
          <p:nvPr/>
        </p:nvSpPr>
        <p:spPr>
          <a:xfrm>
            <a:off x="2757915" y="2924188"/>
            <a:ext cx="4206240" cy="523220"/>
          </a:xfrm>
          <a:prstGeom prst="rect">
            <a:avLst/>
          </a:prstGeom>
          <a:noFill/>
        </p:spPr>
        <p:txBody>
          <a:bodyPr wrap="square" rtlCol="0">
            <a:spAutoFit/>
          </a:bodyPr>
          <a:lstStyle/>
          <a:p>
            <a:r>
              <a:rPr lang="en-US" sz="2800" dirty="0">
                <a:solidFill>
                  <a:srgbClr val="016735"/>
                </a:solidFill>
              </a:rPr>
              <a:t>MY COMMUNITY</a:t>
            </a:r>
          </a:p>
        </p:txBody>
      </p:sp>
      <p:sp>
        <p:nvSpPr>
          <p:cNvPr id="24" name="TextBox 23"/>
          <p:cNvSpPr txBox="1"/>
          <p:nvPr/>
        </p:nvSpPr>
        <p:spPr>
          <a:xfrm>
            <a:off x="2757915" y="3827788"/>
            <a:ext cx="4206240" cy="523220"/>
          </a:xfrm>
          <a:prstGeom prst="rect">
            <a:avLst/>
          </a:prstGeom>
          <a:noFill/>
        </p:spPr>
        <p:txBody>
          <a:bodyPr wrap="square" rtlCol="0">
            <a:spAutoFit/>
          </a:bodyPr>
          <a:lstStyle/>
          <a:p>
            <a:r>
              <a:rPr lang="en-US" sz="2800" dirty="0">
                <a:solidFill>
                  <a:srgbClr val="9B1C20"/>
                </a:solidFill>
              </a:rPr>
              <a:t>MY RELATIONSHIPS</a:t>
            </a:r>
          </a:p>
        </p:txBody>
      </p:sp>
      <p:sp>
        <p:nvSpPr>
          <p:cNvPr id="25" name="TextBox 24"/>
          <p:cNvSpPr txBox="1"/>
          <p:nvPr/>
        </p:nvSpPr>
        <p:spPr>
          <a:xfrm>
            <a:off x="2750852" y="4726406"/>
            <a:ext cx="4206240" cy="523220"/>
          </a:xfrm>
          <a:prstGeom prst="rect">
            <a:avLst/>
          </a:prstGeom>
          <a:noFill/>
        </p:spPr>
        <p:txBody>
          <a:bodyPr wrap="square" rtlCol="0">
            <a:spAutoFit/>
          </a:bodyPr>
          <a:lstStyle/>
          <a:p>
            <a:r>
              <a:rPr lang="en-US" sz="2800" dirty="0">
                <a:solidFill>
                  <a:srgbClr val="651448"/>
                </a:solidFill>
              </a:rPr>
              <a:t>MY CHOICES</a:t>
            </a:r>
          </a:p>
        </p:txBody>
      </p:sp>
      <p:sp>
        <p:nvSpPr>
          <p:cNvPr id="26" name="TextBox 25"/>
          <p:cNvSpPr txBox="1"/>
          <p:nvPr/>
        </p:nvSpPr>
        <p:spPr>
          <a:xfrm>
            <a:off x="2750852" y="5625024"/>
            <a:ext cx="4206240" cy="523220"/>
          </a:xfrm>
          <a:prstGeom prst="rect">
            <a:avLst/>
          </a:prstGeom>
          <a:noFill/>
        </p:spPr>
        <p:txBody>
          <a:bodyPr wrap="square" rtlCol="0">
            <a:spAutoFit/>
          </a:bodyPr>
          <a:lstStyle/>
          <a:p>
            <a:r>
              <a:rPr lang="en-US" sz="2800" dirty="0">
                <a:solidFill>
                  <a:srgbClr val="C1932D"/>
                </a:solidFill>
              </a:rPr>
              <a:t>MY GOALS</a:t>
            </a:r>
          </a:p>
        </p:txBody>
      </p:sp>
    </p:spTree>
    <p:extLst>
      <p:ext uri="{BB962C8B-B14F-4D97-AF65-F5344CB8AC3E}">
        <p14:creationId xmlns:p14="http://schemas.microsoft.com/office/powerpoint/2010/main" val="424368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5789" y="421242"/>
            <a:ext cx="6132448" cy="1107996"/>
          </a:xfrm>
          <a:prstGeom prst="rect">
            <a:avLst/>
          </a:prstGeom>
          <a:noFill/>
        </p:spPr>
        <p:txBody>
          <a:bodyPr wrap="none" rtlCol="0">
            <a:spAutoFit/>
          </a:bodyPr>
          <a:lstStyle/>
          <a:p>
            <a:pPr algn="ctr"/>
            <a:r>
              <a:rPr lang="en-US" sz="3300" dirty="0">
                <a:solidFill>
                  <a:srgbClr val="005694"/>
                </a:solidFill>
              </a:rPr>
              <a:t>PERSONAL OUTCOME MEASURES®</a:t>
            </a:r>
          </a:p>
          <a:p>
            <a:pPr algn="ctr"/>
            <a:r>
              <a:rPr lang="en-US" sz="3300" dirty="0">
                <a:solidFill>
                  <a:srgbClr val="FF895A"/>
                </a:solidFill>
              </a:rPr>
              <a:t>MY HUMAN SECURITY</a:t>
            </a:r>
          </a:p>
        </p:txBody>
      </p:sp>
      <p:cxnSp>
        <p:nvCxnSpPr>
          <p:cNvPr id="5" name="Straight Connector 4"/>
          <p:cNvCxnSpPr/>
          <p:nvPr/>
        </p:nvCxnSpPr>
        <p:spPr>
          <a:xfrm>
            <a:off x="863029" y="967065"/>
            <a:ext cx="8435083" cy="0"/>
          </a:xfrm>
          <a:prstGeom prst="line">
            <a:avLst/>
          </a:prstGeom>
          <a:ln w="22225">
            <a:solidFill>
              <a:srgbClr val="DA6127"/>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25" y="2365"/>
            <a:ext cx="1331855" cy="1170617"/>
          </a:xfrm>
          <a:prstGeom prst="rect">
            <a:avLst/>
          </a:prstGeom>
        </p:spPr>
      </p:pic>
      <p:sp>
        <p:nvSpPr>
          <p:cNvPr id="2" name="TextBox 1"/>
          <p:cNvSpPr txBox="1"/>
          <p:nvPr/>
        </p:nvSpPr>
        <p:spPr>
          <a:xfrm>
            <a:off x="448887" y="1762298"/>
            <a:ext cx="6841816"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5694"/>
                </a:solidFill>
              </a:rPr>
              <a:t>People are safe</a:t>
            </a:r>
          </a:p>
          <a:p>
            <a:pPr marL="457200" indent="-457200">
              <a:buFont typeface="Arial" panose="020B0604020202020204" pitchFamily="34" charset="0"/>
              <a:buChar char="•"/>
            </a:pPr>
            <a:r>
              <a:rPr lang="en-US" sz="2800" dirty="0">
                <a:solidFill>
                  <a:srgbClr val="005694"/>
                </a:solidFill>
              </a:rPr>
              <a:t>People are free from abuse and neglect</a:t>
            </a:r>
          </a:p>
          <a:p>
            <a:pPr marL="457200" indent="-457200">
              <a:buFont typeface="Arial" panose="020B0604020202020204" pitchFamily="34" charset="0"/>
              <a:buChar char="•"/>
            </a:pPr>
            <a:r>
              <a:rPr lang="en-US" sz="2800" dirty="0">
                <a:solidFill>
                  <a:srgbClr val="005694"/>
                </a:solidFill>
              </a:rPr>
              <a:t>People have the best possible health</a:t>
            </a:r>
          </a:p>
          <a:p>
            <a:pPr marL="457200" indent="-457200">
              <a:buFont typeface="Arial" panose="020B0604020202020204" pitchFamily="34" charset="0"/>
              <a:buChar char="•"/>
            </a:pPr>
            <a:r>
              <a:rPr lang="en-US" sz="2800" dirty="0">
                <a:solidFill>
                  <a:srgbClr val="005694"/>
                </a:solidFill>
              </a:rPr>
              <a:t>People experience </a:t>
            </a:r>
            <a:br>
              <a:rPr lang="en-US" sz="2800" dirty="0">
                <a:solidFill>
                  <a:srgbClr val="005694"/>
                </a:solidFill>
              </a:rPr>
            </a:br>
            <a:r>
              <a:rPr lang="en-US" sz="2800" dirty="0">
                <a:solidFill>
                  <a:srgbClr val="005694"/>
                </a:solidFill>
              </a:rPr>
              <a:t>continuity and security</a:t>
            </a:r>
          </a:p>
          <a:p>
            <a:pPr marL="457200" indent="-457200">
              <a:buFont typeface="Arial" panose="020B0604020202020204" pitchFamily="34" charset="0"/>
              <a:buChar char="•"/>
            </a:pPr>
            <a:r>
              <a:rPr lang="en-US" sz="2800" dirty="0">
                <a:solidFill>
                  <a:srgbClr val="005694"/>
                </a:solidFill>
              </a:rPr>
              <a:t>People exercise rights</a:t>
            </a:r>
          </a:p>
          <a:p>
            <a:pPr marL="457200" indent="-457200">
              <a:buFont typeface="Arial" panose="020B0604020202020204" pitchFamily="34" charset="0"/>
              <a:buChar char="•"/>
            </a:pPr>
            <a:r>
              <a:rPr lang="en-US" sz="2800" dirty="0">
                <a:solidFill>
                  <a:srgbClr val="005694"/>
                </a:solidFill>
              </a:rPr>
              <a:t>People are treated fairly</a:t>
            </a:r>
          </a:p>
          <a:p>
            <a:pPr marL="457200" indent="-457200">
              <a:buFont typeface="Arial" panose="020B0604020202020204" pitchFamily="34" charset="0"/>
              <a:buChar char="•"/>
            </a:pPr>
            <a:r>
              <a:rPr lang="en-US" sz="2800" dirty="0">
                <a:solidFill>
                  <a:srgbClr val="005694"/>
                </a:solidFill>
              </a:rPr>
              <a:t>People are respected</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70764" y="2892829"/>
            <a:ext cx="4227348" cy="4139738"/>
          </a:xfrm>
          <a:prstGeom prst="rect">
            <a:avLst/>
          </a:prstGeom>
        </p:spPr>
      </p:pic>
    </p:spTree>
    <p:extLst>
      <p:ext uri="{BB962C8B-B14F-4D97-AF65-F5344CB8AC3E}">
        <p14:creationId xmlns:p14="http://schemas.microsoft.com/office/powerpoint/2010/main" val="443271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5786" y="421242"/>
            <a:ext cx="6132449" cy="1107996"/>
          </a:xfrm>
          <a:prstGeom prst="rect">
            <a:avLst/>
          </a:prstGeom>
          <a:noFill/>
        </p:spPr>
        <p:txBody>
          <a:bodyPr wrap="none" rtlCol="0">
            <a:spAutoFit/>
          </a:bodyPr>
          <a:lstStyle/>
          <a:p>
            <a:pPr algn="ctr"/>
            <a:r>
              <a:rPr lang="en-US" sz="3300" dirty="0">
                <a:solidFill>
                  <a:srgbClr val="005694"/>
                </a:solidFill>
              </a:rPr>
              <a:t>PERSONAL OUTCOME MEASURES®</a:t>
            </a:r>
          </a:p>
          <a:p>
            <a:pPr algn="ctr"/>
            <a:r>
              <a:rPr lang="en-US" sz="3300" dirty="0">
                <a:solidFill>
                  <a:srgbClr val="016735"/>
                </a:solidFill>
              </a:rPr>
              <a:t>MY COMMUNITY</a:t>
            </a:r>
          </a:p>
        </p:txBody>
      </p:sp>
      <p:cxnSp>
        <p:nvCxnSpPr>
          <p:cNvPr id="5" name="Straight Connector 4"/>
          <p:cNvCxnSpPr/>
          <p:nvPr/>
        </p:nvCxnSpPr>
        <p:spPr>
          <a:xfrm>
            <a:off x="863029" y="967065"/>
            <a:ext cx="8435083" cy="0"/>
          </a:xfrm>
          <a:prstGeom prst="line">
            <a:avLst/>
          </a:prstGeom>
          <a:ln w="22225">
            <a:solidFill>
              <a:srgbClr val="01673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25" y="2365"/>
            <a:ext cx="1331855" cy="1170617"/>
          </a:xfrm>
          <a:prstGeom prst="rect">
            <a:avLst/>
          </a:prstGeom>
        </p:spPr>
      </p:pic>
      <p:sp>
        <p:nvSpPr>
          <p:cNvPr id="2" name="TextBox 1"/>
          <p:cNvSpPr txBox="1"/>
          <p:nvPr/>
        </p:nvSpPr>
        <p:spPr>
          <a:xfrm>
            <a:off x="448887" y="1762298"/>
            <a:ext cx="5517573"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5694"/>
                </a:solidFill>
              </a:rPr>
              <a:t>People use their </a:t>
            </a:r>
            <a:br>
              <a:rPr lang="en-US" sz="2800" dirty="0">
                <a:solidFill>
                  <a:srgbClr val="005694"/>
                </a:solidFill>
              </a:rPr>
            </a:br>
            <a:r>
              <a:rPr lang="en-US" sz="2800" dirty="0">
                <a:solidFill>
                  <a:srgbClr val="005694"/>
                </a:solidFill>
              </a:rPr>
              <a:t>environments</a:t>
            </a:r>
          </a:p>
          <a:p>
            <a:pPr marL="457200" indent="-457200">
              <a:buFont typeface="Arial" panose="020B0604020202020204" pitchFamily="34" charset="0"/>
              <a:buChar char="•"/>
            </a:pPr>
            <a:r>
              <a:rPr lang="en-US" sz="2800" dirty="0">
                <a:solidFill>
                  <a:srgbClr val="005694"/>
                </a:solidFill>
              </a:rPr>
              <a:t>People live in </a:t>
            </a:r>
            <a:br>
              <a:rPr lang="en-US" sz="2800" dirty="0">
                <a:solidFill>
                  <a:srgbClr val="005694"/>
                </a:solidFill>
              </a:rPr>
            </a:br>
            <a:r>
              <a:rPr lang="en-US" sz="2800" dirty="0">
                <a:solidFill>
                  <a:srgbClr val="005694"/>
                </a:solidFill>
              </a:rPr>
              <a:t>integrated environments</a:t>
            </a:r>
          </a:p>
          <a:p>
            <a:pPr marL="457200" indent="-457200">
              <a:buFont typeface="Arial" panose="020B0604020202020204" pitchFamily="34" charset="0"/>
              <a:buChar char="•"/>
            </a:pPr>
            <a:r>
              <a:rPr lang="en-US" sz="2800" dirty="0">
                <a:solidFill>
                  <a:srgbClr val="005694"/>
                </a:solidFill>
              </a:rPr>
              <a:t>People interact with other members of the community</a:t>
            </a:r>
          </a:p>
          <a:p>
            <a:pPr marL="457200" indent="-457200">
              <a:buFont typeface="Arial" panose="020B0604020202020204" pitchFamily="34" charset="0"/>
              <a:buChar char="•"/>
            </a:pPr>
            <a:r>
              <a:rPr lang="en-US" sz="2800" dirty="0">
                <a:solidFill>
                  <a:srgbClr val="005694"/>
                </a:solidFill>
              </a:rPr>
              <a:t>People participate </a:t>
            </a:r>
            <a:br>
              <a:rPr lang="en-US" sz="2800" dirty="0">
                <a:solidFill>
                  <a:srgbClr val="005694"/>
                </a:solidFill>
              </a:rPr>
            </a:br>
            <a:r>
              <a:rPr lang="en-US" sz="2800" dirty="0">
                <a:solidFill>
                  <a:srgbClr val="005694"/>
                </a:solidFill>
              </a:rPr>
              <a:t>in community life</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20640" y="2892829"/>
            <a:ext cx="4177472" cy="4156364"/>
          </a:xfrm>
          <a:prstGeom prst="rect">
            <a:avLst/>
          </a:prstGeom>
        </p:spPr>
      </p:pic>
    </p:spTree>
    <p:extLst>
      <p:ext uri="{BB962C8B-B14F-4D97-AF65-F5344CB8AC3E}">
        <p14:creationId xmlns:p14="http://schemas.microsoft.com/office/powerpoint/2010/main" val="987965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5786" y="421242"/>
            <a:ext cx="6132449" cy="1107996"/>
          </a:xfrm>
          <a:prstGeom prst="rect">
            <a:avLst/>
          </a:prstGeom>
          <a:noFill/>
        </p:spPr>
        <p:txBody>
          <a:bodyPr wrap="none" rtlCol="0">
            <a:spAutoFit/>
          </a:bodyPr>
          <a:lstStyle/>
          <a:p>
            <a:pPr algn="ctr"/>
            <a:r>
              <a:rPr lang="en-US" sz="3300" dirty="0">
                <a:solidFill>
                  <a:srgbClr val="005694"/>
                </a:solidFill>
              </a:rPr>
              <a:t>PERSONAL OUTCOME MEASURES®</a:t>
            </a:r>
          </a:p>
          <a:p>
            <a:pPr algn="ctr"/>
            <a:r>
              <a:rPr lang="en-US" sz="3300" dirty="0">
                <a:solidFill>
                  <a:srgbClr val="9B1C20"/>
                </a:solidFill>
              </a:rPr>
              <a:t>MY RELATIONSHIPS</a:t>
            </a:r>
          </a:p>
        </p:txBody>
      </p:sp>
      <p:cxnSp>
        <p:nvCxnSpPr>
          <p:cNvPr id="5" name="Straight Connector 4"/>
          <p:cNvCxnSpPr/>
          <p:nvPr/>
        </p:nvCxnSpPr>
        <p:spPr>
          <a:xfrm>
            <a:off x="863029" y="967065"/>
            <a:ext cx="8435083" cy="0"/>
          </a:xfrm>
          <a:prstGeom prst="line">
            <a:avLst/>
          </a:prstGeom>
          <a:ln w="22225">
            <a:solidFill>
              <a:srgbClr val="9B1C2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25" y="2365"/>
            <a:ext cx="1331855" cy="1170617"/>
          </a:xfrm>
          <a:prstGeom prst="rect">
            <a:avLst/>
          </a:prstGeom>
        </p:spPr>
      </p:pic>
      <p:sp>
        <p:nvSpPr>
          <p:cNvPr id="2" name="TextBox 1"/>
          <p:cNvSpPr txBox="1"/>
          <p:nvPr/>
        </p:nvSpPr>
        <p:spPr>
          <a:xfrm>
            <a:off x="448887" y="1762298"/>
            <a:ext cx="6841816"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5694"/>
                </a:solidFill>
              </a:rPr>
              <a:t>People are connected </a:t>
            </a:r>
            <a:br>
              <a:rPr lang="en-US" sz="2800" dirty="0">
                <a:solidFill>
                  <a:srgbClr val="005694"/>
                </a:solidFill>
              </a:rPr>
            </a:br>
            <a:r>
              <a:rPr lang="en-US" sz="2800" dirty="0">
                <a:solidFill>
                  <a:srgbClr val="005694"/>
                </a:solidFill>
              </a:rPr>
              <a:t>to natural support networks</a:t>
            </a:r>
          </a:p>
          <a:p>
            <a:pPr marL="457200" indent="-457200">
              <a:buFont typeface="Arial" panose="020B0604020202020204" pitchFamily="34" charset="0"/>
              <a:buChar char="•"/>
            </a:pPr>
            <a:r>
              <a:rPr lang="en-US" sz="2800" dirty="0">
                <a:solidFill>
                  <a:srgbClr val="005694"/>
                </a:solidFill>
              </a:rPr>
              <a:t>People have friends</a:t>
            </a:r>
          </a:p>
          <a:p>
            <a:pPr marL="457200" indent="-457200">
              <a:buFont typeface="Arial" panose="020B0604020202020204" pitchFamily="34" charset="0"/>
              <a:buChar char="•"/>
            </a:pPr>
            <a:r>
              <a:rPr lang="en-US" sz="2800" dirty="0">
                <a:solidFill>
                  <a:srgbClr val="005694"/>
                </a:solidFill>
              </a:rPr>
              <a:t>People have intimate relationships</a:t>
            </a:r>
          </a:p>
          <a:p>
            <a:pPr marL="457200" indent="-457200">
              <a:buFont typeface="Arial" panose="020B0604020202020204" pitchFamily="34" charset="0"/>
              <a:buChar char="•"/>
            </a:pPr>
            <a:r>
              <a:rPr lang="en-US" sz="2800" dirty="0">
                <a:solidFill>
                  <a:srgbClr val="005694"/>
                </a:solidFill>
              </a:rPr>
              <a:t>People decide when to </a:t>
            </a:r>
            <a:br>
              <a:rPr lang="en-US" sz="2800" dirty="0">
                <a:solidFill>
                  <a:srgbClr val="005694"/>
                </a:solidFill>
              </a:rPr>
            </a:br>
            <a:r>
              <a:rPr lang="en-US" sz="2800" dirty="0">
                <a:solidFill>
                  <a:srgbClr val="005694"/>
                </a:solidFill>
              </a:rPr>
              <a:t>share personal information</a:t>
            </a:r>
          </a:p>
          <a:p>
            <a:pPr marL="457200" indent="-457200">
              <a:buFont typeface="Arial" panose="020B0604020202020204" pitchFamily="34" charset="0"/>
              <a:buChar char="•"/>
            </a:pPr>
            <a:r>
              <a:rPr lang="en-US" sz="2800" dirty="0">
                <a:solidFill>
                  <a:srgbClr val="005694"/>
                </a:solidFill>
              </a:rPr>
              <a:t>People perform </a:t>
            </a:r>
            <a:br>
              <a:rPr lang="en-US" sz="2800" dirty="0">
                <a:solidFill>
                  <a:srgbClr val="005694"/>
                </a:solidFill>
              </a:rPr>
            </a:br>
            <a:r>
              <a:rPr lang="en-US" sz="2800" dirty="0">
                <a:solidFill>
                  <a:srgbClr val="005694"/>
                </a:solidFill>
              </a:rPr>
              <a:t>different social roles</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70764" y="2859579"/>
            <a:ext cx="4227348" cy="4206240"/>
          </a:xfrm>
          <a:prstGeom prst="rect">
            <a:avLst/>
          </a:prstGeom>
        </p:spPr>
      </p:pic>
    </p:spTree>
    <p:extLst>
      <p:ext uri="{BB962C8B-B14F-4D97-AF65-F5344CB8AC3E}">
        <p14:creationId xmlns:p14="http://schemas.microsoft.com/office/powerpoint/2010/main" val="758318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5786" y="421242"/>
            <a:ext cx="6132449" cy="1107996"/>
          </a:xfrm>
          <a:prstGeom prst="rect">
            <a:avLst/>
          </a:prstGeom>
          <a:noFill/>
        </p:spPr>
        <p:txBody>
          <a:bodyPr wrap="none" rtlCol="0">
            <a:spAutoFit/>
          </a:bodyPr>
          <a:lstStyle/>
          <a:p>
            <a:pPr algn="ctr"/>
            <a:r>
              <a:rPr lang="en-US" sz="3300" dirty="0">
                <a:solidFill>
                  <a:srgbClr val="005694"/>
                </a:solidFill>
              </a:rPr>
              <a:t>PERSONAL OUTCOME MEASURES®</a:t>
            </a:r>
          </a:p>
          <a:p>
            <a:pPr algn="ctr"/>
            <a:r>
              <a:rPr lang="en-US" sz="3300" dirty="0">
                <a:solidFill>
                  <a:srgbClr val="651448"/>
                </a:solidFill>
              </a:rPr>
              <a:t>MY CHOICES</a:t>
            </a:r>
          </a:p>
        </p:txBody>
      </p:sp>
      <p:cxnSp>
        <p:nvCxnSpPr>
          <p:cNvPr id="5" name="Straight Connector 4"/>
          <p:cNvCxnSpPr/>
          <p:nvPr/>
        </p:nvCxnSpPr>
        <p:spPr>
          <a:xfrm>
            <a:off x="863029" y="967065"/>
            <a:ext cx="8435083" cy="0"/>
          </a:xfrm>
          <a:prstGeom prst="line">
            <a:avLst/>
          </a:prstGeom>
          <a:ln w="22225">
            <a:solidFill>
              <a:srgbClr val="651448"/>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25" y="2365"/>
            <a:ext cx="1331855" cy="1170617"/>
          </a:xfrm>
          <a:prstGeom prst="rect">
            <a:avLst/>
          </a:prstGeom>
        </p:spPr>
      </p:pic>
      <p:sp>
        <p:nvSpPr>
          <p:cNvPr id="2" name="TextBox 1"/>
          <p:cNvSpPr txBox="1"/>
          <p:nvPr/>
        </p:nvSpPr>
        <p:spPr>
          <a:xfrm>
            <a:off x="448887" y="1762298"/>
            <a:ext cx="6841816"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5694"/>
                </a:solidFill>
              </a:rPr>
              <a:t>People choose where and </a:t>
            </a:r>
            <a:br>
              <a:rPr lang="en-US" sz="2800" dirty="0">
                <a:solidFill>
                  <a:srgbClr val="005694"/>
                </a:solidFill>
              </a:rPr>
            </a:br>
            <a:r>
              <a:rPr lang="en-US" sz="2800" dirty="0">
                <a:solidFill>
                  <a:srgbClr val="005694"/>
                </a:solidFill>
              </a:rPr>
              <a:t>with whom to live</a:t>
            </a:r>
          </a:p>
          <a:p>
            <a:pPr marL="457200" indent="-457200">
              <a:buFont typeface="Arial" panose="020B0604020202020204" pitchFamily="34" charset="0"/>
              <a:buChar char="•"/>
            </a:pPr>
            <a:r>
              <a:rPr lang="en-US" sz="2800" dirty="0">
                <a:solidFill>
                  <a:srgbClr val="005694"/>
                </a:solidFill>
              </a:rPr>
              <a:t>People choose where to work</a:t>
            </a:r>
          </a:p>
          <a:p>
            <a:pPr marL="457200" indent="-457200">
              <a:buFont typeface="Arial" panose="020B0604020202020204" pitchFamily="34" charset="0"/>
              <a:buChar char="•"/>
            </a:pPr>
            <a:r>
              <a:rPr lang="en-US" sz="2800" dirty="0">
                <a:solidFill>
                  <a:srgbClr val="005694"/>
                </a:solidFill>
              </a:rPr>
              <a:t>People choose services</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37513" y="2859579"/>
            <a:ext cx="4260599" cy="4222866"/>
          </a:xfrm>
          <a:prstGeom prst="rect">
            <a:avLst/>
          </a:prstGeom>
        </p:spPr>
      </p:pic>
    </p:spTree>
    <p:extLst>
      <p:ext uri="{BB962C8B-B14F-4D97-AF65-F5344CB8AC3E}">
        <p14:creationId xmlns:p14="http://schemas.microsoft.com/office/powerpoint/2010/main" val="2915106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5786" y="421242"/>
            <a:ext cx="6132449" cy="1107996"/>
          </a:xfrm>
          <a:prstGeom prst="rect">
            <a:avLst/>
          </a:prstGeom>
          <a:noFill/>
        </p:spPr>
        <p:txBody>
          <a:bodyPr wrap="none" rtlCol="0">
            <a:spAutoFit/>
          </a:bodyPr>
          <a:lstStyle/>
          <a:p>
            <a:pPr algn="ctr"/>
            <a:r>
              <a:rPr lang="en-US" sz="3300" dirty="0">
                <a:solidFill>
                  <a:srgbClr val="005694"/>
                </a:solidFill>
              </a:rPr>
              <a:t>PERSONAL OUTCOME MEASURES®</a:t>
            </a:r>
          </a:p>
          <a:p>
            <a:pPr algn="ctr"/>
            <a:r>
              <a:rPr lang="en-US" sz="3300" dirty="0">
                <a:solidFill>
                  <a:srgbClr val="C1932D"/>
                </a:solidFill>
              </a:rPr>
              <a:t>MY GOALS</a:t>
            </a:r>
          </a:p>
        </p:txBody>
      </p:sp>
      <p:cxnSp>
        <p:nvCxnSpPr>
          <p:cNvPr id="5" name="Straight Connector 4"/>
          <p:cNvCxnSpPr/>
          <p:nvPr/>
        </p:nvCxnSpPr>
        <p:spPr>
          <a:xfrm>
            <a:off x="863029" y="967065"/>
            <a:ext cx="8435083" cy="0"/>
          </a:xfrm>
          <a:prstGeom prst="line">
            <a:avLst/>
          </a:prstGeom>
          <a:ln w="22225">
            <a:solidFill>
              <a:srgbClr val="C1932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25" y="2365"/>
            <a:ext cx="1331855" cy="1170617"/>
          </a:xfrm>
          <a:prstGeom prst="rect">
            <a:avLst/>
          </a:prstGeom>
        </p:spPr>
      </p:pic>
      <p:sp>
        <p:nvSpPr>
          <p:cNvPr id="2" name="TextBox 1"/>
          <p:cNvSpPr txBox="1"/>
          <p:nvPr/>
        </p:nvSpPr>
        <p:spPr>
          <a:xfrm>
            <a:off x="448887" y="1762298"/>
            <a:ext cx="6841816"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5694"/>
                </a:solidFill>
              </a:rPr>
              <a:t>People choose personal goals</a:t>
            </a:r>
          </a:p>
          <a:p>
            <a:pPr marL="457200" indent="-457200">
              <a:buFont typeface="Arial" panose="020B0604020202020204" pitchFamily="34" charset="0"/>
              <a:buChar char="•"/>
            </a:pPr>
            <a:r>
              <a:rPr lang="en-US" sz="2800" dirty="0">
                <a:solidFill>
                  <a:srgbClr val="005694"/>
                </a:solidFill>
              </a:rPr>
              <a:t>People realize personal goals</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04015" y="2716405"/>
            <a:ext cx="4194097" cy="4349413"/>
          </a:xfrm>
          <a:prstGeom prst="rect">
            <a:avLst/>
          </a:prstGeom>
        </p:spPr>
      </p:pic>
    </p:spTree>
    <p:extLst>
      <p:ext uri="{BB962C8B-B14F-4D97-AF65-F5344CB8AC3E}">
        <p14:creationId xmlns:p14="http://schemas.microsoft.com/office/powerpoint/2010/main" val="923117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53133" y="421242"/>
            <a:ext cx="4637744" cy="1107996"/>
          </a:xfrm>
          <a:prstGeom prst="rect">
            <a:avLst/>
          </a:prstGeom>
          <a:noFill/>
        </p:spPr>
        <p:txBody>
          <a:bodyPr wrap="none" rtlCol="0">
            <a:spAutoFit/>
          </a:bodyPr>
          <a:lstStyle/>
          <a:p>
            <a:pPr algn="ctr"/>
            <a:r>
              <a:rPr lang="en-US" sz="3300" dirty="0">
                <a:solidFill>
                  <a:srgbClr val="005694"/>
                </a:solidFill>
              </a:rPr>
              <a:t>OUTCOMES</a:t>
            </a:r>
          </a:p>
          <a:p>
            <a:pPr algn="ctr"/>
            <a:r>
              <a:rPr lang="en-US" sz="3300" dirty="0">
                <a:solidFill>
                  <a:srgbClr val="005694"/>
                </a:solidFill>
              </a:rPr>
              <a:t>A MATTER OF DEFINITION</a:t>
            </a:r>
          </a:p>
        </p:txBody>
      </p:sp>
      <p:sp>
        <p:nvSpPr>
          <p:cNvPr id="19" name="TextBox 18"/>
          <p:cNvSpPr txBox="1"/>
          <p:nvPr/>
        </p:nvSpPr>
        <p:spPr>
          <a:xfrm>
            <a:off x="2405308" y="2038711"/>
            <a:ext cx="6622301" cy="4431983"/>
          </a:xfrm>
          <a:prstGeom prst="rect">
            <a:avLst/>
          </a:prstGeom>
          <a:noFill/>
        </p:spPr>
        <p:txBody>
          <a:bodyPr wrap="square" rtlCol="0">
            <a:spAutoFit/>
          </a:bodyPr>
          <a:lstStyle/>
          <a:p>
            <a:r>
              <a:rPr lang="en-US" sz="2400" b="1" dirty="0">
                <a:solidFill>
                  <a:srgbClr val="005694"/>
                </a:solidFill>
                <a:latin typeface="+mj-lt"/>
              </a:rPr>
              <a:t>CLINICAL </a:t>
            </a:r>
            <a:r>
              <a:rPr lang="en-US" sz="2400" dirty="0">
                <a:solidFill>
                  <a:srgbClr val="005694"/>
                </a:solidFill>
                <a:latin typeface="+mj-lt"/>
              </a:rPr>
              <a:t>OUTCOMES</a:t>
            </a:r>
          </a:p>
          <a:p>
            <a:r>
              <a:rPr lang="en-US" sz="2100" dirty="0">
                <a:solidFill>
                  <a:srgbClr val="005694"/>
                </a:solidFill>
                <a:latin typeface="+mj-lt"/>
              </a:rPr>
              <a:t>       Cure and symptom reduction</a:t>
            </a:r>
          </a:p>
          <a:p>
            <a:endParaRPr lang="en-US" sz="2100" dirty="0">
              <a:solidFill>
                <a:srgbClr val="005694"/>
              </a:solidFill>
              <a:latin typeface="+mj-lt"/>
            </a:endParaRPr>
          </a:p>
          <a:p>
            <a:endParaRPr lang="en-US" sz="2100" dirty="0">
              <a:solidFill>
                <a:srgbClr val="005694"/>
              </a:solidFill>
              <a:latin typeface="+mj-lt"/>
            </a:endParaRPr>
          </a:p>
          <a:p>
            <a:endParaRPr lang="en-US" sz="2100" dirty="0">
              <a:solidFill>
                <a:srgbClr val="005694"/>
              </a:solidFill>
              <a:latin typeface="+mj-lt"/>
            </a:endParaRPr>
          </a:p>
          <a:p>
            <a:r>
              <a:rPr lang="en-US" sz="2400" b="1" dirty="0">
                <a:solidFill>
                  <a:srgbClr val="005694"/>
                </a:solidFill>
                <a:latin typeface="+mj-lt"/>
              </a:rPr>
              <a:t>FUNCTIONAL</a:t>
            </a:r>
            <a:r>
              <a:rPr lang="en-US" sz="2400" dirty="0">
                <a:solidFill>
                  <a:srgbClr val="005694"/>
                </a:solidFill>
                <a:latin typeface="+mj-lt"/>
              </a:rPr>
              <a:t> OUTCOMES</a:t>
            </a:r>
          </a:p>
          <a:p>
            <a:r>
              <a:rPr lang="en-US" sz="2100" dirty="0">
                <a:solidFill>
                  <a:srgbClr val="005694"/>
                </a:solidFill>
                <a:latin typeface="+mj-lt"/>
              </a:rPr>
              <a:t>       Increasing functional status</a:t>
            </a:r>
          </a:p>
          <a:p>
            <a:endParaRPr lang="en-US" sz="2100" dirty="0">
              <a:solidFill>
                <a:srgbClr val="005694"/>
              </a:solidFill>
              <a:latin typeface="+mj-lt"/>
            </a:endParaRPr>
          </a:p>
          <a:p>
            <a:endParaRPr lang="en-US" sz="2100" dirty="0">
              <a:solidFill>
                <a:srgbClr val="005694"/>
              </a:solidFill>
              <a:latin typeface="+mj-lt"/>
            </a:endParaRPr>
          </a:p>
          <a:p>
            <a:endParaRPr lang="en-US" sz="2100" dirty="0">
              <a:solidFill>
                <a:srgbClr val="005694"/>
              </a:solidFill>
              <a:latin typeface="+mj-lt"/>
            </a:endParaRPr>
          </a:p>
          <a:p>
            <a:r>
              <a:rPr lang="en-US" sz="2400" b="1" dirty="0">
                <a:solidFill>
                  <a:srgbClr val="005694"/>
                </a:solidFill>
                <a:latin typeface="+mj-lt"/>
              </a:rPr>
              <a:t>PERSONAL</a:t>
            </a:r>
            <a:r>
              <a:rPr lang="en-US" sz="2400" dirty="0">
                <a:solidFill>
                  <a:srgbClr val="005694"/>
                </a:solidFill>
                <a:latin typeface="+mj-lt"/>
              </a:rPr>
              <a:t> OUTCOMES</a:t>
            </a:r>
          </a:p>
          <a:p>
            <a:r>
              <a:rPr lang="en-US" sz="2100" dirty="0">
                <a:solidFill>
                  <a:srgbClr val="005694"/>
                </a:solidFill>
                <a:latin typeface="+mj-lt"/>
              </a:rPr>
              <a:t>       Issues that matter most to people in their lives</a:t>
            </a:r>
          </a:p>
          <a:p>
            <a:endParaRPr lang="en-US" sz="2100" dirty="0">
              <a:solidFill>
                <a:srgbClr val="005694"/>
              </a:solidFill>
              <a:latin typeface="+mj-lt"/>
            </a:endParaRPr>
          </a:p>
        </p:txBody>
      </p:sp>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9809" y="1892869"/>
            <a:ext cx="1216818" cy="1216818"/>
          </a:xfrm>
          <a:prstGeom prst="rect">
            <a:avLst/>
          </a:prstGeom>
        </p:spPr>
      </p:pic>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9809" y="3555523"/>
            <a:ext cx="1216818" cy="1216818"/>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29809" y="5147029"/>
            <a:ext cx="1216818" cy="1216818"/>
          </a:xfrm>
          <a:prstGeom prst="rect">
            <a:avLst/>
          </a:prstGeom>
        </p:spPr>
      </p:pic>
      <p:cxnSp>
        <p:nvCxnSpPr>
          <p:cNvPr id="9" name="Straight Connector 8"/>
          <p:cNvCxnSpPr/>
          <p:nvPr/>
        </p:nvCxnSpPr>
        <p:spPr>
          <a:xfrm>
            <a:off x="863029" y="967065"/>
            <a:ext cx="8435083" cy="0"/>
          </a:xfrm>
          <a:prstGeom prst="line">
            <a:avLst/>
          </a:prstGeom>
          <a:ln w="22225">
            <a:solidFill>
              <a:srgbClr val="FF895A"/>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25" y="2365"/>
            <a:ext cx="1331855" cy="1170617"/>
          </a:xfrm>
          <a:prstGeom prst="rect">
            <a:avLst/>
          </a:prstGeom>
        </p:spPr>
      </p:pic>
    </p:spTree>
    <p:extLst>
      <p:ext uri="{BB962C8B-B14F-4D97-AF65-F5344CB8AC3E}">
        <p14:creationId xmlns:p14="http://schemas.microsoft.com/office/powerpoint/2010/main" val="70615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fade">
                                      <p:cBhvr>
                                        <p:cTn id="10" dur="500"/>
                                        <p:tgtEl>
                                          <p:spTgt spid="1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xEl>
                                              <p:pRg st="5" end="5"/>
                                            </p:txEl>
                                          </p:spTgt>
                                        </p:tgtEl>
                                        <p:attrNameLst>
                                          <p:attrName>style.visibility</p:attrName>
                                        </p:attrNameLst>
                                      </p:cBhvr>
                                      <p:to>
                                        <p:strVal val="visible"/>
                                      </p:to>
                                    </p:set>
                                    <p:animEffect transition="in" filter="fade">
                                      <p:cBhvr>
                                        <p:cTn id="18" dur="500"/>
                                        <p:tgtEl>
                                          <p:spTgt spid="19">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xEl>
                                              <p:pRg st="6" end="6"/>
                                            </p:txEl>
                                          </p:spTgt>
                                        </p:tgtEl>
                                        <p:attrNameLst>
                                          <p:attrName>style.visibility</p:attrName>
                                        </p:attrNameLst>
                                      </p:cBhvr>
                                      <p:to>
                                        <p:strVal val="visible"/>
                                      </p:to>
                                    </p:set>
                                    <p:animEffect transition="in" filter="fade">
                                      <p:cBhvr>
                                        <p:cTn id="21" dur="500"/>
                                        <p:tgtEl>
                                          <p:spTgt spid="19">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xEl>
                                              <p:pRg st="10" end="10"/>
                                            </p:txEl>
                                          </p:spTgt>
                                        </p:tgtEl>
                                        <p:attrNameLst>
                                          <p:attrName>style.visibility</p:attrName>
                                        </p:attrNameLst>
                                      </p:cBhvr>
                                      <p:to>
                                        <p:strVal val="visible"/>
                                      </p:to>
                                    </p:set>
                                    <p:animEffect transition="in" filter="fade">
                                      <p:cBhvr>
                                        <p:cTn id="29" dur="500"/>
                                        <p:tgtEl>
                                          <p:spTgt spid="19">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xEl>
                                              <p:pRg st="11" end="11"/>
                                            </p:txEl>
                                          </p:spTgt>
                                        </p:tgtEl>
                                        <p:attrNameLst>
                                          <p:attrName>style.visibility</p:attrName>
                                        </p:attrNameLst>
                                      </p:cBhvr>
                                      <p:to>
                                        <p:strVal val="visible"/>
                                      </p:to>
                                    </p:set>
                                    <p:animEffect transition="in" filter="fade">
                                      <p:cBhvr>
                                        <p:cTn id="32" dur="500"/>
                                        <p:tgtEl>
                                          <p:spTgt spid="19">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05785" y="421243"/>
            <a:ext cx="6132449" cy="1107996"/>
          </a:xfrm>
          <a:prstGeom prst="rect">
            <a:avLst/>
          </a:prstGeom>
          <a:noFill/>
        </p:spPr>
        <p:txBody>
          <a:bodyPr wrap="none" rtlCol="0">
            <a:spAutoFit/>
          </a:bodyPr>
          <a:lstStyle/>
          <a:p>
            <a:pPr algn="ctr"/>
            <a:r>
              <a:rPr lang="en-US" sz="3300" dirty="0">
                <a:solidFill>
                  <a:srgbClr val="005694"/>
                </a:solidFill>
              </a:rPr>
              <a:t>PERSONAL OUTCOME MEASURES®</a:t>
            </a:r>
          </a:p>
          <a:p>
            <a:pPr algn="ctr"/>
            <a:r>
              <a:rPr lang="en-US" sz="3300" dirty="0">
                <a:solidFill>
                  <a:srgbClr val="005694"/>
                </a:solidFill>
              </a:rPr>
              <a:t>TWO AREAS MEASURED</a:t>
            </a:r>
          </a:p>
        </p:txBody>
      </p:sp>
      <p:sp>
        <p:nvSpPr>
          <p:cNvPr id="3" name="TextBox 2"/>
          <p:cNvSpPr txBox="1"/>
          <p:nvPr/>
        </p:nvSpPr>
        <p:spPr>
          <a:xfrm>
            <a:off x="316933" y="1930398"/>
            <a:ext cx="5907314" cy="2169825"/>
          </a:xfrm>
          <a:prstGeom prst="rect">
            <a:avLst/>
          </a:prstGeom>
          <a:noFill/>
        </p:spPr>
        <p:txBody>
          <a:bodyPr wrap="square" rtlCol="0">
            <a:spAutoFit/>
          </a:bodyPr>
          <a:lstStyle/>
          <a:p>
            <a:pPr marL="514350" indent="-514350">
              <a:buFont typeface="+mj-lt"/>
              <a:buAutoNum type="arabicPeriod"/>
            </a:pPr>
            <a:r>
              <a:rPr lang="en-US" sz="2700" dirty="0">
                <a:solidFill>
                  <a:srgbClr val="005694"/>
                </a:solidFill>
              </a:rPr>
              <a:t>Outcome for the person as defined by the person</a:t>
            </a:r>
          </a:p>
          <a:p>
            <a:pPr marL="514350" indent="-514350">
              <a:buFont typeface="+mj-lt"/>
              <a:buAutoNum type="arabicPeriod"/>
            </a:pPr>
            <a:endParaRPr lang="en-US" sz="2700" dirty="0">
              <a:solidFill>
                <a:srgbClr val="005694"/>
              </a:solidFill>
            </a:endParaRPr>
          </a:p>
          <a:p>
            <a:pPr marL="514350" indent="-514350">
              <a:buFont typeface="+mj-lt"/>
              <a:buAutoNum type="arabicPeriod"/>
            </a:pPr>
            <a:r>
              <a:rPr lang="en-US" sz="2700" dirty="0">
                <a:solidFill>
                  <a:srgbClr val="005694"/>
                </a:solidFill>
              </a:rPr>
              <a:t>Individualized supports to assist the person to attain each outcome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9614" b="44620"/>
          <a:stretch/>
        </p:blipFill>
        <p:spPr>
          <a:xfrm>
            <a:off x="0" y="4227107"/>
            <a:ext cx="9144000" cy="2789925"/>
          </a:xfrm>
          <a:prstGeom prst="rect">
            <a:avLst/>
          </a:prstGeom>
        </p:spPr>
      </p:pic>
      <p:cxnSp>
        <p:nvCxnSpPr>
          <p:cNvPr id="6" name="Straight Connector 5"/>
          <p:cNvCxnSpPr/>
          <p:nvPr/>
        </p:nvCxnSpPr>
        <p:spPr>
          <a:xfrm>
            <a:off x="863029" y="967065"/>
            <a:ext cx="8435083" cy="0"/>
          </a:xfrm>
          <a:prstGeom prst="line">
            <a:avLst/>
          </a:prstGeom>
          <a:ln w="22225">
            <a:solidFill>
              <a:srgbClr val="FF895A"/>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5" y="2365"/>
            <a:ext cx="1331855" cy="1170617"/>
          </a:xfrm>
          <a:prstGeom prst="rect">
            <a:avLst/>
          </a:prstGeom>
        </p:spPr>
      </p:pic>
    </p:spTree>
    <p:extLst>
      <p:ext uri="{BB962C8B-B14F-4D97-AF65-F5344CB8AC3E}">
        <p14:creationId xmlns:p14="http://schemas.microsoft.com/office/powerpoint/2010/main" val="326467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30948" y="421243"/>
            <a:ext cx="4482125" cy="1107996"/>
          </a:xfrm>
          <a:prstGeom prst="rect">
            <a:avLst/>
          </a:prstGeom>
          <a:noFill/>
        </p:spPr>
        <p:txBody>
          <a:bodyPr wrap="none" rtlCol="0">
            <a:spAutoFit/>
          </a:bodyPr>
          <a:lstStyle/>
          <a:p>
            <a:pPr algn="ctr"/>
            <a:r>
              <a:rPr lang="en-US" sz="3300" dirty="0">
                <a:solidFill>
                  <a:srgbClr val="005694"/>
                </a:solidFill>
              </a:rPr>
              <a:t>QUALITY IN SERVICES</a:t>
            </a:r>
          </a:p>
          <a:p>
            <a:pPr algn="ctr"/>
            <a:r>
              <a:rPr lang="en-US" sz="3300" dirty="0">
                <a:solidFill>
                  <a:srgbClr val="005694"/>
                </a:solidFill>
              </a:rPr>
              <a:t>OUTCOMES &amp; SUPPORTS</a:t>
            </a:r>
          </a:p>
        </p:txBody>
      </p:sp>
      <p:sp>
        <p:nvSpPr>
          <p:cNvPr id="3" name="TextBox 2"/>
          <p:cNvSpPr txBox="1"/>
          <p:nvPr/>
        </p:nvSpPr>
        <p:spPr>
          <a:xfrm>
            <a:off x="538083" y="2177140"/>
            <a:ext cx="3253581" cy="3785652"/>
          </a:xfrm>
          <a:prstGeom prst="rect">
            <a:avLst/>
          </a:prstGeom>
          <a:noFill/>
        </p:spPr>
        <p:txBody>
          <a:bodyPr wrap="square" rtlCol="0">
            <a:spAutoFit/>
          </a:bodyPr>
          <a:lstStyle/>
          <a:p>
            <a:pPr algn="ctr"/>
            <a:r>
              <a:rPr lang="en-US" sz="4000" dirty="0">
                <a:solidFill>
                  <a:srgbClr val="005694"/>
                </a:solidFill>
              </a:rPr>
              <a:t>Outcome </a:t>
            </a:r>
          </a:p>
          <a:p>
            <a:pPr algn="ctr"/>
            <a:r>
              <a:rPr lang="en-US" sz="4000" dirty="0">
                <a:solidFill>
                  <a:srgbClr val="005694"/>
                </a:solidFill>
              </a:rPr>
              <a:t>for the Person</a:t>
            </a:r>
          </a:p>
          <a:p>
            <a:pPr algn="ctr"/>
            <a:endParaRPr lang="en-US" sz="4000" dirty="0">
              <a:solidFill>
                <a:srgbClr val="005694"/>
              </a:solidFill>
            </a:endParaRPr>
          </a:p>
          <a:p>
            <a:pPr algn="ctr"/>
            <a:endParaRPr lang="en-US" sz="4000" dirty="0">
              <a:solidFill>
                <a:srgbClr val="005694"/>
              </a:solidFill>
            </a:endParaRPr>
          </a:p>
          <a:p>
            <a:pPr algn="ctr"/>
            <a:r>
              <a:rPr lang="en-US" sz="4000" dirty="0">
                <a:solidFill>
                  <a:srgbClr val="005694"/>
                </a:solidFill>
              </a:rPr>
              <a:t>Individualized </a:t>
            </a:r>
          </a:p>
          <a:p>
            <a:pPr algn="ctr"/>
            <a:r>
              <a:rPr lang="en-US" sz="4000" dirty="0">
                <a:solidFill>
                  <a:srgbClr val="005694"/>
                </a:solidFill>
              </a:rPr>
              <a:t>Supports</a:t>
            </a:r>
          </a:p>
        </p:txBody>
      </p:sp>
      <p:sp>
        <p:nvSpPr>
          <p:cNvPr id="4" name="TextBox 3"/>
          <p:cNvSpPr txBox="1"/>
          <p:nvPr/>
        </p:nvSpPr>
        <p:spPr>
          <a:xfrm>
            <a:off x="4009388" y="1039636"/>
            <a:ext cx="1654629" cy="3477875"/>
          </a:xfrm>
          <a:prstGeom prst="rect">
            <a:avLst/>
          </a:prstGeom>
          <a:noFill/>
        </p:spPr>
        <p:txBody>
          <a:bodyPr wrap="square" rtlCol="0">
            <a:spAutoFit/>
          </a:bodyPr>
          <a:lstStyle/>
          <a:p>
            <a:r>
              <a:rPr lang="en-US" sz="22000" dirty="0">
                <a:solidFill>
                  <a:srgbClr val="FF895A"/>
                </a:solidFill>
              </a:rPr>
              <a:t>=</a:t>
            </a:r>
          </a:p>
        </p:txBody>
      </p:sp>
      <p:sp>
        <p:nvSpPr>
          <p:cNvPr id="9" name="TextBox 8"/>
          <p:cNvSpPr txBox="1"/>
          <p:nvPr/>
        </p:nvSpPr>
        <p:spPr>
          <a:xfrm>
            <a:off x="4002131" y="3470779"/>
            <a:ext cx="1654629" cy="3477875"/>
          </a:xfrm>
          <a:prstGeom prst="rect">
            <a:avLst/>
          </a:prstGeom>
          <a:noFill/>
        </p:spPr>
        <p:txBody>
          <a:bodyPr wrap="square" rtlCol="0">
            <a:spAutoFit/>
          </a:bodyPr>
          <a:lstStyle/>
          <a:p>
            <a:r>
              <a:rPr lang="en-US" sz="22000" dirty="0">
                <a:solidFill>
                  <a:srgbClr val="FF895A"/>
                </a:solidFill>
              </a:rPr>
              <a:t>=</a:t>
            </a:r>
          </a:p>
        </p:txBody>
      </p:sp>
      <p:sp>
        <p:nvSpPr>
          <p:cNvPr id="6" name="TextBox 5"/>
          <p:cNvSpPr txBox="1"/>
          <p:nvPr/>
        </p:nvSpPr>
        <p:spPr>
          <a:xfrm>
            <a:off x="6070417" y="4677165"/>
            <a:ext cx="2104562" cy="707886"/>
          </a:xfrm>
          <a:prstGeom prst="rect">
            <a:avLst/>
          </a:prstGeom>
          <a:solidFill>
            <a:srgbClr val="005694"/>
          </a:solidFill>
        </p:spPr>
        <p:txBody>
          <a:bodyPr wrap="square" rtlCol="0">
            <a:spAutoFit/>
          </a:bodyPr>
          <a:lstStyle/>
          <a:p>
            <a:r>
              <a:rPr lang="en-US" sz="4000" b="1" dirty="0">
                <a:solidFill>
                  <a:schemeClr val="bg1"/>
                </a:solidFill>
              </a:rPr>
              <a:t>QUALITY</a:t>
            </a:r>
          </a:p>
        </p:txBody>
      </p:sp>
      <p:sp>
        <p:nvSpPr>
          <p:cNvPr id="10" name="TextBox 9"/>
          <p:cNvSpPr txBox="1"/>
          <p:nvPr/>
        </p:nvSpPr>
        <p:spPr>
          <a:xfrm>
            <a:off x="5823679" y="5385051"/>
            <a:ext cx="2554514" cy="584775"/>
          </a:xfrm>
          <a:prstGeom prst="rect">
            <a:avLst/>
          </a:prstGeom>
          <a:noFill/>
        </p:spPr>
        <p:txBody>
          <a:bodyPr wrap="square" rtlCol="0">
            <a:spAutoFit/>
          </a:bodyPr>
          <a:lstStyle/>
          <a:p>
            <a:pPr algn="ctr"/>
            <a:r>
              <a:rPr lang="en-US" sz="3200" b="1" dirty="0">
                <a:solidFill>
                  <a:srgbClr val="005694"/>
                </a:solidFill>
              </a:rPr>
              <a:t>OF SERVICES</a:t>
            </a:r>
          </a:p>
        </p:txBody>
      </p:sp>
      <p:sp>
        <p:nvSpPr>
          <p:cNvPr id="11" name="TextBox 10"/>
          <p:cNvSpPr txBox="1"/>
          <p:nvPr/>
        </p:nvSpPr>
        <p:spPr>
          <a:xfrm>
            <a:off x="6063159" y="2231508"/>
            <a:ext cx="2104562" cy="707886"/>
          </a:xfrm>
          <a:prstGeom prst="rect">
            <a:avLst/>
          </a:prstGeom>
          <a:solidFill>
            <a:srgbClr val="005694"/>
          </a:solidFill>
        </p:spPr>
        <p:txBody>
          <a:bodyPr wrap="square" rtlCol="0">
            <a:spAutoFit/>
          </a:bodyPr>
          <a:lstStyle/>
          <a:p>
            <a:r>
              <a:rPr lang="en-US" sz="4000" b="1" dirty="0">
                <a:solidFill>
                  <a:schemeClr val="bg1"/>
                </a:solidFill>
              </a:rPr>
              <a:t>QUALITY</a:t>
            </a:r>
          </a:p>
        </p:txBody>
      </p:sp>
      <p:sp>
        <p:nvSpPr>
          <p:cNvPr id="12" name="TextBox 11"/>
          <p:cNvSpPr txBox="1"/>
          <p:nvPr/>
        </p:nvSpPr>
        <p:spPr>
          <a:xfrm>
            <a:off x="5816421" y="2939394"/>
            <a:ext cx="2554514" cy="584775"/>
          </a:xfrm>
          <a:prstGeom prst="rect">
            <a:avLst/>
          </a:prstGeom>
          <a:noFill/>
        </p:spPr>
        <p:txBody>
          <a:bodyPr wrap="square" rtlCol="0">
            <a:spAutoFit/>
          </a:bodyPr>
          <a:lstStyle/>
          <a:p>
            <a:pPr algn="ctr"/>
            <a:r>
              <a:rPr lang="en-US" sz="3200" b="1" dirty="0">
                <a:solidFill>
                  <a:srgbClr val="005694"/>
                </a:solidFill>
              </a:rPr>
              <a:t>OF LIFE</a:t>
            </a:r>
          </a:p>
        </p:txBody>
      </p:sp>
      <p:cxnSp>
        <p:nvCxnSpPr>
          <p:cNvPr id="13" name="Straight Connector 12"/>
          <p:cNvCxnSpPr/>
          <p:nvPr/>
        </p:nvCxnSpPr>
        <p:spPr>
          <a:xfrm>
            <a:off x="863029" y="967065"/>
            <a:ext cx="8435083" cy="0"/>
          </a:xfrm>
          <a:prstGeom prst="line">
            <a:avLst/>
          </a:prstGeom>
          <a:ln w="22225">
            <a:solidFill>
              <a:srgbClr val="FF895A"/>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5" y="2365"/>
            <a:ext cx="1331855" cy="1170617"/>
          </a:xfrm>
          <a:prstGeom prst="rect">
            <a:avLst/>
          </a:prstGeom>
        </p:spPr>
      </p:pic>
    </p:spTree>
    <p:extLst>
      <p:ext uri="{BB962C8B-B14F-4D97-AF65-F5344CB8AC3E}">
        <p14:creationId xmlns:p14="http://schemas.microsoft.com/office/powerpoint/2010/main" val="103733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77B751-625B-4F13-89A8-59AE2ED616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944" y="267294"/>
            <a:ext cx="4798115" cy="1262662"/>
          </a:xfrm>
          <a:prstGeom prst="rect">
            <a:avLst/>
          </a:prstGeom>
        </p:spPr>
      </p:pic>
      <p:sp>
        <p:nvSpPr>
          <p:cNvPr id="3" name="Oval 2">
            <a:extLst>
              <a:ext uri="{FF2B5EF4-FFF2-40B4-BE49-F238E27FC236}">
                <a16:creationId xmlns:a16="http://schemas.microsoft.com/office/drawing/2014/main" id="{7557866F-3889-460F-828B-8ED73B116513}"/>
              </a:ext>
            </a:extLst>
          </p:cNvPr>
          <p:cNvSpPr/>
          <p:nvPr/>
        </p:nvSpPr>
        <p:spPr>
          <a:xfrm>
            <a:off x="2787445" y="3111910"/>
            <a:ext cx="3421626" cy="1666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ORGANIZATIONAL </a:t>
            </a:r>
          </a:p>
          <a:p>
            <a:pPr algn="ctr"/>
            <a:r>
              <a:rPr lang="en-US" sz="2200" b="1" dirty="0"/>
              <a:t>TRANSFORMATION</a:t>
            </a:r>
          </a:p>
        </p:txBody>
      </p:sp>
      <p:sp>
        <p:nvSpPr>
          <p:cNvPr id="5" name="Oval 4">
            <a:extLst>
              <a:ext uri="{FF2B5EF4-FFF2-40B4-BE49-F238E27FC236}">
                <a16:creationId xmlns:a16="http://schemas.microsoft.com/office/drawing/2014/main" id="{19F7B020-0A06-466D-85BB-75F026641451}"/>
              </a:ext>
            </a:extLst>
          </p:cNvPr>
          <p:cNvSpPr/>
          <p:nvPr/>
        </p:nvSpPr>
        <p:spPr>
          <a:xfrm>
            <a:off x="5397910" y="1814053"/>
            <a:ext cx="2743199" cy="1238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CERTIFICATION</a:t>
            </a:r>
          </a:p>
        </p:txBody>
      </p:sp>
      <p:sp>
        <p:nvSpPr>
          <p:cNvPr id="7" name="Oval 6">
            <a:extLst>
              <a:ext uri="{FF2B5EF4-FFF2-40B4-BE49-F238E27FC236}">
                <a16:creationId xmlns:a16="http://schemas.microsoft.com/office/drawing/2014/main" id="{97BF8D3B-65C8-45B9-9E26-6D8ECFB0E249}"/>
              </a:ext>
            </a:extLst>
          </p:cNvPr>
          <p:cNvSpPr/>
          <p:nvPr/>
        </p:nvSpPr>
        <p:spPr>
          <a:xfrm>
            <a:off x="958646" y="1814053"/>
            <a:ext cx="2890684" cy="1238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ACCREDITATION</a:t>
            </a:r>
          </a:p>
        </p:txBody>
      </p:sp>
      <p:sp>
        <p:nvSpPr>
          <p:cNvPr id="8" name="Oval 7">
            <a:extLst>
              <a:ext uri="{FF2B5EF4-FFF2-40B4-BE49-F238E27FC236}">
                <a16:creationId xmlns:a16="http://schemas.microsoft.com/office/drawing/2014/main" id="{665FA3EF-2487-4A0B-B8D1-62A3C70CCAE5}"/>
              </a:ext>
            </a:extLst>
          </p:cNvPr>
          <p:cNvSpPr/>
          <p:nvPr/>
        </p:nvSpPr>
        <p:spPr>
          <a:xfrm>
            <a:off x="6041911" y="4499227"/>
            <a:ext cx="2821870" cy="1234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CONSULTATION</a:t>
            </a:r>
          </a:p>
        </p:txBody>
      </p:sp>
      <p:sp>
        <p:nvSpPr>
          <p:cNvPr id="9" name="Oval 8">
            <a:extLst>
              <a:ext uri="{FF2B5EF4-FFF2-40B4-BE49-F238E27FC236}">
                <a16:creationId xmlns:a16="http://schemas.microsoft.com/office/drawing/2014/main" id="{53D8D9B7-36B0-4997-885A-6DEE1EDDE850}"/>
              </a:ext>
            </a:extLst>
          </p:cNvPr>
          <p:cNvSpPr/>
          <p:nvPr/>
        </p:nvSpPr>
        <p:spPr>
          <a:xfrm>
            <a:off x="3104535" y="5454963"/>
            <a:ext cx="2743199" cy="1234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DATA</a:t>
            </a:r>
          </a:p>
        </p:txBody>
      </p:sp>
      <p:sp>
        <p:nvSpPr>
          <p:cNvPr id="10" name="Oval 9">
            <a:extLst>
              <a:ext uri="{FF2B5EF4-FFF2-40B4-BE49-F238E27FC236}">
                <a16:creationId xmlns:a16="http://schemas.microsoft.com/office/drawing/2014/main" id="{26391C3C-E17D-4253-8216-E51E573A2F14}"/>
              </a:ext>
            </a:extLst>
          </p:cNvPr>
          <p:cNvSpPr/>
          <p:nvPr/>
        </p:nvSpPr>
        <p:spPr>
          <a:xfrm>
            <a:off x="264247" y="4499227"/>
            <a:ext cx="2743199" cy="1234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TRAINING</a:t>
            </a:r>
          </a:p>
        </p:txBody>
      </p:sp>
      <p:cxnSp>
        <p:nvCxnSpPr>
          <p:cNvPr id="12" name="Straight Connector 11">
            <a:extLst>
              <a:ext uri="{FF2B5EF4-FFF2-40B4-BE49-F238E27FC236}">
                <a16:creationId xmlns:a16="http://schemas.microsoft.com/office/drawing/2014/main" id="{CAA2FF96-E820-457A-91B2-237983DBFB61}"/>
              </a:ext>
            </a:extLst>
          </p:cNvPr>
          <p:cNvCxnSpPr>
            <a:cxnSpLocks/>
            <a:endCxn id="5" idx="3"/>
          </p:cNvCxnSpPr>
          <p:nvPr/>
        </p:nvCxnSpPr>
        <p:spPr>
          <a:xfrm flipV="1">
            <a:off x="5397910" y="2871490"/>
            <a:ext cx="401732" cy="37315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E70D78-D975-4545-8C88-FD32C97911DB}"/>
              </a:ext>
            </a:extLst>
          </p:cNvPr>
          <p:cNvCxnSpPr/>
          <p:nvPr/>
        </p:nvCxnSpPr>
        <p:spPr>
          <a:xfrm>
            <a:off x="3229897" y="2871490"/>
            <a:ext cx="280219" cy="37315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71E9E5A-43EB-4378-95EB-032240C9E2A8}"/>
              </a:ext>
            </a:extLst>
          </p:cNvPr>
          <p:cNvCxnSpPr>
            <a:cxnSpLocks/>
            <a:endCxn id="8" idx="1"/>
          </p:cNvCxnSpPr>
          <p:nvPr/>
        </p:nvCxnSpPr>
        <p:spPr>
          <a:xfrm>
            <a:off x="6041911" y="4336026"/>
            <a:ext cx="413253" cy="34406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A0AD5C-5405-45E1-83FC-0C9A518B9E9F}"/>
              </a:ext>
            </a:extLst>
          </p:cNvPr>
          <p:cNvCxnSpPr>
            <a:stCxn id="10" idx="7"/>
          </p:cNvCxnSpPr>
          <p:nvPr/>
        </p:nvCxnSpPr>
        <p:spPr>
          <a:xfrm flipV="1">
            <a:off x="2605714" y="4336026"/>
            <a:ext cx="401732" cy="34406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2EEA14-06E3-4A62-9A47-95D07AEBEF59}"/>
              </a:ext>
            </a:extLst>
          </p:cNvPr>
          <p:cNvCxnSpPr>
            <a:stCxn id="9" idx="0"/>
            <a:endCxn id="3" idx="4"/>
          </p:cNvCxnSpPr>
          <p:nvPr/>
        </p:nvCxnSpPr>
        <p:spPr>
          <a:xfrm flipV="1">
            <a:off x="4476135" y="4778477"/>
            <a:ext cx="22123" cy="676486"/>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686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6925" y="1930398"/>
            <a:ext cx="8043304" cy="3000821"/>
          </a:xfrm>
          <a:prstGeom prst="rect">
            <a:avLst/>
          </a:prstGeom>
          <a:noFill/>
        </p:spPr>
        <p:txBody>
          <a:bodyPr wrap="square" rtlCol="0">
            <a:spAutoFit/>
          </a:bodyPr>
          <a:lstStyle/>
          <a:p>
            <a:pPr marL="514350" indent="-514350">
              <a:buFont typeface="Arial" panose="020B0604020202020204" pitchFamily="34" charset="0"/>
              <a:buChar char="•"/>
            </a:pPr>
            <a:r>
              <a:rPr lang="en-US" sz="2700" dirty="0">
                <a:solidFill>
                  <a:srgbClr val="005694"/>
                </a:solidFill>
              </a:rPr>
              <a:t>Individualized supports are not:</a:t>
            </a:r>
          </a:p>
          <a:p>
            <a:pPr marL="1828800" lvl="3" indent="-457200">
              <a:buFontTx/>
              <a:buChar char="-"/>
            </a:pPr>
            <a:r>
              <a:rPr lang="en-US" sz="2700" dirty="0">
                <a:solidFill>
                  <a:srgbClr val="005694"/>
                </a:solidFill>
              </a:rPr>
              <a:t>A policy, procedure or program</a:t>
            </a:r>
          </a:p>
          <a:p>
            <a:pPr marL="1828800" lvl="3" indent="-457200">
              <a:buFontTx/>
              <a:buChar char="-"/>
            </a:pPr>
            <a:endParaRPr lang="en-US" sz="2700" dirty="0">
              <a:solidFill>
                <a:srgbClr val="005694"/>
              </a:solidFill>
            </a:endParaRPr>
          </a:p>
          <a:p>
            <a:pPr marL="514350" indent="-514350">
              <a:buFont typeface="Arial" panose="020B0604020202020204" pitchFamily="34" charset="0"/>
              <a:buChar char="•"/>
            </a:pPr>
            <a:r>
              <a:rPr lang="en-US" sz="2700" dirty="0">
                <a:solidFill>
                  <a:srgbClr val="005694"/>
                </a:solidFill>
              </a:rPr>
              <a:t>Individualized supports are:</a:t>
            </a:r>
          </a:p>
          <a:p>
            <a:pPr lvl="3"/>
            <a:r>
              <a:rPr lang="en-US" sz="2700" dirty="0">
                <a:solidFill>
                  <a:srgbClr val="FF895A"/>
                </a:solidFill>
              </a:rPr>
              <a:t>-</a:t>
            </a:r>
            <a:r>
              <a:rPr lang="en-US" sz="2700" dirty="0">
                <a:solidFill>
                  <a:srgbClr val="005694"/>
                </a:solidFill>
              </a:rPr>
              <a:t> The specific application of the policy,</a:t>
            </a:r>
          </a:p>
          <a:p>
            <a:pPr lvl="3"/>
            <a:r>
              <a:rPr lang="en-US" sz="2700" dirty="0">
                <a:solidFill>
                  <a:srgbClr val="005694"/>
                </a:solidFill>
              </a:rPr>
              <a:t>   procedure or program to enable a person to</a:t>
            </a:r>
            <a:br>
              <a:rPr lang="en-US" sz="2700" dirty="0">
                <a:solidFill>
                  <a:srgbClr val="005694"/>
                </a:solidFill>
              </a:rPr>
            </a:br>
            <a:r>
              <a:rPr lang="en-US" sz="2700" dirty="0">
                <a:solidFill>
                  <a:srgbClr val="005694"/>
                </a:solidFill>
              </a:rPr>
              <a:t>   achieve his or her outcome</a:t>
            </a:r>
          </a:p>
        </p:txBody>
      </p:sp>
      <p:sp>
        <p:nvSpPr>
          <p:cNvPr id="11" name="TextBox 10"/>
          <p:cNvSpPr txBox="1"/>
          <p:nvPr/>
        </p:nvSpPr>
        <p:spPr>
          <a:xfrm>
            <a:off x="1505786" y="421242"/>
            <a:ext cx="6132448" cy="1107996"/>
          </a:xfrm>
          <a:prstGeom prst="rect">
            <a:avLst/>
          </a:prstGeom>
          <a:noFill/>
        </p:spPr>
        <p:txBody>
          <a:bodyPr wrap="none" rtlCol="0">
            <a:spAutoFit/>
          </a:bodyPr>
          <a:lstStyle/>
          <a:p>
            <a:pPr algn="ctr"/>
            <a:r>
              <a:rPr lang="en-US" sz="3300" dirty="0">
                <a:solidFill>
                  <a:srgbClr val="005694"/>
                </a:solidFill>
              </a:rPr>
              <a:t>PERSONAL OUTCOME MEASURES®</a:t>
            </a:r>
          </a:p>
          <a:p>
            <a:pPr algn="ctr"/>
            <a:r>
              <a:rPr lang="en-US" sz="3300" dirty="0">
                <a:solidFill>
                  <a:srgbClr val="005694"/>
                </a:solidFill>
              </a:rPr>
              <a:t>OUTCOMES &amp; SUPPORTS</a:t>
            </a:r>
          </a:p>
        </p:txBody>
      </p:sp>
      <p:cxnSp>
        <p:nvCxnSpPr>
          <p:cNvPr id="12" name="Straight Connector 11"/>
          <p:cNvCxnSpPr/>
          <p:nvPr/>
        </p:nvCxnSpPr>
        <p:spPr>
          <a:xfrm>
            <a:off x="863029" y="967065"/>
            <a:ext cx="8435083" cy="0"/>
          </a:xfrm>
          <a:prstGeom prst="line">
            <a:avLst/>
          </a:prstGeom>
          <a:ln w="22225">
            <a:solidFill>
              <a:srgbClr val="FF895A"/>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25" y="2365"/>
            <a:ext cx="1331855" cy="1170617"/>
          </a:xfrm>
          <a:prstGeom prst="rect">
            <a:avLst/>
          </a:prstGeom>
        </p:spPr>
      </p:pic>
    </p:spTree>
    <p:extLst>
      <p:ext uri="{BB962C8B-B14F-4D97-AF65-F5344CB8AC3E}">
        <p14:creationId xmlns:p14="http://schemas.microsoft.com/office/powerpoint/2010/main" val="2997817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674" y="1779687"/>
            <a:ext cx="8598467" cy="5078313"/>
          </a:xfrm>
          <a:prstGeom prst="rect">
            <a:avLst/>
          </a:prstGeom>
          <a:noFill/>
        </p:spPr>
        <p:txBody>
          <a:bodyPr wrap="square" rtlCol="0">
            <a:spAutoFit/>
          </a:bodyPr>
          <a:lstStyle/>
          <a:p>
            <a:pPr marL="514350" indent="-514350">
              <a:buFont typeface="Arial" panose="020B0604020202020204" pitchFamily="34" charset="0"/>
              <a:buChar char="•"/>
            </a:pPr>
            <a:r>
              <a:rPr lang="en-US" sz="2700" dirty="0">
                <a:solidFill>
                  <a:srgbClr val="005694"/>
                </a:solidFill>
              </a:rPr>
              <a:t>Find out the person’s preferred method of communication</a:t>
            </a:r>
          </a:p>
          <a:p>
            <a:pPr marL="514350" indent="-514350">
              <a:buFont typeface="Arial" panose="020B0604020202020204" pitchFamily="34" charset="0"/>
              <a:buChar char="•"/>
            </a:pPr>
            <a:r>
              <a:rPr lang="en-US" sz="2700" dirty="0">
                <a:solidFill>
                  <a:srgbClr val="005694"/>
                </a:solidFill>
              </a:rPr>
              <a:t>Talk to people (family, staff, others) who know them best to get advice and information</a:t>
            </a:r>
          </a:p>
          <a:p>
            <a:pPr marL="514350" indent="-514350">
              <a:buFont typeface="Arial" panose="020B0604020202020204" pitchFamily="34" charset="0"/>
              <a:buChar char="•"/>
            </a:pPr>
            <a:r>
              <a:rPr lang="en-US" sz="2700" dirty="0">
                <a:solidFill>
                  <a:srgbClr val="005694"/>
                </a:solidFill>
              </a:rPr>
              <a:t>Make sure communication supports are available</a:t>
            </a:r>
          </a:p>
          <a:p>
            <a:pPr marL="514350" indent="-514350">
              <a:buFont typeface="Arial" panose="020B0604020202020204" pitchFamily="34" charset="0"/>
              <a:buChar char="•"/>
            </a:pPr>
            <a:r>
              <a:rPr lang="en-US" sz="2700" dirty="0">
                <a:solidFill>
                  <a:srgbClr val="005694"/>
                </a:solidFill>
              </a:rPr>
              <a:t>Be aware of environmental factors</a:t>
            </a:r>
          </a:p>
          <a:p>
            <a:pPr marL="514350" indent="-514350">
              <a:buFont typeface="Arial" panose="020B0604020202020204" pitchFamily="34" charset="0"/>
              <a:buChar char="•"/>
            </a:pPr>
            <a:r>
              <a:rPr lang="en-US" sz="2700" dirty="0">
                <a:solidFill>
                  <a:srgbClr val="005694"/>
                </a:solidFill>
              </a:rPr>
              <a:t>Look to the person for direction</a:t>
            </a:r>
          </a:p>
          <a:p>
            <a:pPr marL="514350" indent="-514350">
              <a:buFont typeface="Arial" panose="020B0604020202020204" pitchFamily="34" charset="0"/>
              <a:buChar char="•"/>
            </a:pPr>
            <a:r>
              <a:rPr lang="en-US" sz="2700" dirty="0">
                <a:solidFill>
                  <a:srgbClr val="005694"/>
                </a:solidFill>
              </a:rPr>
              <a:t>Wait for responses</a:t>
            </a:r>
          </a:p>
          <a:p>
            <a:pPr marL="514350" indent="-514350">
              <a:buFont typeface="Arial" panose="020B0604020202020204" pitchFamily="34" charset="0"/>
              <a:buChar char="•"/>
            </a:pPr>
            <a:r>
              <a:rPr lang="en-US" sz="2700" dirty="0">
                <a:solidFill>
                  <a:srgbClr val="005694"/>
                </a:solidFill>
              </a:rPr>
              <a:t>Ask one question at a time</a:t>
            </a:r>
          </a:p>
          <a:p>
            <a:pPr marL="514350" indent="-514350">
              <a:buFont typeface="Arial" panose="020B0604020202020204" pitchFamily="34" charset="0"/>
              <a:buChar char="•"/>
            </a:pPr>
            <a:r>
              <a:rPr lang="en-US" sz="2700" dirty="0">
                <a:solidFill>
                  <a:srgbClr val="005694"/>
                </a:solidFill>
              </a:rPr>
              <a:t>Summarize to see if you got it right</a:t>
            </a:r>
          </a:p>
          <a:p>
            <a:pPr marL="514350" indent="-514350">
              <a:buFont typeface="Arial" panose="020B0604020202020204" pitchFamily="34" charset="0"/>
              <a:buChar char="•"/>
            </a:pPr>
            <a:r>
              <a:rPr lang="en-US" sz="2700" dirty="0">
                <a:solidFill>
                  <a:srgbClr val="005694"/>
                </a:solidFill>
              </a:rPr>
              <a:t>Spend time with the person where they live, work and play</a:t>
            </a:r>
          </a:p>
        </p:txBody>
      </p:sp>
      <p:sp>
        <p:nvSpPr>
          <p:cNvPr id="6" name="TextBox 5"/>
          <p:cNvSpPr txBox="1"/>
          <p:nvPr/>
        </p:nvSpPr>
        <p:spPr>
          <a:xfrm>
            <a:off x="879599" y="421243"/>
            <a:ext cx="7384842" cy="1107996"/>
          </a:xfrm>
          <a:prstGeom prst="rect">
            <a:avLst/>
          </a:prstGeom>
          <a:noFill/>
        </p:spPr>
        <p:txBody>
          <a:bodyPr wrap="none" rtlCol="0">
            <a:spAutoFit/>
          </a:bodyPr>
          <a:lstStyle/>
          <a:p>
            <a:pPr algn="ctr"/>
            <a:r>
              <a:rPr lang="en-US" sz="3300" dirty="0">
                <a:solidFill>
                  <a:srgbClr val="005694"/>
                </a:solidFill>
              </a:rPr>
              <a:t>Information-Gathering</a:t>
            </a:r>
          </a:p>
          <a:p>
            <a:pPr algn="ctr"/>
            <a:r>
              <a:rPr lang="en-US" sz="3300" dirty="0">
                <a:solidFill>
                  <a:srgbClr val="005694"/>
                </a:solidFill>
              </a:rPr>
              <a:t>When A Person Communicates Differently</a:t>
            </a:r>
          </a:p>
        </p:txBody>
      </p:sp>
      <p:cxnSp>
        <p:nvCxnSpPr>
          <p:cNvPr id="8" name="Straight Connector 7"/>
          <p:cNvCxnSpPr/>
          <p:nvPr/>
        </p:nvCxnSpPr>
        <p:spPr>
          <a:xfrm>
            <a:off x="1637733" y="967066"/>
            <a:ext cx="5875361" cy="0"/>
          </a:xfrm>
          <a:prstGeom prst="line">
            <a:avLst/>
          </a:prstGeom>
          <a:ln w="22225">
            <a:solidFill>
              <a:srgbClr val="FF89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93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22194">
            <a:off x="2514600" y="-156401"/>
            <a:ext cx="7772400" cy="5181600"/>
          </a:xfrm>
          <a:prstGeom prst="rect">
            <a:avLst/>
          </a:prstGeom>
        </p:spPr>
      </p:pic>
      <p:cxnSp>
        <p:nvCxnSpPr>
          <p:cNvPr id="14" name="Straight Connector 13"/>
          <p:cNvCxnSpPr/>
          <p:nvPr/>
        </p:nvCxnSpPr>
        <p:spPr>
          <a:xfrm>
            <a:off x="2154264" y="5290650"/>
            <a:ext cx="7065936" cy="0"/>
          </a:xfrm>
          <a:prstGeom prst="line">
            <a:avLst/>
          </a:prstGeom>
          <a:ln w="19050">
            <a:solidFill>
              <a:srgbClr val="FF895A"/>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7200" y="542697"/>
            <a:ext cx="2895600" cy="2958502"/>
          </a:xfrm>
          <a:prstGeom prst="rect">
            <a:avLst/>
          </a:prstGeom>
          <a:noFill/>
        </p:spPr>
        <p:txBody>
          <a:bodyPr wrap="square" rtlCol="0">
            <a:spAutoFit/>
          </a:bodyPr>
          <a:lstStyle/>
          <a:p>
            <a:pPr>
              <a:lnSpc>
                <a:spcPct val="75000"/>
              </a:lnSpc>
            </a:pPr>
            <a:r>
              <a:rPr lang="en-US" sz="8000" b="1" dirty="0">
                <a:solidFill>
                  <a:srgbClr val="005694"/>
                </a:solidFill>
              </a:rPr>
              <a:t>Data</a:t>
            </a:r>
          </a:p>
          <a:p>
            <a:pPr>
              <a:lnSpc>
                <a:spcPct val="75000"/>
              </a:lnSpc>
            </a:pPr>
            <a:r>
              <a:rPr lang="en-US" dirty="0">
                <a:solidFill>
                  <a:srgbClr val="FF895A"/>
                </a:solidFill>
                <a:latin typeface="Freestyle Script" panose="030804020302050B0404" pitchFamily="66" charset="0"/>
              </a:rPr>
              <a:t> </a:t>
            </a:r>
            <a:r>
              <a:rPr lang="en-US" sz="11500" dirty="0">
                <a:solidFill>
                  <a:srgbClr val="FF895A"/>
                </a:solidFill>
                <a:latin typeface="Freestyle Script" panose="030804020302050B0404" pitchFamily="66" charset="0"/>
              </a:rPr>
              <a:t>Drives</a:t>
            </a:r>
          </a:p>
          <a:p>
            <a:pPr>
              <a:lnSpc>
                <a:spcPct val="25000"/>
              </a:lnSpc>
            </a:pPr>
            <a:r>
              <a:rPr lang="en-US" b="1" dirty="0">
                <a:solidFill>
                  <a:srgbClr val="005694"/>
                </a:solidFill>
              </a:rPr>
              <a:t>  </a:t>
            </a:r>
            <a:r>
              <a:rPr lang="en-US" sz="8000" b="1" dirty="0">
                <a:solidFill>
                  <a:srgbClr val="005694"/>
                </a:solidFill>
              </a:rPr>
              <a:t>                   </a:t>
            </a:r>
          </a:p>
          <a:p>
            <a:pPr>
              <a:lnSpc>
                <a:spcPct val="25000"/>
              </a:lnSpc>
            </a:pPr>
            <a:r>
              <a:rPr lang="en-US" sz="8000" b="1" dirty="0">
                <a:solidFill>
                  <a:srgbClr val="005694"/>
                </a:solidFill>
              </a:rPr>
              <a:t>   us.</a:t>
            </a:r>
          </a:p>
        </p:txBody>
      </p:sp>
      <p:sp>
        <p:nvSpPr>
          <p:cNvPr id="7" name="TextBox 6"/>
          <p:cNvSpPr txBox="1"/>
          <p:nvPr/>
        </p:nvSpPr>
        <p:spPr>
          <a:xfrm>
            <a:off x="533400" y="4781252"/>
            <a:ext cx="7208384" cy="2000548"/>
          </a:xfrm>
          <a:prstGeom prst="rect">
            <a:avLst/>
          </a:prstGeom>
          <a:noFill/>
        </p:spPr>
        <p:txBody>
          <a:bodyPr wrap="none" rtlCol="0">
            <a:spAutoFit/>
          </a:bodyPr>
          <a:lstStyle/>
          <a:p>
            <a:r>
              <a:rPr lang="en-US" sz="3600" dirty="0">
                <a:solidFill>
                  <a:srgbClr val="005694"/>
                </a:solidFill>
              </a:rPr>
              <a:t>“The </a:t>
            </a:r>
            <a:r>
              <a:rPr lang="en-US" sz="3600" b="1" dirty="0">
                <a:solidFill>
                  <a:srgbClr val="005694"/>
                </a:solidFill>
              </a:rPr>
              <a:t>CQL database</a:t>
            </a:r>
            <a:r>
              <a:rPr lang="en-US" sz="3600" dirty="0">
                <a:solidFill>
                  <a:srgbClr val="005694"/>
                </a:solidFill>
              </a:rPr>
              <a:t> </a:t>
            </a:r>
          </a:p>
          <a:p>
            <a:r>
              <a:rPr lang="en-US" sz="3600" dirty="0">
                <a:solidFill>
                  <a:srgbClr val="005694"/>
                </a:solidFill>
              </a:rPr>
              <a:t>           that we’re using is </a:t>
            </a:r>
            <a:r>
              <a:rPr lang="en-US" sz="3600" b="1" dirty="0">
                <a:solidFill>
                  <a:srgbClr val="005694"/>
                </a:solidFill>
              </a:rPr>
              <a:t>so</a:t>
            </a:r>
            <a:r>
              <a:rPr lang="en-US" sz="3600" dirty="0">
                <a:solidFill>
                  <a:srgbClr val="005694"/>
                </a:solidFill>
              </a:rPr>
              <a:t> amazing.”</a:t>
            </a:r>
          </a:p>
          <a:p>
            <a:r>
              <a:rPr lang="en-US" sz="1600" i="1" dirty="0">
                <a:solidFill>
                  <a:srgbClr val="005694"/>
                </a:solidFill>
              </a:rPr>
              <a:t>                                                          -Laura Vegas, TN DIDD</a:t>
            </a:r>
          </a:p>
          <a:p>
            <a:endParaRPr lang="en-US" sz="3600" dirty="0">
              <a:solidFill>
                <a:srgbClr val="005694"/>
              </a:solidFill>
            </a:endParaRPr>
          </a:p>
        </p:txBody>
      </p:sp>
    </p:spTree>
    <p:extLst>
      <p:ext uri="{BB962C8B-B14F-4D97-AF65-F5344CB8AC3E}">
        <p14:creationId xmlns:p14="http://schemas.microsoft.com/office/powerpoint/2010/main" val="354767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769" y="2264817"/>
            <a:ext cx="4584165" cy="4436289"/>
          </a:xfrm>
          <a:prstGeom prst="rect">
            <a:avLst/>
          </a:prstGeom>
        </p:spPr>
      </p:pic>
      <p:sp>
        <p:nvSpPr>
          <p:cNvPr id="2" name="Rectangle 1"/>
          <p:cNvSpPr/>
          <p:nvPr/>
        </p:nvSpPr>
        <p:spPr>
          <a:xfrm>
            <a:off x="-95250" y="1638300"/>
            <a:ext cx="6327919" cy="933450"/>
          </a:xfrm>
          <a:prstGeom prst="rect">
            <a:avLst/>
          </a:prstGeom>
          <a:solidFill>
            <a:srgbClr val="005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11375" y="421243"/>
            <a:ext cx="3321294" cy="1031051"/>
          </a:xfrm>
          <a:prstGeom prst="rect">
            <a:avLst/>
          </a:prstGeom>
          <a:noFill/>
        </p:spPr>
        <p:txBody>
          <a:bodyPr wrap="none" rtlCol="0">
            <a:spAutoFit/>
          </a:bodyPr>
          <a:lstStyle/>
          <a:p>
            <a:pPr algn="ctr"/>
            <a:r>
              <a:rPr lang="en-US" sz="3300" dirty="0">
                <a:solidFill>
                  <a:srgbClr val="005694"/>
                </a:solidFill>
              </a:rPr>
              <a:t>DATA COLLECTION</a:t>
            </a:r>
          </a:p>
          <a:p>
            <a:pPr algn="ctr"/>
            <a:r>
              <a:rPr lang="en-US" sz="2800" dirty="0">
                <a:solidFill>
                  <a:srgbClr val="005694"/>
                </a:solidFill>
              </a:rPr>
              <a:t>DATA OVERLOAD</a:t>
            </a:r>
          </a:p>
        </p:txBody>
      </p:sp>
      <p:cxnSp>
        <p:nvCxnSpPr>
          <p:cNvPr id="5" name="Straight Connector 4"/>
          <p:cNvCxnSpPr/>
          <p:nvPr/>
        </p:nvCxnSpPr>
        <p:spPr>
          <a:xfrm>
            <a:off x="873303" y="967066"/>
            <a:ext cx="8465906" cy="0"/>
          </a:xfrm>
          <a:prstGeom prst="line">
            <a:avLst/>
          </a:prstGeom>
          <a:ln w="22225">
            <a:solidFill>
              <a:srgbClr val="FF895A"/>
            </a:solidFill>
          </a:ln>
        </p:spPr>
        <p:style>
          <a:lnRef idx="1">
            <a:schemeClr val="accent1"/>
          </a:lnRef>
          <a:fillRef idx="0">
            <a:schemeClr val="accent1"/>
          </a:fillRef>
          <a:effectRef idx="0">
            <a:schemeClr val="accent1"/>
          </a:effectRef>
          <a:fontRef idx="minor">
            <a:schemeClr val="tx1"/>
          </a:fontRef>
        </p:style>
      </p:cxnSp>
      <p:sp>
        <p:nvSpPr>
          <p:cNvPr id="10" name="Text Placeholder 4"/>
          <p:cNvSpPr txBox="1">
            <a:spLocks/>
          </p:cNvSpPr>
          <p:nvPr/>
        </p:nvSpPr>
        <p:spPr>
          <a:xfrm>
            <a:off x="304800" y="1333500"/>
            <a:ext cx="8686800" cy="4953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2800" dirty="0">
                <a:solidFill>
                  <a:schemeClr val="bg1"/>
                </a:solidFill>
              </a:rPr>
              <a:t>Collecting data is only valuable </a:t>
            </a:r>
            <a:br>
              <a:rPr lang="en-US" sz="2800" dirty="0">
                <a:solidFill>
                  <a:schemeClr val="bg1"/>
                </a:solidFill>
              </a:rPr>
            </a:br>
            <a:r>
              <a:rPr lang="en-US" sz="2800" dirty="0">
                <a:solidFill>
                  <a:schemeClr val="bg1"/>
                </a:solidFill>
              </a:rPr>
              <a:t>if you do something meaningful with it:</a:t>
            </a:r>
          </a:p>
          <a:p>
            <a:pPr algn="l"/>
            <a:endParaRPr lang="en-US" sz="2800" dirty="0">
              <a:solidFill>
                <a:srgbClr val="005694"/>
              </a:solidFill>
            </a:endParaRPr>
          </a:p>
          <a:p>
            <a:pPr marL="514350" indent="-514350" algn="l">
              <a:buFont typeface="+mj-lt"/>
              <a:buAutoNum type="arabicPeriod"/>
            </a:pPr>
            <a:r>
              <a:rPr lang="en-US" sz="2800" dirty="0">
                <a:solidFill>
                  <a:schemeClr val="tx1"/>
                </a:solidFill>
              </a:rPr>
              <a:t>Guide individual plan</a:t>
            </a:r>
          </a:p>
          <a:p>
            <a:pPr marL="514350" indent="-514350" algn="l">
              <a:buFont typeface="+mj-lt"/>
              <a:buAutoNum type="arabicPeriod"/>
            </a:pPr>
            <a:r>
              <a:rPr lang="en-US" sz="2800" dirty="0">
                <a:solidFill>
                  <a:schemeClr val="tx1"/>
                </a:solidFill>
              </a:rPr>
              <a:t>Provide agencies with information </a:t>
            </a:r>
            <a:br>
              <a:rPr lang="en-US" sz="2800" dirty="0">
                <a:solidFill>
                  <a:schemeClr val="tx1"/>
                </a:solidFill>
              </a:rPr>
            </a:br>
            <a:r>
              <a:rPr lang="en-US" sz="2800" dirty="0">
                <a:solidFill>
                  <a:schemeClr val="tx1"/>
                </a:solidFill>
              </a:rPr>
              <a:t>to make data-based decisions</a:t>
            </a:r>
          </a:p>
          <a:p>
            <a:pPr marL="514350" indent="-514350" algn="l">
              <a:buFont typeface="+mj-lt"/>
              <a:buAutoNum type="arabicPeriod"/>
            </a:pPr>
            <a:r>
              <a:rPr lang="en-US" sz="2800" dirty="0">
                <a:solidFill>
                  <a:schemeClr val="tx1"/>
                </a:solidFill>
              </a:rPr>
              <a:t>Give states the information </a:t>
            </a:r>
            <a:br>
              <a:rPr lang="en-US" sz="2800" dirty="0">
                <a:solidFill>
                  <a:schemeClr val="tx1"/>
                </a:solidFill>
              </a:rPr>
            </a:br>
            <a:r>
              <a:rPr lang="en-US" sz="2800" dirty="0">
                <a:solidFill>
                  <a:schemeClr val="tx1"/>
                </a:solidFill>
              </a:rPr>
              <a:t>they need to demonstrate </a:t>
            </a:r>
            <a:br>
              <a:rPr lang="en-US" sz="2800" dirty="0">
                <a:solidFill>
                  <a:schemeClr val="tx1"/>
                </a:solidFill>
              </a:rPr>
            </a:br>
            <a:r>
              <a:rPr lang="en-US" sz="2800" dirty="0">
                <a:solidFill>
                  <a:schemeClr val="tx1"/>
                </a:solidFill>
              </a:rPr>
              <a:t>compliance, set priorities, </a:t>
            </a:r>
            <a:br>
              <a:rPr lang="en-US" sz="2800" dirty="0">
                <a:solidFill>
                  <a:schemeClr val="tx1"/>
                </a:solidFill>
              </a:rPr>
            </a:br>
            <a:r>
              <a:rPr lang="en-US" sz="2800" dirty="0">
                <a:solidFill>
                  <a:schemeClr val="tx1"/>
                </a:solidFill>
              </a:rPr>
              <a:t>and focus limited resources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25" y="2365"/>
            <a:ext cx="1331855" cy="1170617"/>
          </a:xfrm>
          <a:prstGeom prst="rect">
            <a:avLst/>
          </a:prstGeom>
        </p:spPr>
      </p:pic>
    </p:spTree>
    <p:extLst>
      <p:ext uri="{BB962C8B-B14F-4D97-AF65-F5344CB8AC3E}">
        <p14:creationId xmlns:p14="http://schemas.microsoft.com/office/powerpoint/2010/main" val="26402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80584" y="901148"/>
            <a:ext cx="83236" cy="6394938"/>
          </a:xfrm>
          <a:prstGeom prst="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p:nvPr>
        </p:nvSpPr>
        <p:spPr/>
        <p:txBody>
          <a:bodyPr>
            <a:normAutofit fontScale="92500" lnSpcReduction="10000"/>
          </a:bodyPr>
          <a:lstStyle/>
          <a:p>
            <a:r>
              <a:rPr lang="en-US" dirty="0"/>
              <a:t>20 YEARS OF DATA</a:t>
            </a:r>
          </a:p>
        </p:txBody>
      </p:sp>
      <p:graphicFrame>
        <p:nvGraphicFramePr>
          <p:cNvPr id="9" name="Content Placeholder 4"/>
          <p:cNvGraphicFramePr>
            <a:graphicFrameLocks/>
          </p:cNvGraphicFramePr>
          <p:nvPr>
            <p:extLst/>
          </p:nvPr>
        </p:nvGraphicFramePr>
        <p:xfrm>
          <a:off x="1159565" y="1314487"/>
          <a:ext cx="6563544" cy="4997928"/>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25" y="2365"/>
            <a:ext cx="1331855" cy="1170617"/>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22317" y="8870"/>
            <a:ext cx="7264703" cy="6813959"/>
          </a:xfrm>
          <a:prstGeom prst="rect">
            <a:avLst/>
          </a:prstGeom>
        </p:spPr>
      </p:pic>
      <p:sp>
        <p:nvSpPr>
          <p:cNvPr id="11" name="TextBox 10"/>
          <p:cNvSpPr txBox="1"/>
          <p:nvPr/>
        </p:nvSpPr>
        <p:spPr>
          <a:xfrm rot="16200000">
            <a:off x="-1643943" y="3490285"/>
            <a:ext cx="4202723" cy="646331"/>
          </a:xfrm>
          <a:prstGeom prst="rect">
            <a:avLst/>
          </a:prstGeom>
          <a:noFill/>
        </p:spPr>
        <p:txBody>
          <a:bodyPr wrap="square" rtlCol="0">
            <a:spAutoFit/>
          </a:bodyPr>
          <a:lstStyle/>
          <a:p>
            <a:r>
              <a:rPr lang="en-US" sz="3600" dirty="0">
                <a:solidFill>
                  <a:srgbClr val="005694"/>
                </a:solidFill>
              </a:rPr>
              <a:t>OUTCOMES PRESENT</a:t>
            </a:r>
          </a:p>
        </p:txBody>
      </p:sp>
    </p:spTree>
    <p:extLst>
      <p:ext uri="{BB962C8B-B14F-4D97-AF65-F5344CB8AC3E}">
        <p14:creationId xmlns:p14="http://schemas.microsoft.com/office/powerpoint/2010/main" val="2860845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06299" y="50800"/>
            <a:ext cx="6699478" cy="6832257"/>
          </a:xfrm>
          <a:prstGeom prst="rect">
            <a:avLst/>
          </a:prstGeom>
        </p:spPr>
      </p:pic>
      <p:sp>
        <p:nvSpPr>
          <p:cNvPr id="12" name="Rectangle 11"/>
          <p:cNvSpPr/>
          <p:nvPr/>
        </p:nvSpPr>
        <p:spPr>
          <a:xfrm>
            <a:off x="780584" y="901148"/>
            <a:ext cx="83236" cy="6394938"/>
          </a:xfrm>
          <a:prstGeom prst="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25" y="2365"/>
            <a:ext cx="1331855" cy="1170617"/>
          </a:xfrm>
          <a:prstGeom prst="rect">
            <a:avLst/>
          </a:prstGeom>
        </p:spPr>
      </p:pic>
      <p:sp>
        <p:nvSpPr>
          <p:cNvPr id="11" name="TextBox 10"/>
          <p:cNvSpPr txBox="1"/>
          <p:nvPr/>
        </p:nvSpPr>
        <p:spPr>
          <a:xfrm rot="16200000">
            <a:off x="-1643943" y="3623598"/>
            <a:ext cx="4202723" cy="646331"/>
          </a:xfrm>
          <a:prstGeom prst="rect">
            <a:avLst/>
          </a:prstGeom>
          <a:noFill/>
        </p:spPr>
        <p:txBody>
          <a:bodyPr wrap="square" rtlCol="0">
            <a:spAutoFit/>
          </a:bodyPr>
          <a:lstStyle/>
          <a:p>
            <a:r>
              <a:rPr lang="en-US" sz="3600" dirty="0">
                <a:solidFill>
                  <a:srgbClr val="005694"/>
                </a:solidFill>
              </a:rPr>
              <a:t>SUPPORTS PRESENT</a:t>
            </a:r>
          </a:p>
        </p:txBody>
      </p:sp>
    </p:spTree>
    <p:extLst>
      <p:ext uri="{BB962C8B-B14F-4D97-AF65-F5344CB8AC3E}">
        <p14:creationId xmlns:p14="http://schemas.microsoft.com/office/powerpoint/2010/main" val="1298720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874778" y="1239978"/>
          <a:ext cx="7394525" cy="5572575"/>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a:off x="842481" y="967066"/>
            <a:ext cx="8507002" cy="0"/>
          </a:xfrm>
          <a:prstGeom prst="line">
            <a:avLst/>
          </a:prstGeom>
          <a:ln w="22225">
            <a:solidFill>
              <a:srgbClr val="FF895A"/>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25" y="2365"/>
            <a:ext cx="1331855" cy="1170617"/>
          </a:xfrm>
          <a:prstGeom prst="rect">
            <a:avLst/>
          </a:prstGeom>
        </p:spPr>
      </p:pic>
    </p:spTree>
    <p:extLst>
      <p:ext uri="{BB962C8B-B14F-4D97-AF65-F5344CB8AC3E}">
        <p14:creationId xmlns:p14="http://schemas.microsoft.com/office/powerpoint/2010/main" val="396316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255431" y="134869"/>
          <a:ext cx="8837054" cy="65750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3366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197963" y="1389888"/>
          <a:ext cx="8795208" cy="523715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9050" y="244576"/>
            <a:ext cx="9144000" cy="1261884"/>
          </a:xfrm>
          <a:prstGeom prst="rect">
            <a:avLst/>
          </a:prstGeom>
        </p:spPr>
        <p:txBody>
          <a:bodyPr wrap="square">
            <a:spAutoFit/>
          </a:bodyPr>
          <a:lstStyle/>
          <a:p>
            <a:pPr algn="ctr"/>
            <a:r>
              <a:rPr lang="en-US" sz="2800" dirty="0">
                <a:solidFill>
                  <a:srgbClr val="005694"/>
                </a:solidFill>
              </a:rPr>
              <a:t>Difference in likelihood to </a:t>
            </a:r>
            <a:r>
              <a:rPr lang="en-US" sz="2800" b="1" dirty="0">
                <a:solidFill>
                  <a:srgbClr val="FF895A"/>
                </a:solidFill>
              </a:rPr>
              <a:t>achieve outcome</a:t>
            </a:r>
            <a:r>
              <a:rPr lang="en-US" sz="2800" dirty="0">
                <a:solidFill>
                  <a:srgbClr val="005694"/>
                </a:solidFill>
              </a:rPr>
              <a:t> when</a:t>
            </a:r>
            <a:br>
              <a:rPr lang="en-US" sz="2800" dirty="0">
                <a:solidFill>
                  <a:srgbClr val="005694"/>
                </a:solidFill>
              </a:rPr>
            </a:br>
            <a:r>
              <a:rPr lang="en-US" sz="2800" dirty="0">
                <a:solidFill>
                  <a:srgbClr val="005694"/>
                </a:solidFill>
              </a:rPr>
              <a:t>there is DSP turnover vs when there is not … </a:t>
            </a:r>
            <a:endParaRPr lang="en-US" sz="2800" b="1" dirty="0">
              <a:solidFill>
                <a:srgbClr val="005694"/>
              </a:solidFill>
            </a:endParaRPr>
          </a:p>
          <a:p>
            <a:pPr algn="ctr"/>
            <a:r>
              <a:rPr lang="en-US" sz="2000" dirty="0">
                <a:solidFill>
                  <a:srgbClr val="005694"/>
                </a:solidFill>
              </a:rPr>
              <a:t>(n = 1,443)</a:t>
            </a:r>
            <a:endParaRPr lang="en-US" sz="1600" b="1" dirty="0">
              <a:solidFill>
                <a:srgbClr val="FF895A"/>
              </a:solidFill>
            </a:endParaRPr>
          </a:p>
        </p:txBody>
      </p:sp>
    </p:spTree>
    <p:extLst>
      <p:ext uri="{BB962C8B-B14F-4D97-AF65-F5344CB8AC3E}">
        <p14:creationId xmlns:p14="http://schemas.microsoft.com/office/powerpoint/2010/main" val="2532166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6"/>
          <p:cNvGraphicFramePr>
            <a:graphicFrameLocks/>
          </p:cNvGraphicFramePr>
          <p:nvPr>
            <p:extLst>
              <p:ext uri="{D42A27DB-BD31-4B8C-83A1-F6EECF244321}">
                <p14:modId xmlns:p14="http://schemas.microsoft.com/office/powerpoint/2010/main" val="2995648178"/>
              </p:ext>
            </p:extLst>
          </p:nvPr>
        </p:nvGraphicFramePr>
        <p:xfrm>
          <a:off x="300038" y="1075574"/>
          <a:ext cx="8769350" cy="551255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9050" y="244576"/>
            <a:ext cx="9144000" cy="830997"/>
          </a:xfrm>
          <a:prstGeom prst="rect">
            <a:avLst/>
          </a:prstGeom>
        </p:spPr>
        <p:txBody>
          <a:bodyPr wrap="square">
            <a:spAutoFit/>
          </a:bodyPr>
          <a:lstStyle/>
          <a:p>
            <a:pPr algn="ctr"/>
            <a:r>
              <a:rPr lang="en-US" sz="2800" dirty="0">
                <a:solidFill>
                  <a:srgbClr val="005694"/>
                </a:solidFill>
              </a:rPr>
              <a:t>Did the person decide </a:t>
            </a:r>
            <a:r>
              <a:rPr lang="en-US" sz="2800" b="1" dirty="0">
                <a:solidFill>
                  <a:srgbClr val="FF895A"/>
                </a:solidFill>
              </a:rPr>
              <a:t>where to work</a:t>
            </a:r>
            <a:r>
              <a:rPr lang="en-US" sz="2800" dirty="0">
                <a:solidFill>
                  <a:srgbClr val="005694"/>
                </a:solidFill>
              </a:rPr>
              <a:t>, by setting? </a:t>
            </a:r>
            <a:br>
              <a:rPr lang="en-US" sz="2800" dirty="0">
                <a:solidFill>
                  <a:srgbClr val="005694"/>
                </a:solidFill>
              </a:rPr>
            </a:br>
            <a:r>
              <a:rPr lang="en-US" sz="2000" dirty="0">
                <a:solidFill>
                  <a:srgbClr val="005694"/>
                </a:solidFill>
              </a:rPr>
              <a:t>(n = 1,443)</a:t>
            </a:r>
            <a:endParaRPr lang="en-US" sz="1600" b="1" dirty="0">
              <a:solidFill>
                <a:srgbClr val="FF895A"/>
              </a:solidFill>
            </a:endParaRPr>
          </a:p>
        </p:txBody>
      </p:sp>
    </p:spTree>
    <p:extLst>
      <p:ext uri="{BB962C8B-B14F-4D97-AF65-F5344CB8AC3E}">
        <p14:creationId xmlns:p14="http://schemas.microsoft.com/office/powerpoint/2010/main" val="321225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750159" y="2228259"/>
            <a:ext cx="8124309" cy="858846"/>
            <a:chOff x="594232" y="1629725"/>
            <a:chExt cx="8100239" cy="858846"/>
          </a:xfrm>
        </p:grpSpPr>
        <p:grpSp>
          <p:nvGrpSpPr>
            <p:cNvPr id="54" name="Group 53"/>
            <p:cNvGrpSpPr/>
            <p:nvPr/>
          </p:nvGrpSpPr>
          <p:grpSpPr>
            <a:xfrm>
              <a:off x="594232" y="1629725"/>
              <a:ext cx="2086853" cy="858846"/>
              <a:chOff x="2015078" y="4111351"/>
              <a:chExt cx="2086853" cy="858846"/>
            </a:xfrm>
          </p:grpSpPr>
          <p:sp>
            <p:nvSpPr>
              <p:cNvPr id="55" name="Rectangle 54"/>
              <p:cNvSpPr/>
              <p:nvPr/>
            </p:nvSpPr>
            <p:spPr>
              <a:xfrm>
                <a:off x="2015080" y="4323866"/>
                <a:ext cx="1503821" cy="646331"/>
              </a:xfrm>
              <a:prstGeom prst="rect">
                <a:avLst/>
              </a:prstGeom>
            </p:spPr>
            <p:txBody>
              <a:bodyPr wrap="square">
                <a:spAutoFit/>
              </a:bodyPr>
              <a:lstStyle/>
              <a:p>
                <a:r>
                  <a:rPr lang="en-US" sz="1200" dirty="0">
                    <a:solidFill>
                      <a:schemeClr val="tx1">
                        <a:lumMod val="50000"/>
                        <a:lumOff val="50000"/>
                      </a:schemeClr>
                    </a:solidFill>
                  </a:rPr>
                  <a:t>The ACF/MR was established through an MOA with JCAH</a:t>
                </a:r>
              </a:p>
            </p:txBody>
          </p:sp>
          <p:sp>
            <p:nvSpPr>
              <p:cNvPr id="56" name="Rectangle 55"/>
              <p:cNvSpPr/>
              <p:nvPr/>
            </p:nvSpPr>
            <p:spPr>
              <a:xfrm>
                <a:off x="2015078" y="4111351"/>
                <a:ext cx="2086853" cy="307777"/>
              </a:xfrm>
              <a:prstGeom prst="rect">
                <a:avLst/>
              </a:prstGeom>
            </p:spPr>
            <p:txBody>
              <a:bodyPr wrap="none">
                <a:spAutoFit/>
              </a:bodyPr>
              <a:lstStyle/>
              <a:p>
                <a:r>
                  <a:rPr lang="en-US" sz="1400" b="1" dirty="0">
                    <a:solidFill>
                      <a:srgbClr val="005694"/>
                    </a:solidFill>
                  </a:rPr>
                  <a:t>The Accreditation Council</a:t>
                </a:r>
              </a:p>
            </p:txBody>
          </p:sp>
        </p:grpSp>
        <p:grpSp>
          <p:nvGrpSpPr>
            <p:cNvPr id="57" name="Group 56"/>
            <p:cNvGrpSpPr/>
            <p:nvPr/>
          </p:nvGrpSpPr>
          <p:grpSpPr>
            <a:xfrm>
              <a:off x="2752288" y="1629725"/>
              <a:ext cx="1720064" cy="858846"/>
              <a:chOff x="2015078" y="4111351"/>
              <a:chExt cx="1720064" cy="858846"/>
            </a:xfrm>
          </p:grpSpPr>
          <p:sp>
            <p:nvSpPr>
              <p:cNvPr id="58" name="Rectangle 57"/>
              <p:cNvSpPr/>
              <p:nvPr/>
            </p:nvSpPr>
            <p:spPr>
              <a:xfrm>
                <a:off x="2015080" y="4323866"/>
                <a:ext cx="1720062" cy="646331"/>
              </a:xfrm>
              <a:prstGeom prst="rect">
                <a:avLst/>
              </a:prstGeom>
            </p:spPr>
            <p:txBody>
              <a:bodyPr wrap="square">
                <a:spAutoFit/>
              </a:bodyPr>
              <a:lstStyle/>
              <a:p>
                <a:r>
                  <a:rPr lang="en-US" sz="1200" dirty="0">
                    <a:solidFill>
                      <a:schemeClr val="tx1">
                        <a:lumMod val="50000"/>
                        <a:lumOff val="50000"/>
                      </a:schemeClr>
                    </a:solidFill>
                  </a:rPr>
                  <a:t>ACF/MR standards are used as basis for 35 Wyatt standards</a:t>
                </a:r>
              </a:p>
            </p:txBody>
          </p:sp>
          <p:sp>
            <p:nvSpPr>
              <p:cNvPr id="59" name="Rectangle 58"/>
              <p:cNvSpPr/>
              <p:nvPr/>
            </p:nvSpPr>
            <p:spPr>
              <a:xfrm>
                <a:off x="2015078" y="4111351"/>
                <a:ext cx="1460721" cy="307777"/>
              </a:xfrm>
              <a:prstGeom prst="rect">
                <a:avLst/>
              </a:prstGeom>
            </p:spPr>
            <p:txBody>
              <a:bodyPr wrap="none">
                <a:spAutoFit/>
              </a:bodyPr>
              <a:lstStyle/>
              <a:p>
                <a:r>
                  <a:rPr lang="en-US" sz="1400" b="1" dirty="0">
                    <a:solidFill>
                      <a:srgbClr val="005694"/>
                    </a:solidFill>
                  </a:rPr>
                  <a:t>Wyatt v. Stickney</a:t>
                </a:r>
              </a:p>
            </p:txBody>
          </p:sp>
        </p:grpSp>
        <p:grpSp>
          <p:nvGrpSpPr>
            <p:cNvPr id="60" name="Group 59"/>
            <p:cNvGrpSpPr/>
            <p:nvPr/>
          </p:nvGrpSpPr>
          <p:grpSpPr>
            <a:xfrm>
              <a:off x="4902488" y="1629725"/>
              <a:ext cx="1547813" cy="674180"/>
              <a:chOff x="2015078" y="4111351"/>
              <a:chExt cx="1547813" cy="674180"/>
            </a:xfrm>
          </p:grpSpPr>
          <p:sp>
            <p:nvSpPr>
              <p:cNvPr id="61" name="Rectangle 60"/>
              <p:cNvSpPr/>
              <p:nvPr/>
            </p:nvSpPr>
            <p:spPr>
              <a:xfrm>
                <a:off x="2015080" y="4323866"/>
                <a:ext cx="1503821" cy="461665"/>
              </a:xfrm>
              <a:prstGeom prst="rect">
                <a:avLst/>
              </a:prstGeom>
            </p:spPr>
            <p:txBody>
              <a:bodyPr wrap="square">
                <a:spAutoFit/>
              </a:bodyPr>
              <a:lstStyle/>
              <a:p>
                <a:r>
                  <a:rPr lang="en-US" sz="1200" dirty="0">
                    <a:solidFill>
                      <a:schemeClr val="tx1">
                        <a:lumMod val="50000"/>
                        <a:lumOff val="50000"/>
                      </a:schemeClr>
                    </a:solidFill>
                  </a:rPr>
                  <a:t>…are consolidated into one set</a:t>
                </a:r>
              </a:p>
            </p:txBody>
          </p:sp>
          <p:sp>
            <p:nvSpPr>
              <p:cNvPr id="62" name="Rectangle 61"/>
              <p:cNvSpPr/>
              <p:nvPr/>
            </p:nvSpPr>
            <p:spPr>
              <a:xfrm>
                <a:off x="2015078" y="4111351"/>
                <a:ext cx="1547813" cy="307777"/>
              </a:xfrm>
              <a:prstGeom prst="rect">
                <a:avLst/>
              </a:prstGeom>
            </p:spPr>
            <p:txBody>
              <a:bodyPr wrap="none">
                <a:spAutoFit/>
              </a:bodyPr>
              <a:lstStyle/>
              <a:p>
                <a:r>
                  <a:rPr lang="en-US" sz="1400" b="1" dirty="0">
                    <a:solidFill>
                      <a:srgbClr val="005694"/>
                    </a:solidFill>
                  </a:rPr>
                  <a:t>ACF/DD Standards</a:t>
                </a:r>
              </a:p>
            </p:txBody>
          </p:sp>
        </p:grpSp>
        <p:grpSp>
          <p:nvGrpSpPr>
            <p:cNvPr id="63" name="Group 62"/>
            <p:cNvGrpSpPr/>
            <p:nvPr/>
          </p:nvGrpSpPr>
          <p:grpSpPr>
            <a:xfrm>
              <a:off x="7060126" y="1629725"/>
              <a:ext cx="1634345" cy="674180"/>
              <a:chOff x="2015078" y="4111351"/>
              <a:chExt cx="1634345" cy="674180"/>
            </a:xfrm>
          </p:grpSpPr>
          <p:sp>
            <p:nvSpPr>
              <p:cNvPr id="64" name="Rectangle 63"/>
              <p:cNvSpPr/>
              <p:nvPr/>
            </p:nvSpPr>
            <p:spPr>
              <a:xfrm>
                <a:off x="2015080" y="4323866"/>
                <a:ext cx="1634343" cy="461665"/>
              </a:xfrm>
              <a:prstGeom prst="rect">
                <a:avLst/>
              </a:prstGeom>
            </p:spPr>
            <p:txBody>
              <a:bodyPr wrap="square">
                <a:spAutoFit/>
              </a:bodyPr>
              <a:lstStyle/>
              <a:p>
                <a:r>
                  <a:rPr lang="en-US" sz="1200" dirty="0">
                    <a:solidFill>
                      <a:schemeClr val="tx1">
                        <a:lumMod val="50000"/>
                        <a:lumOff val="50000"/>
                      </a:schemeClr>
                    </a:solidFill>
                  </a:rPr>
                  <a:t>The Council on Quality and Leadership</a:t>
                </a:r>
              </a:p>
            </p:txBody>
          </p:sp>
          <p:sp>
            <p:nvSpPr>
              <p:cNvPr id="65" name="Rectangle 64"/>
              <p:cNvSpPr/>
              <p:nvPr/>
            </p:nvSpPr>
            <p:spPr>
              <a:xfrm>
                <a:off x="2015078" y="4111351"/>
                <a:ext cx="476669" cy="307777"/>
              </a:xfrm>
              <a:prstGeom prst="rect">
                <a:avLst/>
              </a:prstGeom>
            </p:spPr>
            <p:txBody>
              <a:bodyPr wrap="none">
                <a:spAutoFit/>
              </a:bodyPr>
              <a:lstStyle/>
              <a:p>
                <a:r>
                  <a:rPr lang="en-US" sz="1400" b="1" dirty="0">
                    <a:solidFill>
                      <a:srgbClr val="005694"/>
                    </a:solidFill>
                  </a:rPr>
                  <a:t>CQL</a:t>
                </a:r>
              </a:p>
            </p:txBody>
          </p:sp>
        </p:grpSp>
      </p:grpSp>
      <p:grpSp>
        <p:nvGrpSpPr>
          <p:cNvPr id="67" name="Group 66"/>
          <p:cNvGrpSpPr/>
          <p:nvPr/>
        </p:nvGrpSpPr>
        <p:grpSpPr>
          <a:xfrm>
            <a:off x="1720554" y="4748794"/>
            <a:ext cx="5812079" cy="1736009"/>
            <a:chOff x="594232" y="1629725"/>
            <a:chExt cx="5812079" cy="1736009"/>
          </a:xfrm>
        </p:grpSpPr>
        <p:grpSp>
          <p:nvGrpSpPr>
            <p:cNvPr id="68" name="Group 67"/>
            <p:cNvGrpSpPr/>
            <p:nvPr/>
          </p:nvGrpSpPr>
          <p:grpSpPr>
            <a:xfrm>
              <a:off x="594232" y="1629725"/>
              <a:ext cx="1552413" cy="1228178"/>
              <a:chOff x="2015078" y="4111351"/>
              <a:chExt cx="1552413" cy="1228178"/>
            </a:xfrm>
          </p:grpSpPr>
          <p:sp>
            <p:nvSpPr>
              <p:cNvPr id="78" name="Rectangle 77"/>
              <p:cNvSpPr/>
              <p:nvPr/>
            </p:nvSpPr>
            <p:spPr>
              <a:xfrm>
                <a:off x="2015080" y="4323866"/>
                <a:ext cx="1503821" cy="1015663"/>
              </a:xfrm>
              <a:prstGeom prst="rect">
                <a:avLst/>
              </a:prstGeom>
            </p:spPr>
            <p:txBody>
              <a:bodyPr wrap="square">
                <a:spAutoFit/>
              </a:bodyPr>
              <a:lstStyle/>
              <a:p>
                <a:r>
                  <a:rPr lang="en-US" sz="1200" dirty="0">
                    <a:solidFill>
                      <a:schemeClr val="tx1">
                        <a:lumMod val="50000"/>
                        <a:lumOff val="50000"/>
                      </a:schemeClr>
                    </a:solidFill>
                  </a:rPr>
                  <a:t>First edition of standards are developed – focus on large residential facilities</a:t>
                </a:r>
              </a:p>
            </p:txBody>
          </p:sp>
          <p:sp>
            <p:nvSpPr>
              <p:cNvPr id="79" name="Rectangle 78"/>
              <p:cNvSpPr/>
              <p:nvPr/>
            </p:nvSpPr>
            <p:spPr>
              <a:xfrm>
                <a:off x="2015078" y="4111351"/>
                <a:ext cx="1552413" cy="307777"/>
              </a:xfrm>
              <a:prstGeom prst="rect">
                <a:avLst/>
              </a:prstGeom>
            </p:spPr>
            <p:txBody>
              <a:bodyPr wrap="none">
                <a:spAutoFit/>
              </a:bodyPr>
              <a:lstStyle/>
              <a:p>
                <a:r>
                  <a:rPr lang="en-US" sz="1400" b="1" dirty="0">
                    <a:solidFill>
                      <a:srgbClr val="005694"/>
                    </a:solidFill>
                  </a:rPr>
                  <a:t>ACF/DD Standards</a:t>
                </a:r>
              </a:p>
            </p:txBody>
          </p:sp>
        </p:grpSp>
        <p:grpSp>
          <p:nvGrpSpPr>
            <p:cNvPr id="69" name="Group 68"/>
            <p:cNvGrpSpPr/>
            <p:nvPr/>
          </p:nvGrpSpPr>
          <p:grpSpPr>
            <a:xfrm>
              <a:off x="2458699" y="1629727"/>
              <a:ext cx="2303745" cy="1736007"/>
              <a:chOff x="1721489" y="4111353"/>
              <a:chExt cx="2303745" cy="1736007"/>
            </a:xfrm>
          </p:grpSpPr>
          <p:sp>
            <p:nvSpPr>
              <p:cNvPr id="76" name="Rectangle 75"/>
              <p:cNvSpPr/>
              <p:nvPr/>
            </p:nvSpPr>
            <p:spPr>
              <a:xfrm>
                <a:off x="1721489" y="4323866"/>
                <a:ext cx="2303745" cy="1523494"/>
              </a:xfrm>
              <a:prstGeom prst="rect">
                <a:avLst/>
              </a:prstGeom>
            </p:spPr>
            <p:txBody>
              <a:bodyPr wrap="square">
                <a:spAutoFit/>
              </a:bodyPr>
              <a:lstStyle/>
              <a:p>
                <a:r>
                  <a:rPr lang="en-US" sz="1200" dirty="0">
                    <a:solidFill>
                      <a:schemeClr val="tx1">
                        <a:lumMod val="50000"/>
                        <a:lumOff val="50000"/>
                      </a:schemeClr>
                    </a:solidFill>
                  </a:rPr>
                  <a:t>Standards are adapted for use by DHEW for certification of ICFs/MR.</a:t>
                </a:r>
              </a:p>
              <a:p>
                <a:endParaRPr lang="en-US" sz="1200" dirty="0">
                  <a:solidFill>
                    <a:schemeClr val="tx1">
                      <a:lumMod val="50000"/>
                      <a:lumOff val="50000"/>
                    </a:schemeClr>
                  </a:solidFill>
                </a:endParaRPr>
              </a:p>
              <a:p>
                <a:r>
                  <a:rPr lang="en-US" sz="1200" dirty="0">
                    <a:solidFill>
                      <a:schemeClr val="tx1">
                        <a:lumMod val="50000"/>
                        <a:lumOff val="50000"/>
                      </a:schemeClr>
                    </a:solidFill>
                  </a:rPr>
                  <a:t>Accreditation Council publishes second set of standards for community settings</a:t>
                </a:r>
              </a:p>
              <a:p>
                <a:pPr algn="just"/>
                <a:endParaRPr lang="en-US" sz="900" dirty="0">
                  <a:solidFill>
                    <a:schemeClr val="tx1">
                      <a:lumMod val="50000"/>
                      <a:lumOff val="50000"/>
                    </a:schemeClr>
                  </a:solidFill>
                </a:endParaRPr>
              </a:p>
            </p:txBody>
          </p:sp>
          <p:sp>
            <p:nvSpPr>
              <p:cNvPr id="77" name="Rectangle 76"/>
              <p:cNvSpPr/>
              <p:nvPr/>
            </p:nvSpPr>
            <p:spPr>
              <a:xfrm>
                <a:off x="1721489" y="4111353"/>
                <a:ext cx="1876459" cy="307776"/>
              </a:xfrm>
              <a:prstGeom prst="rect">
                <a:avLst/>
              </a:prstGeom>
            </p:spPr>
            <p:txBody>
              <a:bodyPr wrap="square">
                <a:spAutoFit/>
              </a:bodyPr>
              <a:lstStyle/>
              <a:p>
                <a:r>
                  <a:rPr lang="en-US" sz="1400" b="1" dirty="0">
                    <a:solidFill>
                      <a:srgbClr val="005694"/>
                    </a:solidFill>
                  </a:rPr>
                  <a:t>ACF/DD Standards</a:t>
                </a:r>
              </a:p>
            </p:txBody>
          </p:sp>
        </p:grpSp>
        <p:grpSp>
          <p:nvGrpSpPr>
            <p:cNvPr id="70" name="Group 69"/>
            <p:cNvGrpSpPr/>
            <p:nvPr/>
          </p:nvGrpSpPr>
          <p:grpSpPr>
            <a:xfrm>
              <a:off x="4902488" y="1629725"/>
              <a:ext cx="1503823" cy="674180"/>
              <a:chOff x="2015078" y="4111351"/>
              <a:chExt cx="1503823" cy="674180"/>
            </a:xfrm>
          </p:grpSpPr>
          <p:sp>
            <p:nvSpPr>
              <p:cNvPr id="74" name="Rectangle 73"/>
              <p:cNvSpPr/>
              <p:nvPr/>
            </p:nvSpPr>
            <p:spPr>
              <a:xfrm>
                <a:off x="2015080" y="4323866"/>
                <a:ext cx="1503821" cy="461665"/>
              </a:xfrm>
              <a:prstGeom prst="rect">
                <a:avLst/>
              </a:prstGeom>
            </p:spPr>
            <p:txBody>
              <a:bodyPr wrap="square">
                <a:spAutoFit/>
              </a:bodyPr>
              <a:lstStyle/>
              <a:p>
                <a:r>
                  <a:rPr lang="en-US" sz="1200" dirty="0">
                    <a:solidFill>
                      <a:schemeClr val="tx1">
                        <a:lumMod val="50000"/>
                        <a:lumOff val="50000"/>
                      </a:schemeClr>
                    </a:solidFill>
                  </a:rPr>
                  <a:t>The Accreditation Council for MRDD</a:t>
                </a:r>
              </a:p>
            </p:txBody>
          </p:sp>
          <p:sp>
            <p:nvSpPr>
              <p:cNvPr id="75" name="Rectangle 74"/>
              <p:cNvSpPr/>
              <p:nvPr/>
            </p:nvSpPr>
            <p:spPr>
              <a:xfrm>
                <a:off x="2015078" y="4111351"/>
                <a:ext cx="871842" cy="307777"/>
              </a:xfrm>
              <a:prstGeom prst="rect">
                <a:avLst/>
              </a:prstGeom>
            </p:spPr>
            <p:txBody>
              <a:bodyPr wrap="none">
                <a:spAutoFit/>
              </a:bodyPr>
              <a:lstStyle/>
              <a:p>
                <a:r>
                  <a:rPr lang="en-US" sz="1400" b="1" dirty="0">
                    <a:solidFill>
                      <a:srgbClr val="005694"/>
                    </a:solidFill>
                  </a:rPr>
                  <a:t>ACMRDD</a:t>
                </a:r>
              </a:p>
            </p:txBody>
          </p:sp>
        </p:grpSp>
      </p:grpSp>
      <p:grpSp>
        <p:nvGrpSpPr>
          <p:cNvPr id="89" name="Group 88"/>
          <p:cNvGrpSpPr/>
          <p:nvPr/>
        </p:nvGrpSpPr>
        <p:grpSpPr>
          <a:xfrm>
            <a:off x="144378" y="3090535"/>
            <a:ext cx="8628976" cy="1668180"/>
            <a:chOff x="257513" y="2853126"/>
            <a:chExt cx="8628976" cy="1799840"/>
          </a:xfrm>
        </p:grpSpPr>
        <p:grpSp>
          <p:nvGrpSpPr>
            <p:cNvPr id="3" name="1 Grupo"/>
            <p:cNvGrpSpPr/>
            <p:nvPr/>
          </p:nvGrpSpPr>
          <p:grpSpPr>
            <a:xfrm>
              <a:off x="257513" y="3704665"/>
              <a:ext cx="8628976" cy="85149"/>
              <a:chOff x="467544" y="2597889"/>
              <a:chExt cx="8208861" cy="81000"/>
            </a:xfrm>
          </p:grpSpPr>
          <p:cxnSp>
            <p:nvCxnSpPr>
              <p:cNvPr id="4" name="18 Conector recto"/>
              <p:cNvCxnSpPr>
                <a:stCxn id="6" idx="6"/>
                <a:endCxn id="5" idx="2"/>
              </p:cNvCxnSpPr>
              <p:nvPr/>
            </p:nvCxnSpPr>
            <p:spPr>
              <a:xfrm>
                <a:off x="548552" y="2638389"/>
                <a:ext cx="8046843"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23 Elipse"/>
              <p:cNvSpPr/>
              <p:nvPr/>
            </p:nvSpPr>
            <p:spPr>
              <a:xfrm>
                <a:off x="8595394" y="2597889"/>
                <a:ext cx="81011" cy="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200">
                  <a:solidFill>
                    <a:schemeClr val="tx1"/>
                  </a:solidFill>
                  <a:latin typeface="Trebuchet MS" panose="020B0603020202020204" pitchFamily="34" charset="0"/>
                  <a:ea typeface="Segoe UI" panose="020B0502040204020203" pitchFamily="34" charset="0"/>
                  <a:cs typeface="Helvetica" panose="020B0604020202020204" pitchFamily="34" charset="0"/>
                </a:endParaRPr>
              </a:p>
            </p:txBody>
          </p:sp>
          <p:sp>
            <p:nvSpPr>
              <p:cNvPr id="6" name="24 Elipse"/>
              <p:cNvSpPr/>
              <p:nvPr/>
            </p:nvSpPr>
            <p:spPr>
              <a:xfrm>
                <a:off x="467544" y="2597889"/>
                <a:ext cx="81011" cy="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200">
                  <a:solidFill>
                    <a:schemeClr val="tx1"/>
                  </a:solidFill>
                  <a:latin typeface="Trebuchet MS" panose="020B0603020202020204" pitchFamily="34" charset="0"/>
                  <a:ea typeface="Segoe UI" panose="020B0502040204020203" pitchFamily="34" charset="0"/>
                  <a:cs typeface="Helvetica" panose="020B0604020202020204" pitchFamily="34" charset="0"/>
                </a:endParaRPr>
              </a:p>
            </p:txBody>
          </p:sp>
        </p:grpSp>
        <p:grpSp>
          <p:nvGrpSpPr>
            <p:cNvPr id="7" name="2 Grupo"/>
            <p:cNvGrpSpPr/>
            <p:nvPr/>
          </p:nvGrpSpPr>
          <p:grpSpPr>
            <a:xfrm>
              <a:off x="1275809" y="2853126"/>
              <a:ext cx="141927" cy="965113"/>
              <a:chOff x="1436278" y="1787812"/>
              <a:chExt cx="135019" cy="918087"/>
            </a:xfrm>
          </p:grpSpPr>
          <p:sp>
            <p:nvSpPr>
              <p:cNvPr id="8" name="25 Elipse"/>
              <p:cNvSpPr/>
              <p:nvPr/>
            </p:nvSpPr>
            <p:spPr>
              <a:xfrm>
                <a:off x="1436278" y="2570899"/>
                <a:ext cx="135019" cy="135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9" name="40 Conector recto"/>
              <p:cNvCxnSpPr/>
              <p:nvPr/>
            </p:nvCxnSpPr>
            <p:spPr>
              <a:xfrm flipV="1">
                <a:off x="1503186" y="1857792"/>
                <a:ext cx="5547" cy="71310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41 Elipse"/>
              <p:cNvSpPr/>
              <p:nvPr/>
            </p:nvSpPr>
            <p:spPr>
              <a:xfrm>
                <a:off x="1467943" y="1787812"/>
                <a:ext cx="81011" cy="8100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11" name="4 Grupo"/>
            <p:cNvGrpSpPr/>
            <p:nvPr/>
          </p:nvGrpSpPr>
          <p:grpSpPr>
            <a:xfrm>
              <a:off x="2350880" y="3676281"/>
              <a:ext cx="141927" cy="976685"/>
              <a:chOff x="2459025" y="2570898"/>
              <a:chExt cx="135019" cy="929095"/>
            </a:xfrm>
          </p:grpSpPr>
          <p:sp>
            <p:nvSpPr>
              <p:cNvPr id="12" name="26 Elipse"/>
              <p:cNvSpPr/>
              <p:nvPr/>
            </p:nvSpPr>
            <p:spPr>
              <a:xfrm>
                <a:off x="2459025" y="2570898"/>
                <a:ext cx="135019" cy="135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13" name="42 Conector recto"/>
              <p:cNvCxnSpPr/>
              <p:nvPr/>
            </p:nvCxnSpPr>
            <p:spPr>
              <a:xfrm flipV="1">
                <a:off x="2518306" y="270589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48 Elipse"/>
              <p:cNvSpPr/>
              <p:nvPr/>
            </p:nvSpPr>
            <p:spPr>
              <a:xfrm>
                <a:off x="2478571" y="3418993"/>
                <a:ext cx="81011" cy="8100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15" name="6 Grupo"/>
            <p:cNvGrpSpPr/>
            <p:nvPr/>
          </p:nvGrpSpPr>
          <p:grpSpPr>
            <a:xfrm>
              <a:off x="3425951" y="2853126"/>
              <a:ext cx="141927" cy="965113"/>
              <a:chOff x="3481768" y="1787812"/>
              <a:chExt cx="135019" cy="918087"/>
            </a:xfrm>
          </p:grpSpPr>
          <p:sp>
            <p:nvSpPr>
              <p:cNvPr id="16" name="27 Elipse"/>
              <p:cNvSpPr/>
              <p:nvPr/>
            </p:nvSpPr>
            <p:spPr>
              <a:xfrm>
                <a:off x="3481768" y="2570899"/>
                <a:ext cx="135019" cy="135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17" name="43 Conector recto"/>
              <p:cNvCxnSpPr>
                <a:cxnSpLocks/>
                <a:endCxn id="18" idx="4"/>
              </p:cNvCxnSpPr>
              <p:nvPr/>
            </p:nvCxnSpPr>
            <p:spPr>
              <a:xfrm flipV="1">
                <a:off x="3550652" y="1868812"/>
                <a:ext cx="6329" cy="70335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49 Elipse"/>
              <p:cNvSpPr/>
              <p:nvPr/>
            </p:nvSpPr>
            <p:spPr>
              <a:xfrm>
                <a:off x="3516475" y="1787812"/>
                <a:ext cx="81011" cy="81000"/>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19" name="7 Grupo"/>
            <p:cNvGrpSpPr/>
            <p:nvPr/>
          </p:nvGrpSpPr>
          <p:grpSpPr>
            <a:xfrm>
              <a:off x="4501023" y="3676280"/>
              <a:ext cx="141927" cy="976686"/>
              <a:chOff x="4504512" y="2570897"/>
              <a:chExt cx="135019" cy="929096"/>
            </a:xfrm>
          </p:grpSpPr>
          <p:sp>
            <p:nvSpPr>
              <p:cNvPr id="20" name="36 Elipse"/>
              <p:cNvSpPr/>
              <p:nvPr/>
            </p:nvSpPr>
            <p:spPr>
              <a:xfrm>
                <a:off x="4504512" y="2570897"/>
                <a:ext cx="135019" cy="135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21" name="44 Conector recto"/>
              <p:cNvCxnSpPr/>
              <p:nvPr/>
            </p:nvCxnSpPr>
            <p:spPr>
              <a:xfrm flipV="1">
                <a:off x="4571662" y="269912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50 Elipse"/>
              <p:cNvSpPr/>
              <p:nvPr/>
            </p:nvSpPr>
            <p:spPr>
              <a:xfrm>
                <a:off x="4533907" y="3418993"/>
                <a:ext cx="81011" cy="81000"/>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23" name="8 Grupo"/>
            <p:cNvGrpSpPr/>
            <p:nvPr/>
          </p:nvGrpSpPr>
          <p:grpSpPr>
            <a:xfrm>
              <a:off x="5576094" y="2853127"/>
              <a:ext cx="141927" cy="965112"/>
              <a:chOff x="5527256" y="1787812"/>
              <a:chExt cx="135019" cy="918086"/>
            </a:xfrm>
          </p:grpSpPr>
          <p:sp>
            <p:nvSpPr>
              <p:cNvPr id="24" name="37 Elipse"/>
              <p:cNvSpPr/>
              <p:nvPr/>
            </p:nvSpPr>
            <p:spPr>
              <a:xfrm>
                <a:off x="5527256" y="2570898"/>
                <a:ext cx="135019" cy="135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25" name="45 Conector recto"/>
              <p:cNvCxnSpPr/>
              <p:nvPr/>
            </p:nvCxnSpPr>
            <p:spPr>
              <a:xfrm flipV="1">
                <a:off x="5596189" y="1858765"/>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 name="51 Elipse"/>
              <p:cNvSpPr/>
              <p:nvPr/>
            </p:nvSpPr>
            <p:spPr>
              <a:xfrm>
                <a:off x="5562802" y="1787812"/>
                <a:ext cx="81011" cy="8100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27" name="9 Grupo"/>
            <p:cNvGrpSpPr/>
            <p:nvPr/>
          </p:nvGrpSpPr>
          <p:grpSpPr>
            <a:xfrm>
              <a:off x="6651167" y="3676281"/>
              <a:ext cx="141927" cy="965064"/>
              <a:chOff x="6550000" y="2570894"/>
              <a:chExt cx="135019" cy="918039"/>
            </a:xfrm>
          </p:grpSpPr>
          <p:sp>
            <p:nvSpPr>
              <p:cNvPr id="28" name="38 Elipse"/>
              <p:cNvSpPr/>
              <p:nvPr/>
            </p:nvSpPr>
            <p:spPr>
              <a:xfrm>
                <a:off x="6550000" y="2570894"/>
                <a:ext cx="135019" cy="135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29" name="46 Conector recto"/>
              <p:cNvCxnSpPr/>
              <p:nvPr/>
            </p:nvCxnSpPr>
            <p:spPr>
              <a:xfrm flipV="1">
                <a:off x="6614592" y="2699128"/>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52 Elipse"/>
              <p:cNvSpPr/>
              <p:nvPr/>
            </p:nvSpPr>
            <p:spPr>
              <a:xfrm>
                <a:off x="6579600" y="3407933"/>
                <a:ext cx="81011" cy="8100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31" name="10 Grupo"/>
            <p:cNvGrpSpPr/>
            <p:nvPr/>
          </p:nvGrpSpPr>
          <p:grpSpPr>
            <a:xfrm>
              <a:off x="7741256" y="2853127"/>
              <a:ext cx="141927" cy="965112"/>
              <a:chOff x="7587030" y="1787812"/>
              <a:chExt cx="135019" cy="918086"/>
            </a:xfrm>
          </p:grpSpPr>
          <p:sp>
            <p:nvSpPr>
              <p:cNvPr id="32" name="39 Elipse"/>
              <p:cNvSpPr/>
              <p:nvPr/>
            </p:nvSpPr>
            <p:spPr>
              <a:xfrm>
                <a:off x="7587030" y="2570898"/>
                <a:ext cx="135019" cy="135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33" name="47 Conector recto"/>
              <p:cNvCxnSpPr/>
              <p:nvPr/>
            </p:nvCxnSpPr>
            <p:spPr>
              <a:xfrm flipV="1">
                <a:off x="7648800" y="1858765"/>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53 Elipse"/>
              <p:cNvSpPr/>
              <p:nvPr/>
            </p:nvSpPr>
            <p:spPr>
              <a:xfrm>
                <a:off x="7617376" y="1787812"/>
                <a:ext cx="81011" cy="81000"/>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grpSp>
        <p:nvGrpSpPr>
          <p:cNvPr id="90" name="Group 89"/>
          <p:cNvGrpSpPr/>
          <p:nvPr/>
        </p:nvGrpSpPr>
        <p:grpSpPr>
          <a:xfrm>
            <a:off x="871629" y="3988772"/>
            <a:ext cx="7173687" cy="400110"/>
            <a:chOff x="994124" y="3855471"/>
            <a:chExt cx="7173687" cy="400110"/>
          </a:xfrm>
        </p:grpSpPr>
        <p:sp>
          <p:nvSpPr>
            <p:cNvPr id="82" name="TextBox 81"/>
            <p:cNvSpPr txBox="1"/>
            <p:nvPr/>
          </p:nvSpPr>
          <p:spPr>
            <a:xfrm>
              <a:off x="994124" y="3855471"/>
              <a:ext cx="704039" cy="400110"/>
            </a:xfrm>
            <a:prstGeom prst="rect">
              <a:avLst/>
            </a:prstGeom>
            <a:noFill/>
          </p:spPr>
          <p:txBody>
            <a:bodyPr wrap="none" rtlCol="0">
              <a:spAutoFit/>
            </a:bodyPr>
            <a:lstStyle/>
            <a:p>
              <a:pPr algn="r"/>
              <a:r>
                <a:rPr lang="en-US" sz="2000" b="1" dirty="0">
                  <a:solidFill>
                    <a:schemeClr val="accent1"/>
                  </a:solidFill>
                </a:rPr>
                <a:t>1969</a:t>
              </a:r>
            </a:p>
          </p:txBody>
        </p:sp>
        <p:sp>
          <p:nvSpPr>
            <p:cNvPr id="83" name="TextBox 82"/>
            <p:cNvSpPr txBox="1"/>
            <p:nvPr/>
          </p:nvSpPr>
          <p:spPr>
            <a:xfrm>
              <a:off x="3150673" y="3855471"/>
              <a:ext cx="704039" cy="400110"/>
            </a:xfrm>
            <a:prstGeom prst="rect">
              <a:avLst/>
            </a:prstGeom>
            <a:noFill/>
          </p:spPr>
          <p:txBody>
            <a:bodyPr wrap="none" rtlCol="0">
              <a:spAutoFit/>
            </a:bodyPr>
            <a:lstStyle/>
            <a:p>
              <a:pPr algn="r"/>
              <a:r>
                <a:rPr lang="en-US" sz="2000" b="1" dirty="0">
                  <a:solidFill>
                    <a:schemeClr val="accent3"/>
                  </a:solidFill>
                </a:rPr>
                <a:t>1972</a:t>
              </a:r>
            </a:p>
          </p:txBody>
        </p:sp>
        <p:sp>
          <p:nvSpPr>
            <p:cNvPr id="84" name="TextBox 83"/>
            <p:cNvSpPr txBox="1"/>
            <p:nvPr/>
          </p:nvSpPr>
          <p:spPr>
            <a:xfrm>
              <a:off x="5307222" y="3855471"/>
              <a:ext cx="704039" cy="400110"/>
            </a:xfrm>
            <a:prstGeom prst="rect">
              <a:avLst/>
            </a:prstGeom>
            <a:noFill/>
          </p:spPr>
          <p:txBody>
            <a:bodyPr wrap="none" rtlCol="0">
              <a:spAutoFit/>
            </a:bodyPr>
            <a:lstStyle/>
            <a:p>
              <a:pPr algn="r"/>
              <a:r>
                <a:rPr lang="en-US" sz="2000" b="1" dirty="0">
                  <a:solidFill>
                    <a:schemeClr val="accent5"/>
                  </a:solidFill>
                </a:rPr>
                <a:t>1977</a:t>
              </a:r>
            </a:p>
          </p:txBody>
        </p:sp>
        <p:sp>
          <p:nvSpPr>
            <p:cNvPr id="85" name="TextBox 84"/>
            <p:cNvSpPr txBox="1"/>
            <p:nvPr/>
          </p:nvSpPr>
          <p:spPr>
            <a:xfrm>
              <a:off x="7463772" y="3855471"/>
              <a:ext cx="704039" cy="400110"/>
            </a:xfrm>
            <a:prstGeom prst="rect">
              <a:avLst/>
            </a:prstGeom>
            <a:noFill/>
          </p:spPr>
          <p:txBody>
            <a:bodyPr wrap="none" rtlCol="0">
              <a:spAutoFit/>
            </a:bodyPr>
            <a:lstStyle/>
            <a:p>
              <a:pPr algn="r"/>
              <a:r>
                <a:rPr lang="en-US" sz="2000" b="1" dirty="0">
                  <a:solidFill>
                    <a:schemeClr val="tx2"/>
                  </a:solidFill>
                </a:rPr>
                <a:t>1997</a:t>
              </a:r>
            </a:p>
          </p:txBody>
        </p:sp>
      </p:grpSp>
      <p:grpSp>
        <p:nvGrpSpPr>
          <p:cNvPr id="91" name="Group 90"/>
          <p:cNvGrpSpPr/>
          <p:nvPr/>
        </p:nvGrpSpPr>
        <p:grpSpPr>
          <a:xfrm>
            <a:off x="1942938" y="3451726"/>
            <a:ext cx="5030328" cy="448576"/>
            <a:chOff x="2061181" y="3014792"/>
            <a:chExt cx="5030328" cy="448576"/>
          </a:xfrm>
        </p:grpSpPr>
        <p:sp>
          <p:nvSpPr>
            <p:cNvPr id="86" name="TextBox 85"/>
            <p:cNvSpPr txBox="1"/>
            <p:nvPr/>
          </p:nvSpPr>
          <p:spPr>
            <a:xfrm>
              <a:off x="2061181" y="3014792"/>
              <a:ext cx="722963" cy="400110"/>
            </a:xfrm>
            <a:prstGeom prst="rect">
              <a:avLst/>
            </a:prstGeom>
            <a:noFill/>
          </p:spPr>
          <p:txBody>
            <a:bodyPr wrap="square" rtlCol="0">
              <a:spAutoFit/>
            </a:bodyPr>
            <a:lstStyle/>
            <a:p>
              <a:r>
                <a:rPr lang="en-US" sz="2000" b="1" dirty="0">
                  <a:solidFill>
                    <a:schemeClr val="accent2"/>
                  </a:solidFill>
                </a:rPr>
                <a:t>1971</a:t>
              </a:r>
            </a:p>
          </p:txBody>
        </p:sp>
        <p:sp>
          <p:nvSpPr>
            <p:cNvPr id="87" name="TextBox 86"/>
            <p:cNvSpPr txBox="1"/>
            <p:nvPr/>
          </p:nvSpPr>
          <p:spPr>
            <a:xfrm>
              <a:off x="4226518" y="3049207"/>
              <a:ext cx="704039" cy="400110"/>
            </a:xfrm>
            <a:prstGeom prst="rect">
              <a:avLst/>
            </a:prstGeom>
            <a:noFill/>
          </p:spPr>
          <p:txBody>
            <a:bodyPr wrap="none" rtlCol="0">
              <a:spAutoFit/>
            </a:bodyPr>
            <a:lstStyle/>
            <a:p>
              <a:r>
                <a:rPr lang="en-US" sz="2000" b="1" dirty="0">
                  <a:solidFill>
                    <a:schemeClr val="accent4">
                      <a:lumMod val="75000"/>
                    </a:schemeClr>
                  </a:solidFill>
                </a:rPr>
                <a:t>1973</a:t>
              </a:r>
            </a:p>
          </p:txBody>
        </p:sp>
        <p:sp>
          <p:nvSpPr>
            <p:cNvPr id="88" name="TextBox 87"/>
            <p:cNvSpPr txBox="1"/>
            <p:nvPr/>
          </p:nvSpPr>
          <p:spPr>
            <a:xfrm>
              <a:off x="6387470" y="3063258"/>
              <a:ext cx="704039" cy="400110"/>
            </a:xfrm>
            <a:prstGeom prst="rect">
              <a:avLst/>
            </a:prstGeom>
            <a:noFill/>
          </p:spPr>
          <p:txBody>
            <a:bodyPr wrap="none" rtlCol="0">
              <a:spAutoFit/>
            </a:bodyPr>
            <a:lstStyle/>
            <a:p>
              <a:r>
                <a:rPr lang="en-US" sz="2000" b="1" dirty="0">
                  <a:solidFill>
                    <a:schemeClr val="accent6"/>
                  </a:solidFill>
                </a:rPr>
                <a:t>1979</a:t>
              </a:r>
            </a:p>
          </p:txBody>
        </p:sp>
      </p:grpSp>
      <p:sp>
        <p:nvSpPr>
          <p:cNvPr id="71" name="TextBox 70"/>
          <p:cNvSpPr txBox="1"/>
          <p:nvPr/>
        </p:nvSpPr>
        <p:spPr>
          <a:xfrm>
            <a:off x="2683904" y="421243"/>
            <a:ext cx="3776227" cy="600164"/>
          </a:xfrm>
          <a:prstGeom prst="rect">
            <a:avLst/>
          </a:prstGeom>
          <a:noFill/>
        </p:spPr>
        <p:txBody>
          <a:bodyPr wrap="none" rtlCol="0">
            <a:spAutoFit/>
          </a:bodyPr>
          <a:lstStyle/>
          <a:p>
            <a:pPr algn="ctr"/>
            <a:r>
              <a:rPr lang="en-US" sz="3300" dirty="0">
                <a:solidFill>
                  <a:srgbClr val="005694"/>
                </a:solidFill>
              </a:rPr>
              <a:t>THE HISTORY OF CQL</a:t>
            </a:r>
          </a:p>
        </p:txBody>
      </p:sp>
      <p:cxnSp>
        <p:nvCxnSpPr>
          <p:cNvPr id="72" name="Straight Connector 71"/>
          <p:cNvCxnSpPr/>
          <p:nvPr/>
        </p:nvCxnSpPr>
        <p:spPr>
          <a:xfrm>
            <a:off x="842481" y="967066"/>
            <a:ext cx="8507002" cy="0"/>
          </a:xfrm>
          <a:prstGeom prst="line">
            <a:avLst/>
          </a:prstGeom>
          <a:ln w="22225">
            <a:solidFill>
              <a:srgbClr val="FF895A"/>
            </a:solidFill>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5" y="2365"/>
            <a:ext cx="1331855" cy="1170617"/>
          </a:xfrm>
          <a:prstGeom prst="rect">
            <a:avLst/>
          </a:prstGeom>
        </p:spPr>
      </p:pic>
    </p:spTree>
    <p:extLst>
      <p:ext uri="{BB962C8B-B14F-4D97-AF65-F5344CB8AC3E}">
        <p14:creationId xmlns:p14="http://schemas.microsoft.com/office/powerpoint/2010/main" val="2124084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216383" y="767796"/>
          <a:ext cx="8711233" cy="636298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244576"/>
            <a:ext cx="9144000" cy="523220"/>
          </a:xfrm>
          <a:prstGeom prst="rect">
            <a:avLst/>
          </a:prstGeom>
        </p:spPr>
        <p:txBody>
          <a:bodyPr wrap="square">
            <a:spAutoFit/>
          </a:bodyPr>
          <a:lstStyle/>
          <a:p>
            <a:pPr algn="ctr"/>
            <a:r>
              <a:rPr lang="en-US" sz="2800" dirty="0">
                <a:solidFill>
                  <a:srgbClr val="005694"/>
                </a:solidFill>
              </a:rPr>
              <a:t>Residence Type </a:t>
            </a:r>
            <a:r>
              <a:rPr lang="en-US" sz="2800" dirty="0">
                <a:solidFill>
                  <a:srgbClr val="FF895A"/>
                </a:solidFill>
              </a:rPr>
              <a:t>|</a:t>
            </a:r>
            <a:r>
              <a:rPr lang="en-US" sz="2800" dirty="0">
                <a:solidFill>
                  <a:srgbClr val="005694"/>
                </a:solidFill>
              </a:rPr>
              <a:t> Intimate Relationships</a:t>
            </a:r>
          </a:p>
        </p:txBody>
      </p:sp>
    </p:spTree>
    <p:extLst>
      <p:ext uri="{BB962C8B-B14F-4D97-AF65-F5344CB8AC3E}">
        <p14:creationId xmlns:p14="http://schemas.microsoft.com/office/powerpoint/2010/main" val="4207576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4576"/>
            <a:ext cx="9144000" cy="1261884"/>
          </a:xfrm>
          <a:prstGeom prst="rect">
            <a:avLst/>
          </a:prstGeom>
        </p:spPr>
        <p:txBody>
          <a:bodyPr wrap="square">
            <a:spAutoFit/>
          </a:bodyPr>
          <a:lstStyle/>
          <a:p>
            <a:pPr algn="ctr"/>
            <a:r>
              <a:rPr lang="en-US" sz="2800" dirty="0">
                <a:solidFill>
                  <a:srgbClr val="005694"/>
                </a:solidFill>
              </a:rPr>
              <a:t>The odds of people with disabilities </a:t>
            </a:r>
            <a:br>
              <a:rPr lang="en-US" sz="2800" dirty="0">
                <a:solidFill>
                  <a:srgbClr val="005694"/>
                </a:solidFill>
              </a:rPr>
            </a:br>
            <a:r>
              <a:rPr lang="en-US" sz="2800" dirty="0">
                <a:solidFill>
                  <a:srgbClr val="005694"/>
                </a:solidFill>
              </a:rPr>
              <a:t>having </a:t>
            </a:r>
            <a:r>
              <a:rPr lang="en-US" sz="2800" b="1" dirty="0">
                <a:solidFill>
                  <a:srgbClr val="FF895A"/>
                </a:solidFill>
              </a:rPr>
              <a:t>intimate relationships</a:t>
            </a:r>
            <a:r>
              <a:rPr lang="en-US" sz="2800" dirty="0">
                <a:solidFill>
                  <a:srgbClr val="005694"/>
                </a:solidFill>
              </a:rPr>
              <a:t> is …</a:t>
            </a:r>
          </a:p>
          <a:p>
            <a:pPr algn="ctr"/>
            <a:r>
              <a:rPr lang="en-US" sz="2000" dirty="0">
                <a:solidFill>
                  <a:srgbClr val="005694"/>
                </a:solidFill>
              </a:rPr>
              <a:t>(n = 1,443)</a:t>
            </a:r>
          </a:p>
        </p:txBody>
      </p:sp>
      <p:sp>
        <p:nvSpPr>
          <p:cNvPr id="4" name="TextBox 3"/>
          <p:cNvSpPr txBox="1"/>
          <p:nvPr/>
        </p:nvSpPr>
        <p:spPr>
          <a:xfrm>
            <a:off x="650436" y="1635367"/>
            <a:ext cx="3927585" cy="1754326"/>
          </a:xfrm>
          <a:prstGeom prst="rect">
            <a:avLst/>
          </a:prstGeom>
          <a:noFill/>
        </p:spPr>
        <p:txBody>
          <a:bodyPr wrap="square" rtlCol="0">
            <a:spAutoFit/>
          </a:bodyPr>
          <a:lstStyle/>
          <a:p>
            <a:r>
              <a:rPr lang="en-US" sz="2800" b="1" dirty="0">
                <a:solidFill>
                  <a:srgbClr val="005694"/>
                </a:solidFill>
              </a:rPr>
              <a:t>           HIGHER</a:t>
            </a:r>
          </a:p>
          <a:p>
            <a:r>
              <a:rPr lang="en-US" sz="2000" b="1" dirty="0">
                <a:solidFill>
                  <a:srgbClr val="005694"/>
                </a:solidFill>
              </a:rPr>
              <a:t>		</a:t>
            </a:r>
            <a:r>
              <a:rPr lang="en-US" sz="3200" b="1" dirty="0">
                <a:solidFill>
                  <a:srgbClr val="005694"/>
                </a:solidFill>
              </a:rPr>
              <a:t>WHEN </a:t>
            </a:r>
          </a:p>
          <a:p>
            <a:endParaRPr lang="en-US" sz="800" b="1" dirty="0">
              <a:solidFill>
                <a:srgbClr val="005694"/>
              </a:solidFill>
            </a:endParaRPr>
          </a:p>
          <a:p>
            <a:pPr marL="352425" indent="-176213">
              <a:buFont typeface="Arial" panose="020B0604020202020204" pitchFamily="34" charset="0"/>
              <a:buChar char="•"/>
            </a:pPr>
            <a:r>
              <a:rPr lang="en-US" sz="2000" b="1" dirty="0">
                <a:solidFill>
                  <a:srgbClr val="005694"/>
                </a:solidFill>
              </a:rPr>
              <a:t>Organizations address barriers to close personal relationships</a:t>
            </a:r>
          </a:p>
        </p:txBody>
      </p:sp>
      <p:sp>
        <p:nvSpPr>
          <p:cNvPr id="5" name="TextBox 4"/>
          <p:cNvSpPr txBox="1"/>
          <p:nvPr/>
        </p:nvSpPr>
        <p:spPr>
          <a:xfrm>
            <a:off x="843871" y="1758460"/>
            <a:ext cx="724818" cy="707886"/>
          </a:xfrm>
          <a:prstGeom prst="rect">
            <a:avLst/>
          </a:prstGeom>
          <a:solidFill>
            <a:srgbClr val="FF895A"/>
          </a:solidFill>
        </p:spPr>
        <p:txBody>
          <a:bodyPr wrap="square" rtlCol="0">
            <a:spAutoFit/>
          </a:bodyPr>
          <a:lstStyle/>
          <a:p>
            <a:r>
              <a:rPr lang="en-US" sz="4000" b="1" dirty="0">
                <a:solidFill>
                  <a:schemeClr val="bg1"/>
                </a:solidFill>
              </a:rPr>
              <a:t>8X</a:t>
            </a:r>
          </a:p>
        </p:txBody>
      </p:sp>
      <p:sp>
        <p:nvSpPr>
          <p:cNvPr id="6" name="TextBox 5"/>
          <p:cNvSpPr txBox="1"/>
          <p:nvPr/>
        </p:nvSpPr>
        <p:spPr>
          <a:xfrm>
            <a:off x="4771456" y="1635367"/>
            <a:ext cx="3927585" cy="2062103"/>
          </a:xfrm>
          <a:prstGeom prst="rect">
            <a:avLst/>
          </a:prstGeom>
          <a:noFill/>
        </p:spPr>
        <p:txBody>
          <a:bodyPr wrap="square" rtlCol="0">
            <a:spAutoFit/>
          </a:bodyPr>
          <a:lstStyle/>
          <a:p>
            <a:r>
              <a:rPr lang="en-US" sz="2800" b="1" dirty="0">
                <a:solidFill>
                  <a:srgbClr val="005694"/>
                </a:solidFill>
              </a:rPr>
              <a:t>               HIGHER</a:t>
            </a:r>
          </a:p>
          <a:p>
            <a:r>
              <a:rPr lang="en-US" sz="2000" b="1" dirty="0">
                <a:solidFill>
                  <a:srgbClr val="005694"/>
                </a:solidFill>
              </a:rPr>
              <a:t>	    	      </a:t>
            </a:r>
            <a:r>
              <a:rPr lang="en-US" sz="3200" b="1" dirty="0">
                <a:solidFill>
                  <a:srgbClr val="005694"/>
                </a:solidFill>
              </a:rPr>
              <a:t>WHEN </a:t>
            </a:r>
          </a:p>
          <a:p>
            <a:endParaRPr lang="en-US" sz="800" b="1" dirty="0">
              <a:solidFill>
                <a:srgbClr val="005694"/>
              </a:solidFill>
            </a:endParaRPr>
          </a:p>
          <a:p>
            <a:pPr marL="352425" indent="-176213">
              <a:buFont typeface="Arial" panose="020B0604020202020204" pitchFamily="34" charset="0"/>
              <a:buChar char="•"/>
            </a:pPr>
            <a:r>
              <a:rPr lang="en-US" sz="2000" b="1" dirty="0">
                <a:solidFill>
                  <a:srgbClr val="005694"/>
                </a:solidFill>
              </a:rPr>
              <a:t>Organizations assist choices regarding close personal relationships</a:t>
            </a:r>
          </a:p>
        </p:txBody>
      </p:sp>
      <p:sp>
        <p:nvSpPr>
          <p:cNvPr id="7" name="TextBox 6"/>
          <p:cNvSpPr txBox="1"/>
          <p:nvPr/>
        </p:nvSpPr>
        <p:spPr>
          <a:xfrm>
            <a:off x="4964890" y="1758460"/>
            <a:ext cx="1035859" cy="707886"/>
          </a:xfrm>
          <a:prstGeom prst="rect">
            <a:avLst/>
          </a:prstGeom>
          <a:solidFill>
            <a:srgbClr val="FF895A"/>
          </a:solidFill>
        </p:spPr>
        <p:txBody>
          <a:bodyPr wrap="square" rtlCol="0">
            <a:spAutoFit/>
          </a:bodyPr>
          <a:lstStyle/>
          <a:p>
            <a:r>
              <a:rPr lang="en-US" sz="4000" b="1" dirty="0">
                <a:solidFill>
                  <a:schemeClr val="bg1"/>
                </a:solidFill>
              </a:rPr>
              <a:t>10X</a:t>
            </a:r>
          </a:p>
        </p:txBody>
      </p:sp>
      <p:sp>
        <p:nvSpPr>
          <p:cNvPr id="10" name="TextBox 9"/>
          <p:cNvSpPr txBox="1"/>
          <p:nvPr/>
        </p:nvSpPr>
        <p:spPr>
          <a:xfrm>
            <a:off x="650436" y="3959467"/>
            <a:ext cx="3927585" cy="2677656"/>
          </a:xfrm>
          <a:prstGeom prst="rect">
            <a:avLst/>
          </a:prstGeom>
          <a:noFill/>
        </p:spPr>
        <p:txBody>
          <a:bodyPr wrap="square" rtlCol="0">
            <a:spAutoFit/>
          </a:bodyPr>
          <a:lstStyle/>
          <a:p>
            <a:r>
              <a:rPr lang="en-US" sz="2800" b="1" dirty="0">
                <a:solidFill>
                  <a:srgbClr val="005694"/>
                </a:solidFill>
              </a:rPr>
              <a:t>               HIGHER</a:t>
            </a:r>
          </a:p>
          <a:p>
            <a:r>
              <a:rPr lang="en-US" sz="2000" b="1" dirty="0">
                <a:solidFill>
                  <a:srgbClr val="005694"/>
                </a:solidFill>
              </a:rPr>
              <a:t>	    	      </a:t>
            </a:r>
            <a:r>
              <a:rPr lang="en-US" sz="3200" b="1" dirty="0">
                <a:solidFill>
                  <a:srgbClr val="005694"/>
                </a:solidFill>
              </a:rPr>
              <a:t>WHEN </a:t>
            </a:r>
          </a:p>
          <a:p>
            <a:endParaRPr lang="en-US" sz="800" b="1" dirty="0">
              <a:solidFill>
                <a:srgbClr val="005694"/>
              </a:solidFill>
            </a:endParaRPr>
          </a:p>
          <a:p>
            <a:pPr marL="352425" indent="-176213">
              <a:buFont typeface="Arial" panose="020B0604020202020204" pitchFamily="34" charset="0"/>
              <a:buChar char="•"/>
            </a:pPr>
            <a:r>
              <a:rPr lang="en-US" sz="2000" b="1" dirty="0">
                <a:solidFill>
                  <a:srgbClr val="005694"/>
                </a:solidFill>
              </a:rPr>
              <a:t>Organizations know the person’s preferences regarding intimate relationships</a:t>
            </a:r>
          </a:p>
          <a:p>
            <a:pPr marL="352425" indent="-176213">
              <a:buFont typeface="Arial" panose="020B0604020202020204" pitchFamily="34" charset="0"/>
              <a:buChar char="•"/>
            </a:pPr>
            <a:r>
              <a:rPr lang="en-US" sz="2000" b="1" dirty="0">
                <a:solidFill>
                  <a:srgbClr val="005694"/>
                </a:solidFill>
              </a:rPr>
              <a:t>Organizations support close personal relationships</a:t>
            </a:r>
          </a:p>
        </p:txBody>
      </p:sp>
      <p:sp>
        <p:nvSpPr>
          <p:cNvPr id="11" name="TextBox 10"/>
          <p:cNvSpPr txBox="1"/>
          <p:nvPr/>
        </p:nvSpPr>
        <p:spPr>
          <a:xfrm>
            <a:off x="843870" y="4082560"/>
            <a:ext cx="1035859" cy="707886"/>
          </a:xfrm>
          <a:prstGeom prst="rect">
            <a:avLst/>
          </a:prstGeom>
          <a:solidFill>
            <a:srgbClr val="FF895A"/>
          </a:solidFill>
        </p:spPr>
        <p:txBody>
          <a:bodyPr wrap="square" rtlCol="0">
            <a:spAutoFit/>
          </a:bodyPr>
          <a:lstStyle/>
          <a:p>
            <a:r>
              <a:rPr lang="en-US" sz="4000" b="1" dirty="0">
                <a:solidFill>
                  <a:schemeClr val="bg1"/>
                </a:solidFill>
              </a:rPr>
              <a:t>11X</a:t>
            </a:r>
          </a:p>
        </p:txBody>
      </p:sp>
      <p:sp>
        <p:nvSpPr>
          <p:cNvPr id="12" name="TextBox 11"/>
          <p:cNvSpPr txBox="1"/>
          <p:nvPr/>
        </p:nvSpPr>
        <p:spPr>
          <a:xfrm>
            <a:off x="4771456" y="3959467"/>
            <a:ext cx="3927585" cy="2062103"/>
          </a:xfrm>
          <a:prstGeom prst="rect">
            <a:avLst/>
          </a:prstGeom>
          <a:noFill/>
        </p:spPr>
        <p:txBody>
          <a:bodyPr wrap="square" rtlCol="0">
            <a:spAutoFit/>
          </a:bodyPr>
          <a:lstStyle/>
          <a:p>
            <a:r>
              <a:rPr lang="en-US" sz="2800" b="1" dirty="0">
                <a:solidFill>
                  <a:srgbClr val="005694"/>
                </a:solidFill>
              </a:rPr>
              <a:t>               HIGHER</a:t>
            </a:r>
          </a:p>
          <a:p>
            <a:r>
              <a:rPr lang="en-US" sz="2000" b="1" dirty="0">
                <a:solidFill>
                  <a:srgbClr val="005694"/>
                </a:solidFill>
              </a:rPr>
              <a:t>	    	      </a:t>
            </a:r>
            <a:r>
              <a:rPr lang="en-US" sz="3200" b="1" dirty="0">
                <a:solidFill>
                  <a:srgbClr val="005694"/>
                </a:solidFill>
              </a:rPr>
              <a:t>WHEN </a:t>
            </a:r>
          </a:p>
          <a:p>
            <a:endParaRPr lang="en-US" sz="800" b="1" dirty="0">
              <a:solidFill>
                <a:srgbClr val="005694"/>
              </a:solidFill>
            </a:endParaRPr>
          </a:p>
          <a:p>
            <a:pPr marL="352425" indent="-176213">
              <a:buFont typeface="Arial" panose="020B0604020202020204" pitchFamily="34" charset="0"/>
              <a:buChar char="•"/>
            </a:pPr>
            <a:r>
              <a:rPr lang="en-US" sz="2000" b="1" dirty="0">
                <a:solidFill>
                  <a:srgbClr val="005694"/>
                </a:solidFill>
              </a:rPr>
              <a:t>Individualized supports are in place for close personal relationships</a:t>
            </a:r>
          </a:p>
        </p:txBody>
      </p:sp>
      <p:sp>
        <p:nvSpPr>
          <p:cNvPr id="13" name="TextBox 12"/>
          <p:cNvSpPr txBox="1"/>
          <p:nvPr/>
        </p:nvSpPr>
        <p:spPr>
          <a:xfrm>
            <a:off x="4964890" y="4082560"/>
            <a:ext cx="1035859" cy="707886"/>
          </a:xfrm>
          <a:prstGeom prst="rect">
            <a:avLst/>
          </a:prstGeom>
          <a:solidFill>
            <a:srgbClr val="FF895A"/>
          </a:solidFill>
        </p:spPr>
        <p:txBody>
          <a:bodyPr wrap="square" rtlCol="0">
            <a:spAutoFit/>
          </a:bodyPr>
          <a:lstStyle/>
          <a:p>
            <a:r>
              <a:rPr lang="en-US" sz="4000" b="1" dirty="0">
                <a:solidFill>
                  <a:schemeClr val="bg1"/>
                </a:solidFill>
              </a:rPr>
              <a:t>20X</a:t>
            </a:r>
          </a:p>
        </p:txBody>
      </p:sp>
    </p:spTree>
    <p:extLst>
      <p:ext uri="{BB962C8B-B14F-4D97-AF65-F5344CB8AC3E}">
        <p14:creationId xmlns:p14="http://schemas.microsoft.com/office/powerpoint/2010/main" val="207858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10" grpId="0"/>
      <p:bldP spid="11" grpId="0" animBg="1"/>
      <p:bldP spid="12"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873303" y="967066"/>
            <a:ext cx="8373439" cy="0"/>
          </a:xfrm>
          <a:prstGeom prst="line">
            <a:avLst/>
          </a:prstGeom>
          <a:ln w="22225">
            <a:solidFill>
              <a:srgbClr val="FF895A"/>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5" y="2365"/>
            <a:ext cx="1331855" cy="1170617"/>
          </a:xfrm>
          <a:prstGeom prst="rect">
            <a:avLst/>
          </a:prstGeom>
        </p:spPr>
      </p:pic>
      <p:sp>
        <p:nvSpPr>
          <p:cNvPr id="6" name="TextBox 5"/>
          <p:cNvSpPr txBox="1"/>
          <p:nvPr/>
        </p:nvSpPr>
        <p:spPr>
          <a:xfrm>
            <a:off x="2142108" y="421243"/>
            <a:ext cx="4859857" cy="1107996"/>
          </a:xfrm>
          <a:prstGeom prst="rect">
            <a:avLst/>
          </a:prstGeom>
          <a:noFill/>
        </p:spPr>
        <p:txBody>
          <a:bodyPr wrap="none" rtlCol="0">
            <a:spAutoFit/>
          </a:bodyPr>
          <a:lstStyle/>
          <a:p>
            <a:pPr algn="ctr"/>
            <a:r>
              <a:rPr lang="en-US" sz="3300" dirty="0">
                <a:solidFill>
                  <a:srgbClr val="005694"/>
                </a:solidFill>
              </a:rPr>
              <a:t>HOW TO USE THE DATA</a:t>
            </a:r>
          </a:p>
          <a:p>
            <a:pPr algn="ctr"/>
            <a:r>
              <a:rPr lang="en-US" sz="3300" dirty="0">
                <a:solidFill>
                  <a:srgbClr val="005694"/>
                </a:solidFill>
              </a:rPr>
              <a:t>ORGANIZATIONAL CHANGE</a:t>
            </a:r>
          </a:p>
        </p:txBody>
      </p:sp>
      <p:sp>
        <p:nvSpPr>
          <p:cNvPr id="2" name="Rectangle 1"/>
          <p:cNvSpPr/>
          <p:nvPr/>
        </p:nvSpPr>
        <p:spPr>
          <a:xfrm>
            <a:off x="738852" y="1718805"/>
            <a:ext cx="7516317" cy="4832092"/>
          </a:xfrm>
          <a:prstGeom prst="rect">
            <a:avLst/>
          </a:prstGeom>
        </p:spPr>
        <p:txBody>
          <a:bodyPr wrap="square">
            <a:spAutoFit/>
          </a:bodyPr>
          <a:lstStyle/>
          <a:p>
            <a:r>
              <a:rPr lang="en-US" sz="2800" dirty="0"/>
              <a:t>“It’s all very central to our strategic planning. We really look at all of our data to examine where we’ve been and where it is that we want to go,” says Kim Zoeller, President and CEO of Ray Graham Associates, adding, “We plan with that data; everything from our staff training, to how we budget our funds, to whether or not we create a new initiative to better support people.” </a:t>
            </a:r>
          </a:p>
          <a:p>
            <a:endParaRPr lang="en-US" sz="2800" dirty="0"/>
          </a:p>
          <a:p>
            <a:r>
              <a:rPr lang="en-US" sz="2800" b="1" dirty="0"/>
              <a:t>“Personal Outcome Measures® isn’t something we do. It’s everything we do.”</a:t>
            </a:r>
            <a:r>
              <a:rPr lang="en-US" sz="2800" dirty="0"/>
              <a:t> Kim Zoeller.</a:t>
            </a:r>
          </a:p>
        </p:txBody>
      </p:sp>
    </p:spTree>
    <p:extLst>
      <p:ext uri="{BB962C8B-B14F-4D97-AF65-F5344CB8AC3E}">
        <p14:creationId xmlns:p14="http://schemas.microsoft.com/office/powerpoint/2010/main" val="3265829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873303" y="967066"/>
            <a:ext cx="8373439" cy="0"/>
          </a:xfrm>
          <a:prstGeom prst="line">
            <a:avLst/>
          </a:prstGeom>
          <a:ln w="22225">
            <a:solidFill>
              <a:srgbClr val="FF895A"/>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5" y="2365"/>
            <a:ext cx="1331855" cy="1170617"/>
          </a:xfrm>
          <a:prstGeom prst="rect">
            <a:avLst/>
          </a:prstGeom>
        </p:spPr>
      </p:pic>
      <p:sp>
        <p:nvSpPr>
          <p:cNvPr id="6" name="TextBox 5"/>
          <p:cNvSpPr txBox="1"/>
          <p:nvPr/>
        </p:nvSpPr>
        <p:spPr>
          <a:xfrm>
            <a:off x="1895374" y="421243"/>
            <a:ext cx="5353325" cy="1107996"/>
          </a:xfrm>
          <a:prstGeom prst="rect">
            <a:avLst/>
          </a:prstGeom>
          <a:noFill/>
        </p:spPr>
        <p:txBody>
          <a:bodyPr wrap="none" rtlCol="0">
            <a:spAutoFit/>
          </a:bodyPr>
          <a:lstStyle/>
          <a:p>
            <a:pPr algn="ctr"/>
            <a:r>
              <a:rPr lang="en-US" sz="3300" dirty="0">
                <a:solidFill>
                  <a:srgbClr val="005694"/>
                </a:solidFill>
              </a:rPr>
              <a:t>HOW TO USE THE DATA</a:t>
            </a:r>
          </a:p>
          <a:p>
            <a:pPr algn="ctr"/>
            <a:r>
              <a:rPr lang="en-US" sz="3300" dirty="0">
                <a:solidFill>
                  <a:srgbClr val="005694"/>
                </a:solidFill>
              </a:rPr>
              <a:t>STATEWIDE SYSTEMS CHANGE</a:t>
            </a:r>
          </a:p>
        </p:txBody>
      </p:sp>
      <p:sp>
        <p:nvSpPr>
          <p:cNvPr id="2" name="Rectangle 1"/>
          <p:cNvSpPr/>
          <p:nvPr/>
        </p:nvSpPr>
        <p:spPr>
          <a:xfrm>
            <a:off x="600111" y="1529239"/>
            <a:ext cx="7943850" cy="3046988"/>
          </a:xfrm>
          <a:prstGeom prst="rect">
            <a:avLst/>
          </a:prstGeom>
        </p:spPr>
        <p:txBody>
          <a:bodyPr wrap="square">
            <a:spAutoFit/>
          </a:bodyPr>
          <a:lstStyle/>
          <a:p>
            <a:r>
              <a:rPr lang="en-US" sz="2400" dirty="0"/>
              <a:t> "While transition plan approval is the first of many steps, we believe our ongoing work through CQL’s Network Accreditation process has perfectly positioned us to be successful in coming into full compliance with the CMS Settings rules.” </a:t>
            </a:r>
          </a:p>
          <a:p>
            <a:endParaRPr lang="en-US" sz="2400" dirty="0"/>
          </a:p>
          <a:p>
            <a:r>
              <a:rPr lang="en-US" sz="2400" dirty="0"/>
              <a:t>Debra Payne, Commissioner of the Tennessee Department of Intellectual and Developmental Disabilities (TN DIDD).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36" y="4787265"/>
            <a:ext cx="7620000" cy="1238250"/>
          </a:xfrm>
          <a:prstGeom prst="rect">
            <a:avLst/>
          </a:prstGeom>
        </p:spPr>
      </p:pic>
    </p:spTree>
    <p:extLst>
      <p:ext uri="{BB962C8B-B14F-4D97-AF65-F5344CB8AC3E}">
        <p14:creationId xmlns:p14="http://schemas.microsoft.com/office/powerpoint/2010/main" val="1332787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08E2311-E3C9-46D8-A04F-1A47862F4879}"/>
              </a:ext>
            </a:extLst>
          </p:cNvPr>
          <p:cNvGraphicFramePr>
            <a:graphicFrameLocks/>
          </p:cNvGraphicFramePr>
          <p:nvPr>
            <p:extLst>
              <p:ext uri="{D42A27DB-BD31-4B8C-83A1-F6EECF244321}">
                <p14:modId xmlns:p14="http://schemas.microsoft.com/office/powerpoint/2010/main" val="428057089"/>
              </p:ext>
            </p:extLst>
          </p:nvPr>
        </p:nvGraphicFramePr>
        <p:xfrm>
          <a:off x="147919" y="80682"/>
          <a:ext cx="8895228" cy="665629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060639" y="1786508"/>
            <a:ext cx="1411942" cy="430887"/>
          </a:xfrm>
          <a:prstGeom prst="rect">
            <a:avLst/>
          </a:prstGeom>
          <a:noFill/>
        </p:spPr>
        <p:txBody>
          <a:bodyPr wrap="square" rtlCol="0">
            <a:spAutoFit/>
          </a:bodyPr>
          <a:lstStyle/>
          <a:p>
            <a:pPr algn="ctr"/>
            <a:r>
              <a:rPr lang="en-US" sz="1100" dirty="0"/>
              <a:t>18% decrease between 1995 - 2015</a:t>
            </a:r>
          </a:p>
        </p:txBody>
      </p:sp>
      <p:sp>
        <p:nvSpPr>
          <p:cNvPr id="8" name="TextBox 7"/>
          <p:cNvSpPr txBox="1"/>
          <p:nvPr/>
        </p:nvSpPr>
        <p:spPr>
          <a:xfrm>
            <a:off x="5544671" y="2655795"/>
            <a:ext cx="963706" cy="600164"/>
          </a:xfrm>
          <a:prstGeom prst="rect">
            <a:avLst/>
          </a:prstGeom>
          <a:noFill/>
        </p:spPr>
        <p:txBody>
          <a:bodyPr wrap="square" rtlCol="0">
            <a:spAutoFit/>
          </a:bodyPr>
          <a:lstStyle/>
          <a:p>
            <a:pPr algn="ctr"/>
            <a:r>
              <a:rPr lang="en-US" sz="1100" dirty="0"/>
              <a:t>23% increase between 1995 - 2015</a:t>
            </a:r>
          </a:p>
        </p:txBody>
      </p:sp>
      <p:sp>
        <p:nvSpPr>
          <p:cNvPr id="10" name="TextBox 9"/>
          <p:cNvSpPr txBox="1"/>
          <p:nvPr/>
        </p:nvSpPr>
        <p:spPr>
          <a:xfrm>
            <a:off x="6678706" y="2297207"/>
            <a:ext cx="963706" cy="600164"/>
          </a:xfrm>
          <a:prstGeom prst="rect">
            <a:avLst/>
          </a:prstGeom>
          <a:noFill/>
        </p:spPr>
        <p:txBody>
          <a:bodyPr wrap="square" rtlCol="0">
            <a:spAutoFit/>
          </a:bodyPr>
          <a:lstStyle/>
          <a:p>
            <a:pPr algn="ctr"/>
            <a:r>
              <a:rPr lang="en-US" sz="1100" dirty="0"/>
              <a:t>17% increase between 1995 - 2015</a:t>
            </a:r>
          </a:p>
        </p:txBody>
      </p:sp>
    </p:spTree>
    <p:extLst>
      <p:ext uri="{BB962C8B-B14F-4D97-AF65-F5344CB8AC3E}">
        <p14:creationId xmlns:p14="http://schemas.microsoft.com/office/powerpoint/2010/main" val="110785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C37C59C-ACEF-410F-B172-4DC746BEDD17}"/>
              </a:ext>
            </a:extLst>
          </p:cNvPr>
          <p:cNvGraphicFramePr>
            <a:graphicFrameLocks/>
          </p:cNvGraphicFramePr>
          <p:nvPr>
            <p:extLst>
              <p:ext uri="{D42A27DB-BD31-4B8C-83A1-F6EECF244321}">
                <p14:modId xmlns:p14="http://schemas.microsoft.com/office/powerpoint/2010/main" val="4124415008"/>
              </p:ext>
            </p:extLst>
          </p:nvPr>
        </p:nvGraphicFramePr>
        <p:xfrm>
          <a:off x="203199" y="151075"/>
          <a:ext cx="8773459" cy="657245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032439" y="1080537"/>
            <a:ext cx="1411942" cy="430887"/>
          </a:xfrm>
          <a:prstGeom prst="rect">
            <a:avLst/>
          </a:prstGeom>
          <a:noFill/>
        </p:spPr>
        <p:txBody>
          <a:bodyPr wrap="square" rtlCol="0">
            <a:spAutoFit/>
          </a:bodyPr>
          <a:lstStyle/>
          <a:p>
            <a:pPr algn="ctr"/>
            <a:r>
              <a:rPr lang="en-US" sz="1100" dirty="0"/>
              <a:t>7% decrease between 1995 - 2015</a:t>
            </a:r>
          </a:p>
        </p:txBody>
      </p:sp>
      <p:sp>
        <p:nvSpPr>
          <p:cNvPr id="4" name="TextBox 3"/>
          <p:cNvSpPr txBox="1"/>
          <p:nvPr/>
        </p:nvSpPr>
        <p:spPr>
          <a:xfrm>
            <a:off x="4992969" y="1790990"/>
            <a:ext cx="1589366" cy="430887"/>
          </a:xfrm>
          <a:prstGeom prst="rect">
            <a:avLst/>
          </a:prstGeom>
          <a:noFill/>
        </p:spPr>
        <p:txBody>
          <a:bodyPr wrap="square" rtlCol="0">
            <a:spAutoFit/>
          </a:bodyPr>
          <a:lstStyle/>
          <a:p>
            <a:pPr algn="ctr"/>
            <a:r>
              <a:rPr lang="en-US" sz="1100" dirty="0"/>
              <a:t>8% increase between 1995 - 2015</a:t>
            </a:r>
          </a:p>
        </p:txBody>
      </p:sp>
    </p:spTree>
    <p:extLst>
      <p:ext uri="{BB962C8B-B14F-4D97-AF65-F5344CB8AC3E}">
        <p14:creationId xmlns:p14="http://schemas.microsoft.com/office/powerpoint/2010/main" val="2006996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467673B-4783-4D2E-8261-004610B5A0E8}"/>
              </a:ext>
            </a:extLst>
          </p:cNvPr>
          <p:cNvGraphicFramePr>
            <a:graphicFrameLocks/>
          </p:cNvGraphicFramePr>
          <p:nvPr>
            <p:extLst>
              <p:ext uri="{D42A27DB-BD31-4B8C-83A1-F6EECF244321}">
                <p14:modId xmlns:p14="http://schemas.microsoft.com/office/powerpoint/2010/main" val="2730524035"/>
              </p:ext>
            </p:extLst>
          </p:nvPr>
        </p:nvGraphicFramePr>
        <p:xfrm>
          <a:off x="191247" y="166978"/>
          <a:ext cx="8833224" cy="658643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27674" y="2250431"/>
            <a:ext cx="1411942" cy="430887"/>
          </a:xfrm>
          <a:prstGeom prst="rect">
            <a:avLst/>
          </a:prstGeom>
          <a:noFill/>
        </p:spPr>
        <p:txBody>
          <a:bodyPr wrap="square" rtlCol="0">
            <a:spAutoFit/>
          </a:bodyPr>
          <a:lstStyle/>
          <a:p>
            <a:pPr algn="ctr"/>
            <a:r>
              <a:rPr lang="en-US" sz="1100" dirty="0"/>
              <a:t>10% increase between 1995 - 2015</a:t>
            </a:r>
          </a:p>
        </p:txBody>
      </p:sp>
      <p:sp>
        <p:nvSpPr>
          <p:cNvPr id="5" name="TextBox 4"/>
          <p:cNvSpPr txBox="1"/>
          <p:nvPr/>
        </p:nvSpPr>
        <p:spPr>
          <a:xfrm>
            <a:off x="5826686" y="1105190"/>
            <a:ext cx="1411942" cy="430887"/>
          </a:xfrm>
          <a:prstGeom prst="rect">
            <a:avLst/>
          </a:prstGeom>
          <a:noFill/>
        </p:spPr>
        <p:txBody>
          <a:bodyPr wrap="square" rtlCol="0">
            <a:spAutoFit/>
          </a:bodyPr>
          <a:lstStyle/>
          <a:p>
            <a:pPr algn="ctr"/>
            <a:r>
              <a:rPr lang="en-US" sz="1100" dirty="0"/>
              <a:t>9% decrease between 1995 - 2015</a:t>
            </a:r>
          </a:p>
        </p:txBody>
      </p:sp>
      <p:sp>
        <p:nvSpPr>
          <p:cNvPr id="6" name="TextBox 5"/>
          <p:cNvSpPr txBox="1"/>
          <p:nvPr/>
        </p:nvSpPr>
        <p:spPr>
          <a:xfrm>
            <a:off x="7417921" y="2582126"/>
            <a:ext cx="1411942" cy="430887"/>
          </a:xfrm>
          <a:prstGeom prst="rect">
            <a:avLst/>
          </a:prstGeom>
          <a:noFill/>
        </p:spPr>
        <p:txBody>
          <a:bodyPr wrap="square" rtlCol="0">
            <a:spAutoFit/>
          </a:bodyPr>
          <a:lstStyle/>
          <a:p>
            <a:pPr algn="ctr"/>
            <a:r>
              <a:rPr lang="en-US" sz="1100" dirty="0"/>
              <a:t>9% decrease between 1995 - 2015</a:t>
            </a:r>
          </a:p>
        </p:txBody>
      </p:sp>
    </p:spTree>
    <p:extLst>
      <p:ext uri="{BB962C8B-B14F-4D97-AF65-F5344CB8AC3E}">
        <p14:creationId xmlns:p14="http://schemas.microsoft.com/office/powerpoint/2010/main" val="539883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1F3EF38-D405-491F-A9E6-64D5AB744B3F}"/>
              </a:ext>
            </a:extLst>
          </p:cNvPr>
          <p:cNvGraphicFramePr>
            <a:graphicFrameLocks/>
          </p:cNvGraphicFramePr>
          <p:nvPr>
            <p:extLst>
              <p:ext uri="{D42A27DB-BD31-4B8C-83A1-F6EECF244321}">
                <p14:modId xmlns:p14="http://schemas.microsoft.com/office/powerpoint/2010/main" val="392389485"/>
              </p:ext>
            </p:extLst>
          </p:nvPr>
        </p:nvGraphicFramePr>
        <p:xfrm>
          <a:off x="77694" y="206734"/>
          <a:ext cx="8982635" cy="646898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507067" y="2806243"/>
            <a:ext cx="2362573" cy="261610"/>
          </a:xfrm>
          <a:prstGeom prst="rect">
            <a:avLst/>
          </a:prstGeom>
          <a:noFill/>
        </p:spPr>
        <p:txBody>
          <a:bodyPr wrap="square" rtlCol="0">
            <a:spAutoFit/>
          </a:bodyPr>
          <a:lstStyle/>
          <a:p>
            <a:pPr algn="ctr"/>
            <a:r>
              <a:rPr lang="en-US" sz="1100" dirty="0"/>
              <a:t>5% increase between 1995 - 2015</a:t>
            </a:r>
          </a:p>
        </p:txBody>
      </p:sp>
      <p:sp>
        <p:nvSpPr>
          <p:cNvPr id="4" name="TextBox 3"/>
          <p:cNvSpPr txBox="1"/>
          <p:nvPr/>
        </p:nvSpPr>
        <p:spPr>
          <a:xfrm>
            <a:off x="6328709" y="2225778"/>
            <a:ext cx="2362573" cy="261610"/>
          </a:xfrm>
          <a:prstGeom prst="rect">
            <a:avLst/>
          </a:prstGeom>
          <a:noFill/>
        </p:spPr>
        <p:txBody>
          <a:bodyPr wrap="square" rtlCol="0">
            <a:spAutoFit/>
          </a:bodyPr>
          <a:lstStyle/>
          <a:p>
            <a:pPr algn="ctr"/>
            <a:r>
              <a:rPr lang="en-US" sz="1100" dirty="0"/>
              <a:t>7% decrease between 1995 - 2015</a:t>
            </a:r>
          </a:p>
        </p:txBody>
      </p:sp>
    </p:spTree>
    <p:extLst>
      <p:ext uri="{BB962C8B-B14F-4D97-AF65-F5344CB8AC3E}">
        <p14:creationId xmlns:p14="http://schemas.microsoft.com/office/powerpoint/2010/main" val="3497679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C990061-2BFB-40F4-BFC9-B73211D4FDE4}"/>
              </a:ext>
            </a:extLst>
          </p:cNvPr>
          <p:cNvGraphicFramePr>
            <a:graphicFrameLocks/>
          </p:cNvGraphicFramePr>
          <p:nvPr>
            <p:extLst>
              <p:ext uri="{D42A27DB-BD31-4B8C-83A1-F6EECF244321}">
                <p14:modId xmlns:p14="http://schemas.microsoft.com/office/powerpoint/2010/main" val="1877391450"/>
              </p:ext>
            </p:extLst>
          </p:nvPr>
        </p:nvGraphicFramePr>
        <p:xfrm>
          <a:off x="87464" y="119270"/>
          <a:ext cx="8953169" cy="666319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30349" y="1938908"/>
            <a:ext cx="2362573" cy="261610"/>
          </a:xfrm>
          <a:prstGeom prst="rect">
            <a:avLst/>
          </a:prstGeom>
          <a:noFill/>
        </p:spPr>
        <p:txBody>
          <a:bodyPr wrap="square" rtlCol="0">
            <a:spAutoFit/>
          </a:bodyPr>
          <a:lstStyle/>
          <a:p>
            <a:pPr algn="ctr"/>
            <a:r>
              <a:rPr lang="en-US" sz="1100" dirty="0"/>
              <a:t>10% increase between 1995 - 2015</a:t>
            </a:r>
          </a:p>
        </p:txBody>
      </p:sp>
      <p:sp>
        <p:nvSpPr>
          <p:cNvPr id="4" name="TextBox 3"/>
          <p:cNvSpPr txBox="1"/>
          <p:nvPr/>
        </p:nvSpPr>
        <p:spPr>
          <a:xfrm>
            <a:off x="5784101" y="1028990"/>
            <a:ext cx="2362573" cy="261610"/>
          </a:xfrm>
          <a:prstGeom prst="rect">
            <a:avLst/>
          </a:prstGeom>
          <a:noFill/>
        </p:spPr>
        <p:txBody>
          <a:bodyPr wrap="square" rtlCol="0">
            <a:spAutoFit/>
          </a:bodyPr>
          <a:lstStyle/>
          <a:p>
            <a:pPr algn="ctr"/>
            <a:r>
              <a:rPr lang="en-US" sz="1100" dirty="0"/>
              <a:t>6% increase between 1995 - 2015</a:t>
            </a:r>
          </a:p>
        </p:txBody>
      </p:sp>
    </p:spTree>
    <p:extLst>
      <p:ext uri="{BB962C8B-B14F-4D97-AF65-F5344CB8AC3E}">
        <p14:creationId xmlns:p14="http://schemas.microsoft.com/office/powerpoint/2010/main" val="1054114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657"/>
          <a:stretch/>
        </p:blipFill>
        <p:spPr>
          <a:xfrm>
            <a:off x="378240" y="286602"/>
            <a:ext cx="8347129" cy="5411338"/>
          </a:xfrm>
          <a:prstGeom prst="rect">
            <a:avLst/>
          </a:prstGeom>
        </p:spPr>
      </p:pic>
      <p:sp>
        <p:nvSpPr>
          <p:cNvPr id="3" name="Rectangle 2"/>
          <p:cNvSpPr/>
          <p:nvPr/>
        </p:nvSpPr>
        <p:spPr>
          <a:xfrm>
            <a:off x="1381351" y="6149286"/>
            <a:ext cx="6052782" cy="369332"/>
          </a:xfrm>
          <a:prstGeom prst="rect">
            <a:avLst/>
          </a:prstGeom>
        </p:spPr>
        <p:txBody>
          <a:bodyPr wrap="square">
            <a:spAutoFit/>
          </a:bodyPr>
          <a:lstStyle/>
          <a:p>
            <a:pPr algn="ctr"/>
            <a:r>
              <a:rPr lang="en-US" b="1" dirty="0">
                <a:hlinkClick r:id="rId3"/>
              </a:rPr>
              <a:t>https://c-q-l.org/resource-library/toolkit-for-states</a:t>
            </a:r>
            <a:endParaRPr lang="en-US" b="1" dirty="0"/>
          </a:p>
        </p:txBody>
      </p:sp>
    </p:spTree>
    <p:extLst>
      <p:ext uri="{BB962C8B-B14F-4D97-AF65-F5344CB8AC3E}">
        <p14:creationId xmlns:p14="http://schemas.microsoft.com/office/powerpoint/2010/main" val="363717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2296239" y="421243"/>
            <a:ext cx="4551567" cy="600164"/>
          </a:xfrm>
          <a:prstGeom prst="rect">
            <a:avLst/>
          </a:prstGeom>
          <a:noFill/>
        </p:spPr>
        <p:txBody>
          <a:bodyPr wrap="none" rtlCol="0">
            <a:spAutoFit/>
          </a:bodyPr>
          <a:lstStyle/>
          <a:p>
            <a:pPr algn="ctr"/>
            <a:r>
              <a:rPr lang="en-US" sz="3300" dirty="0">
                <a:solidFill>
                  <a:srgbClr val="005694"/>
                </a:solidFill>
              </a:rPr>
              <a:t>DEFINITIONS OF QUALITY</a:t>
            </a:r>
          </a:p>
        </p:txBody>
      </p:sp>
      <p:cxnSp>
        <p:nvCxnSpPr>
          <p:cNvPr id="72" name="Straight Connector 71"/>
          <p:cNvCxnSpPr/>
          <p:nvPr/>
        </p:nvCxnSpPr>
        <p:spPr>
          <a:xfrm>
            <a:off x="842481" y="967066"/>
            <a:ext cx="8507002" cy="0"/>
          </a:xfrm>
          <a:prstGeom prst="line">
            <a:avLst/>
          </a:prstGeom>
          <a:ln w="22225">
            <a:solidFill>
              <a:srgbClr val="FF895A"/>
            </a:solidFill>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5" y="2365"/>
            <a:ext cx="1331855" cy="1170617"/>
          </a:xfrm>
          <a:prstGeom prst="rect">
            <a:avLst/>
          </a:prstGeom>
        </p:spPr>
      </p:pic>
      <p:sp>
        <p:nvSpPr>
          <p:cNvPr id="2" name="Isosceles Triangle 1"/>
          <p:cNvSpPr/>
          <p:nvPr/>
        </p:nvSpPr>
        <p:spPr>
          <a:xfrm>
            <a:off x="-162232" y="1333499"/>
            <a:ext cx="6429681" cy="5096797"/>
          </a:xfrm>
          <a:prstGeom prst="triangle">
            <a:avLst>
              <a:gd name="adj" fmla="val 50000"/>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p:cNvCxnSpPr/>
          <p:nvPr/>
        </p:nvCxnSpPr>
        <p:spPr>
          <a:xfrm>
            <a:off x="518631" y="3886200"/>
            <a:ext cx="4624869"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911860" y="3886200"/>
            <a:ext cx="4624869" cy="0"/>
          </a:xfrm>
          <a:prstGeom prst="line">
            <a:avLst/>
          </a:prstGeom>
          <a:ln w="101600">
            <a:solidFill>
              <a:srgbClr val="FF895A"/>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485781" y="4523794"/>
            <a:ext cx="3044960" cy="1077218"/>
          </a:xfrm>
          <a:prstGeom prst="rect">
            <a:avLst/>
          </a:prstGeom>
          <a:noFill/>
        </p:spPr>
        <p:txBody>
          <a:bodyPr wrap="square" rtlCol="0">
            <a:spAutoFit/>
          </a:bodyPr>
          <a:lstStyle/>
          <a:p>
            <a:pPr algn="ctr"/>
            <a:r>
              <a:rPr lang="en-US" sz="3200" b="1" dirty="0">
                <a:solidFill>
                  <a:schemeClr val="bg1"/>
                </a:solidFill>
              </a:rPr>
              <a:t>QUALITY</a:t>
            </a:r>
            <a:br>
              <a:rPr lang="en-US" sz="3200" b="1" dirty="0">
                <a:solidFill>
                  <a:schemeClr val="bg1"/>
                </a:solidFill>
              </a:rPr>
            </a:br>
            <a:r>
              <a:rPr lang="en-US" sz="3200" b="1" dirty="0">
                <a:solidFill>
                  <a:schemeClr val="bg1"/>
                </a:solidFill>
              </a:rPr>
              <a:t>ASSURANCE</a:t>
            </a:r>
          </a:p>
        </p:txBody>
      </p:sp>
      <p:sp>
        <p:nvSpPr>
          <p:cNvPr id="81" name="TextBox 80"/>
          <p:cNvSpPr txBox="1"/>
          <p:nvPr/>
        </p:nvSpPr>
        <p:spPr>
          <a:xfrm>
            <a:off x="1485781" y="2834591"/>
            <a:ext cx="3044960" cy="1077218"/>
          </a:xfrm>
          <a:prstGeom prst="rect">
            <a:avLst/>
          </a:prstGeom>
          <a:noFill/>
        </p:spPr>
        <p:txBody>
          <a:bodyPr wrap="square" rtlCol="0">
            <a:spAutoFit/>
          </a:bodyPr>
          <a:lstStyle/>
          <a:p>
            <a:pPr algn="ctr"/>
            <a:r>
              <a:rPr lang="en-US" sz="3200" b="1" dirty="0">
                <a:solidFill>
                  <a:schemeClr val="bg1"/>
                </a:solidFill>
              </a:rPr>
              <a:t>QUALITY</a:t>
            </a:r>
            <a:br>
              <a:rPr lang="en-US" sz="3200" b="1" dirty="0">
                <a:solidFill>
                  <a:schemeClr val="bg1"/>
                </a:solidFill>
              </a:rPr>
            </a:br>
            <a:r>
              <a:rPr lang="en-US" sz="3200" b="1" dirty="0">
                <a:solidFill>
                  <a:schemeClr val="bg1"/>
                </a:solidFill>
              </a:rPr>
              <a:t>ENHANCEMENT</a:t>
            </a:r>
          </a:p>
        </p:txBody>
      </p:sp>
      <p:sp>
        <p:nvSpPr>
          <p:cNvPr id="92" name="TextBox 91"/>
          <p:cNvSpPr txBox="1"/>
          <p:nvPr/>
        </p:nvSpPr>
        <p:spPr>
          <a:xfrm>
            <a:off x="5306944" y="2834591"/>
            <a:ext cx="3513206" cy="1092607"/>
          </a:xfrm>
          <a:prstGeom prst="rect">
            <a:avLst/>
          </a:prstGeom>
          <a:noFill/>
        </p:spPr>
        <p:txBody>
          <a:bodyPr wrap="square" rtlCol="0">
            <a:spAutoFit/>
          </a:bodyPr>
          <a:lstStyle/>
          <a:p>
            <a:pPr algn="ctr"/>
            <a:r>
              <a:rPr lang="en-US" sz="3200" b="1" dirty="0">
                <a:solidFill>
                  <a:srgbClr val="005694"/>
                </a:solidFill>
              </a:rPr>
              <a:t>Personal Outcome</a:t>
            </a:r>
            <a:br>
              <a:rPr lang="en-US" sz="3200" b="1" dirty="0">
                <a:solidFill>
                  <a:srgbClr val="005694"/>
                </a:solidFill>
              </a:rPr>
            </a:br>
            <a:r>
              <a:rPr lang="en-US" sz="3200" b="1" dirty="0">
                <a:solidFill>
                  <a:srgbClr val="005694"/>
                </a:solidFill>
              </a:rPr>
              <a:t>Measures</a:t>
            </a:r>
            <a:r>
              <a:rPr lang="en-US" sz="3200" dirty="0">
                <a:solidFill>
                  <a:srgbClr val="005694"/>
                </a:solidFill>
              </a:rPr>
              <a:t>®</a:t>
            </a:r>
            <a:endParaRPr lang="en-US" sz="3200" b="1" dirty="0">
              <a:solidFill>
                <a:srgbClr val="005694"/>
              </a:solidFill>
            </a:endParaRPr>
          </a:p>
        </p:txBody>
      </p:sp>
      <p:sp>
        <p:nvSpPr>
          <p:cNvPr id="93" name="TextBox 92"/>
          <p:cNvSpPr txBox="1"/>
          <p:nvPr/>
        </p:nvSpPr>
        <p:spPr>
          <a:xfrm>
            <a:off x="5306944" y="4523794"/>
            <a:ext cx="3513206" cy="1077218"/>
          </a:xfrm>
          <a:prstGeom prst="rect">
            <a:avLst/>
          </a:prstGeom>
          <a:noFill/>
        </p:spPr>
        <p:txBody>
          <a:bodyPr wrap="square" rtlCol="0">
            <a:spAutoFit/>
          </a:bodyPr>
          <a:lstStyle/>
          <a:p>
            <a:pPr algn="ctr"/>
            <a:r>
              <a:rPr lang="en-US" sz="3200" b="1" dirty="0">
                <a:solidFill>
                  <a:srgbClr val="005694"/>
                </a:solidFill>
              </a:rPr>
              <a:t>Basic</a:t>
            </a:r>
            <a:br>
              <a:rPr lang="en-US" sz="3200" b="1" dirty="0">
                <a:solidFill>
                  <a:srgbClr val="005694"/>
                </a:solidFill>
              </a:rPr>
            </a:br>
            <a:r>
              <a:rPr lang="en-US" sz="3200" b="1" dirty="0">
                <a:solidFill>
                  <a:srgbClr val="005694"/>
                </a:solidFill>
              </a:rPr>
              <a:t>Assurances</a:t>
            </a:r>
            <a:r>
              <a:rPr lang="en-US" sz="3200" dirty="0">
                <a:solidFill>
                  <a:srgbClr val="005694"/>
                </a:solidFill>
              </a:rPr>
              <a:t>®</a:t>
            </a:r>
            <a:endParaRPr lang="en-US" sz="3200" b="1" dirty="0">
              <a:solidFill>
                <a:srgbClr val="005694"/>
              </a:solidFill>
            </a:endParaRPr>
          </a:p>
        </p:txBody>
      </p:sp>
    </p:spTree>
    <p:extLst>
      <p:ext uri="{BB962C8B-B14F-4D97-AF65-F5344CB8AC3E}">
        <p14:creationId xmlns:p14="http://schemas.microsoft.com/office/powerpoint/2010/main" val="2798180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88953193"/>
              </p:ext>
            </p:extLst>
          </p:nvPr>
        </p:nvGraphicFramePr>
        <p:xfrm>
          <a:off x="127221" y="59766"/>
          <a:ext cx="8831509" cy="6590605"/>
        </p:xfrm>
        <a:graphic>
          <a:graphicData uri="http://schemas.openxmlformats.org/drawingml/2006/table">
            <a:tbl>
              <a:tblPr firstRow="1" firstCol="1" lastRow="1" lastCol="1" bandRow="1" bandCol="1">
                <a:tableStyleId>{22838BEF-8BB2-4498-84A7-C5851F593DF1}</a:tableStyleId>
              </a:tblPr>
              <a:tblGrid>
                <a:gridCol w="5783508">
                  <a:extLst>
                    <a:ext uri="{9D8B030D-6E8A-4147-A177-3AD203B41FA5}">
                      <a16:colId xmlns:a16="http://schemas.microsoft.com/office/drawing/2014/main" val="932193137"/>
                    </a:ext>
                  </a:extLst>
                </a:gridCol>
                <a:gridCol w="1512047">
                  <a:extLst>
                    <a:ext uri="{9D8B030D-6E8A-4147-A177-3AD203B41FA5}">
                      <a16:colId xmlns:a16="http://schemas.microsoft.com/office/drawing/2014/main" val="1064466013"/>
                    </a:ext>
                  </a:extLst>
                </a:gridCol>
                <a:gridCol w="1535954">
                  <a:extLst>
                    <a:ext uri="{9D8B030D-6E8A-4147-A177-3AD203B41FA5}">
                      <a16:colId xmlns:a16="http://schemas.microsoft.com/office/drawing/2014/main" val="213762301"/>
                    </a:ext>
                  </a:extLst>
                </a:gridCol>
              </a:tblGrid>
              <a:tr h="830452">
                <a:tc>
                  <a:txBody>
                    <a:bodyPr/>
                    <a:lstStyle/>
                    <a:p>
                      <a:pPr marL="676275" marR="496570" indent="-210820" algn="ctr">
                        <a:lnSpc>
                          <a:spcPct val="112000"/>
                        </a:lnSpc>
                        <a:spcBef>
                          <a:spcPts val="1325"/>
                        </a:spcBef>
                        <a:spcAft>
                          <a:spcPts val="0"/>
                        </a:spcAft>
                      </a:pPr>
                      <a:r>
                        <a:rPr lang="en-US" sz="1800" u="none" dirty="0">
                          <a:effectLst>
                            <a:outerShdw blurRad="38100" dist="38100" dir="2700000" algn="tl">
                              <a:srgbClr val="000000">
                                <a:alpha val="43137"/>
                              </a:srgbClr>
                            </a:outerShdw>
                          </a:effectLst>
                        </a:rPr>
                        <a:t>New Requirements for Home and Community-Based  Settings</a:t>
                      </a:r>
                      <a:endParaRPr lang="en-US" sz="1800" u="none"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rgbClr val="FF895A"/>
                    </a:solidFill>
                  </a:tcPr>
                </a:tc>
                <a:tc>
                  <a:txBody>
                    <a:bodyPr/>
                    <a:lstStyle/>
                    <a:p>
                      <a:pPr marL="85725" marR="83185" indent="10795" algn="ctr">
                        <a:lnSpc>
                          <a:spcPct val="110000"/>
                        </a:lnSpc>
                        <a:spcBef>
                          <a:spcPts val="85"/>
                        </a:spcBef>
                        <a:spcAft>
                          <a:spcPts val="0"/>
                        </a:spcAft>
                      </a:pPr>
                      <a:r>
                        <a:rPr lang="en-US" sz="1200" spc="-25" dirty="0">
                          <a:effectLst/>
                        </a:rPr>
                        <a:t>CQL </a:t>
                      </a:r>
                      <a:r>
                        <a:rPr lang="en-US" sz="1200" dirty="0">
                          <a:effectLst/>
                        </a:rPr>
                        <a:t>Basic </a:t>
                      </a:r>
                      <a:r>
                        <a:rPr lang="en-US" sz="1200" spc="-15" dirty="0">
                          <a:effectLst/>
                        </a:rPr>
                        <a:t>Assurances®: </a:t>
                      </a:r>
                      <a:r>
                        <a:rPr lang="en-US" sz="1200" dirty="0">
                          <a:effectLst/>
                        </a:rPr>
                        <a:t>Organization</a:t>
                      </a:r>
                      <a:r>
                        <a:rPr lang="en-US" sz="1200" spc="-40" dirty="0">
                          <a:effectLst/>
                        </a:rPr>
                        <a:t> </a:t>
                      </a:r>
                      <a:r>
                        <a:rPr lang="en-US" sz="1200" dirty="0">
                          <a:effectLst/>
                        </a:rPr>
                        <a:t>Level </a:t>
                      </a:r>
                      <a:r>
                        <a:rPr lang="en-US" sz="1200" spc="20" dirty="0">
                          <a:effectLst/>
                        </a:rPr>
                        <a:t>Data</a:t>
                      </a:r>
                      <a:r>
                        <a:rPr lang="en-US" sz="1200" spc="-80" dirty="0">
                          <a:effectLst/>
                        </a:rPr>
                        <a:t> </a:t>
                      </a:r>
                      <a:r>
                        <a:rPr lang="en-US" sz="1200" dirty="0">
                          <a:effectLst/>
                        </a:rPr>
                        <a:t>Available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rgbClr val="FF895A"/>
                    </a:solidFill>
                  </a:tcPr>
                </a:tc>
                <a:tc>
                  <a:txBody>
                    <a:bodyPr/>
                    <a:lstStyle/>
                    <a:p>
                      <a:pPr marL="17145" marR="26670" algn="ctr">
                        <a:lnSpc>
                          <a:spcPct val="111000"/>
                        </a:lnSpc>
                        <a:spcBef>
                          <a:spcPts val="85"/>
                        </a:spcBef>
                        <a:spcAft>
                          <a:spcPts val="0"/>
                        </a:spcAft>
                      </a:pPr>
                      <a:r>
                        <a:rPr lang="en-US" sz="1200" dirty="0">
                          <a:effectLst/>
                        </a:rPr>
                        <a:t>Personal Outcome Measures®:</a:t>
                      </a:r>
                    </a:p>
                    <a:p>
                      <a:pPr marL="220980" marR="226695" algn="ctr">
                        <a:lnSpc>
                          <a:spcPct val="110000"/>
                        </a:lnSpc>
                        <a:spcBef>
                          <a:spcPts val="0"/>
                        </a:spcBef>
                        <a:spcAft>
                          <a:spcPts val="0"/>
                        </a:spcAft>
                      </a:pPr>
                      <a:r>
                        <a:rPr lang="en-US" sz="1200" dirty="0">
                          <a:effectLst/>
                        </a:rPr>
                        <a:t>Individual Level Data Available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rgbClr val="FF895A"/>
                    </a:solidFill>
                  </a:tcPr>
                </a:tc>
                <a:extLst>
                  <a:ext uri="{0D108BD9-81ED-4DB2-BD59-A6C34878D82A}">
                    <a16:rowId xmlns:a16="http://schemas.microsoft.com/office/drawing/2014/main" val="2616239747"/>
                  </a:ext>
                </a:extLst>
              </a:tr>
              <a:tr h="617356">
                <a:tc gridSpan="3">
                  <a:txBody>
                    <a:bodyPr/>
                    <a:lstStyle/>
                    <a:p>
                      <a:pPr marL="17780" marR="0">
                        <a:lnSpc>
                          <a:spcPct val="110000"/>
                        </a:lnSpc>
                        <a:spcBef>
                          <a:spcPts val="180"/>
                        </a:spcBef>
                        <a:spcAft>
                          <a:spcPts val="0"/>
                        </a:spcAft>
                      </a:pPr>
                      <a:r>
                        <a:rPr lang="en-US" sz="1200" dirty="0">
                          <a:effectLst/>
                        </a:rPr>
                        <a:t>REQUIREMENT 1: The setting </a:t>
                      </a:r>
                      <a:r>
                        <a:rPr lang="en-US" sz="1200" spc="-15" dirty="0">
                          <a:effectLst/>
                        </a:rPr>
                        <a:t>is </a:t>
                      </a:r>
                      <a:r>
                        <a:rPr lang="en-US" sz="1200" dirty="0">
                          <a:effectLst/>
                        </a:rPr>
                        <a:t>integrated in and </a:t>
                      </a:r>
                      <a:r>
                        <a:rPr lang="en-US" sz="1200" spc="-15" dirty="0">
                          <a:effectLst/>
                        </a:rPr>
                        <a:t>supports full </a:t>
                      </a:r>
                      <a:r>
                        <a:rPr lang="en-US" sz="1200" dirty="0">
                          <a:effectLst/>
                        </a:rPr>
                        <a:t>access of </a:t>
                      </a:r>
                      <a:r>
                        <a:rPr lang="en-US" sz="1200" spc="-15" dirty="0">
                          <a:effectLst/>
                        </a:rPr>
                        <a:t>individuals </a:t>
                      </a:r>
                      <a:r>
                        <a:rPr lang="en-US" sz="1200" dirty="0">
                          <a:effectLst/>
                        </a:rPr>
                        <a:t>receiving Medicaid HCBS </a:t>
                      </a:r>
                      <a:r>
                        <a:rPr lang="en-US" sz="1200" spc="15" dirty="0">
                          <a:effectLst/>
                        </a:rPr>
                        <a:t>to </a:t>
                      </a:r>
                      <a:r>
                        <a:rPr lang="en-US" sz="1200" dirty="0">
                          <a:effectLst/>
                        </a:rPr>
                        <a:t>the greater community, </a:t>
                      </a:r>
                      <a:r>
                        <a:rPr lang="en-US" sz="1200" spc="-15" dirty="0">
                          <a:effectLst/>
                        </a:rPr>
                        <a:t>including </a:t>
                      </a:r>
                      <a:r>
                        <a:rPr lang="en-US" sz="1200" dirty="0">
                          <a:effectLst/>
                        </a:rPr>
                        <a:t>opportunities </a:t>
                      </a:r>
                      <a:r>
                        <a:rPr lang="en-US" sz="1200" spc="15" dirty="0">
                          <a:effectLst/>
                        </a:rPr>
                        <a:t>to </a:t>
                      </a:r>
                      <a:r>
                        <a:rPr lang="en-US" sz="1200" dirty="0">
                          <a:effectLst/>
                        </a:rPr>
                        <a:t>seek employment </a:t>
                      </a:r>
                      <a:r>
                        <a:rPr lang="en-US" sz="1200" spc="-20" dirty="0">
                          <a:effectLst/>
                        </a:rPr>
                        <a:t>and </a:t>
                      </a:r>
                      <a:r>
                        <a:rPr lang="en-US" sz="1200" dirty="0">
                          <a:effectLst/>
                        </a:rPr>
                        <a:t>work in competitive integrated settings, </a:t>
                      </a:r>
                      <a:r>
                        <a:rPr lang="en-US" sz="1200" spc="-10" dirty="0">
                          <a:effectLst/>
                        </a:rPr>
                        <a:t>engage </a:t>
                      </a:r>
                      <a:r>
                        <a:rPr lang="en-US" sz="1200" dirty="0">
                          <a:effectLst/>
                        </a:rPr>
                        <a:t>in community life, control </a:t>
                      </a:r>
                      <a:r>
                        <a:rPr lang="en-US" sz="1200" spc="-15" dirty="0">
                          <a:effectLst/>
                        </a:rPr>
                        <a:t>personal </a:t>
                      </a:r>
                      <a:r>
                        <a:rPr lang="en-US" sz="1200" dirty="0">
                          <a:effectLst/>
                        </a:rPr>
                        <a:t>resources, </a:t>
                      </a:r>
                      <a:r>
                        <a:rPr lang="en-US" sz="1200" spc="-20" dirty="0">
                          <a:effectLst/>
                        </a:rPr>
                        <a:t>and </a:t>
                      </a:r>
                      <a:r>
                        <a:rPr lang="en-US" sz="1200" dirty="0">
                          <a:effectLst/>
                        </a:rPr>
                        <a:t>receive services </a:t>
                      </a:r>
                      <a:r>
                        <a:rPr lang="en-US" sz="1200" spc="-15" dirty="0">
                          <a:effectLst/>
                        </a:rPr>
                        <a:t>in </a:t>
                      </a:r>
                      <a:r>
                        <a:rPr lang="en-US" sz="1200" dirty="0">
                          <a:effectLst/>
                        </a:rPr>
                        <a:t>the community with the </a:t>
                      </a:r>
                      <a:r>
                        <a:rPr lang="en-US" sz="1200" spc="-15" dirty="0">
                          <a:effectLst/>
                        </a:rPr>
                        <a:t>same </a:t>
                      </a:r>
                      <a:r>
                        <a:rPr lang="en-US" sz="1200" dirty="0">
                          <a:effectLst/>
                        </a:rPr>
                        <a:t>degree of access as </a:t>
                      </a:r>
                      <a:r>
                        <a:rPr lang="en-US" sz="1200" spc="-15" dirty="0">
                          <a:effectLst/>
                        </a:rPr>
                        <a:t>individuals </a:t>
                      </a:r>
                      <a:r>
                        <a:rPr lang="en-US" sz="1200" dirty="0">
                          <a:effectLst/>
                        </a:rPr>
                        <a:t>not receiving Medicaid HCBS.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401250"/>
                  </a:ext>
                </a:extLst>
              </a:tr>
              <a:tr h="197697">
                <a:tc>
                  <a:txBody>
                    <a:bodyPr/>
                    <a:lstStyle/>
                    <a:p>
                      <a:pPr marL="191770" marR="0">
                        <a:lnSpc>
                          <a:spcPct val="111000"/>
                        </a:lnSpc>
                        <a:spcBef>
                          <a:spcPts val="85"/>
                        </a:spcBef>
                        <a:spcAft>
                          <a:spcPts val="0"/>
                        </a:spcAft>
                      </a:pPr>
                      <a:r>
                        <a:rPr lang="en-US" sz="1200" b="0" spc="-15" dirty="0">
                          <a:effectLst/>
                        </a:rPr>
                        <a:t>The </a:t>
                      </a:r>
                      <a:r>
                        <a:rPr lang="en-US" sz="1200" b="0" dirty="0">
                          <a:effectLst/>
                        </a:rPr>
                        <a:t>setting </a:t>
                      </a:r>
                      <a:r>
                        <a:rPr lang="en-US" sz="1200" b="0" spc="-15" dirty="0">
                          <a:effectLst/>
                        </a:rPr>
                        <a:t>is </a:t>
                      </a:r>
                      <a:r>
                        <a:rPr lang="en-US" sz="1200" b="0" dirty="0">
                          <a:effectLst/>
                        </a:rPr>
                        <a:t>integrated in and </a:t>
                      </a:r>
                      <a:r>
                        <a:rPr lang="en-US" sz="1200" b="0" spc="-20" dirty="0">
                          <a:effectLst/>
                        </a:rPr>
                        <a:t>supports </a:t>
                      </a:r>
                      <a:r>
                        <a:rPr lang="en-US" sz="1200" b="0" spc="-15" dirty="0">
                          <a:effectLst/>
                        </a:rPr>
                        <a:t>full </a:t>
                      </a:r>
                      <a:r>
                        <a:rPr lang="en-US" sz="1200" b="0" dirty="0">
                          <a:effectLst/>
                        </a:rPr>
                        <a:t>access to the greater </a:t>
                      </a:r>
                      <a:r>
                        <a:rPr lang="en-US" sz="1200" b="0" spc="-15" dirty="0">
                          <a:effectLst/>
                        </a:rPr>
                        <a:t>community.</a:t>
                      </a:r>
                      <a:endPar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755"/>
                        </a:spcBef>
                        <a:spcAft>
                          <a:spcPts val="0"/>
                        </a:spcAft>
                      </a:pPr>
                      <a:r>
                        <a:rPr lang="en-US" sz="1200" b="0" dirty="0">
                          <a:effectLst/>
                        </a:rPr>
                        <a:t>Yes</a:t>
                      </a:r>
                      <a:endPar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17145" marR="12065" algn="ctr">
                        <a:spcBef>
                          <a:spcPts val="755"/>
                        </a:spcBef>
                        <a:spcAft>
                          <a:spcPts val="0"/>
                        </a:spcAft>
                      </a:pPr>
                      <a:r>
                        <a:rPr lang="en-US" sz="1200" b="0" dirty="0">
                          <a:effectLst/>
                        </a:rPr>
                        <a:t>Yes</a:t>
                      </a:r>
                      <a:endPar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738933362"/>
                  </a:ext>
                </a:extLst>
              </a:tr>
              <a:tr h="459421">
                <a:tc>
                  <a:txBody>
                    <a:bodyPr/>
                    <a:lstStyle/>
                    <a:p>
                      <a:pPr marL="191770" marR="0">
                        <a:lnSpc>
                          <a:spcPct val="110000"/>
                        </a:lnSpc>
                        <a:spcBef>
                          <a:spcPts val="90"/>
                        </a:spcBef>
                        <a:spcAft>
                          <a:spcPts val="0"/>
                        </a:spcAft>
                      </a:pPr>
                      <a:r>
                        <a:rPr lang="en-US" sz="1200" b="0" dirty="0">
                          <a:effectLst/>
                        </a:rPr>
                        <a:t>There are opportunities to seek employment and work in competitive integrated settings, engage in community life, and control personal resources.</a:t>
                      </a:r>
                      <a:endPar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0" marR="0" algn="ctr">
                        <a:spcBef>
                          <a:spcPts val="40"/>
                        </a:spcBef>
                        <a:spcAft>
                          <a:spcPts val="0"/>
                        </a:spcAft>
                      </a:pPr>
                      <a:r>
                        <a:rPr lang="en-US" sz="1200" b="0" dirty="0">
                          <a:effectLst/>
                        </a:rPr>
                        <a:t> Yes</a:t>
                      </a:r>
                      <a:endPar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0" marR="0" algn="ctr">
                        <a:spcBef>
                          <a:spcPts val="40"/>
                        </a:spcBef>
                        <a:spcAft>
                          <a:spcPts val="0"/>
                        </a:spcAft>
                      </a:pPr>
                      <a:r>
                        <a:rPr lang="en-US" sz="1200" b="0" dirty="0">
                          <a:effectLst/>
                        </a:rPr>
                        <a:t> Yes</a:t>
                      </a:r>
                      <a:endPar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1665500909"/>
                  </a:ext>
                </a:extLst>
              </a:tr>
              <a:tr h="440913">
                <a:tc>
                  <a:txBody>
                    <a:bodyPr/>
                    <a:lstStyle/>
                    <a:p>
                      <a:pPr marL="191770" marR="24765">
                        <a:lnSpc>
                          <a:spcPct val="110000"/>
                        </a:lnSpc>
                        <a:spcBef>
                          <a:spcPts val="90"/>
                        </a:spcBef>
                        <a:spcAft>
                          <a:spcPts val="0"/>
                        </a:spcAft>
                      </a:pPr>
                      <a:r>
                        <a:rPr lang="en-US" sz="1200" b="0" spc="-15" dirty="0">
                          <a:effectLst/>
                        </a:rPr>
                        <a:t>The </a:t>
                      </a:r>
                      <a:r>
                        <a:rPr lang="en-US" sz="1200" b="0" spc="-20" dirty="0">
                          <a:effectLst/>
                        </a:rPr>
                        <a:t>individual </a:t>
                      </a:r>
                      <a:r>
                        <a:rPr lang="en-US" sz="1200" b="0" dirty="0">
                          <a:effectLst/>
                        </a:rPr>
                        <a:t>receives services </a:t>
                      </a:r>
                      <a:r>
                        <a:rPr lang="en-US" sz="1200" b="0" spc="-15" dirty="0">
                          <a:effectLst/>
                        </a:rPr>
                        <a:t>in </a:t>
                      </a:r>
                      <a:r>
                        <a:rPr lang="en-US" sz="1200" b="0" dirty="0">
                          <a:effectLst/>
                        </a:rPr>
                        <a:t>the </a:t>
                      </a:r>
                      <a:r>
                        <a:rPr lang="en-US" sz="1200" b="0" spc="-15" dirty="0">
                          <a:effectLst/>
                        </a:rPr>
                        <a:t>community </a:t>
                      </a:r>
                      <a:r>
                        <a:rPr lang="en-US" sz="1200" b="0" dirty="0">
                          <a:effectLst/>
                        </a:rPr>
                        <a:t>with the same degree </a:t>
                      </a:r>
                      <a:r>
                        <a:rPr lang="en-US" sz="1200" b="0" spc="-15" dirty="0">
                          <a:effectLst/>
                        </a:rPr>
                        <a:t>of </a:t>
                      </a:r>
                      <a:r>
                        <a:rPr lang="en-US" sz="1200" b="0" dirty="0">
                          <a:effectLst/>
                        </a:rPr>
                        <a:t>access </a:t>
                      </a:r>
                      <a:r>
                        <a:rPr lang="en-US" sz="1200" b="0" spc="10" dirty="0">
                          <a:effectLst/>
                        </a:rPr>
                        <a:t>as </a:t>
                      </a:r>
                      <a:r>
                        <a:rPr lang="en-US" sz="1200" b="0" spc="-20" dirty="0">
                          <a:effectLst/>
                        </a:rPr>
                        <a:t>individuals not </a:t>
                      </a:r>
                      <a:r>
                        <a:rPr lang="en-US" sz="1200" b="0" dirty="0">
                          <a:effectLst/>
                        </a:rPr>
                        <a:t>receiving Medicaid HCBS.</a:t>
                      </a:r>
                      <a:endPar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0" marR="0" algn="ctr">
                        <a:spcBef>
                          <a:spcPts val="40"/>
                        </a:spcBef>
                        <a:spcAft>
                          <a:spcPts val="0"/>
                        </a:spcAft>
                      </a:pPr>
                      <a:r>
                        <a:rPr lang="en-US" sz="1200" b="0" dirty="0">
                          <a:effectLst/>
                        </a:rPr>
                        <a:t> Yes</a:t>
                      </a:r>
                      <a:endPar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0" marR="0" algn="ctr">
                        <a:spcBef>
                          <a:spcPts val="40"/>
                        </a:spcBef>
                        <a:spcAft>
                          <a:spcPts val="0"/>
                        </a:spcAft>
                      </a:pPr>
                      <a:r>
                        <a:rPr lang="en-US" sz="1200" b="0" dirty="0">
                          <a:effectLst/>
                        </a:rPr>
                        <a:t> Yes</a:t>
                      </a:r>
                      <a:endPar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3781669916"/>
                  </a:ext>
                </a:extLst>
              </a:tr>
              <a:tr h="826621">
                <a:tc gridSpan="3">
                  <a:txBody>
                    <a:bodyPr/>
                    <a:lstStyle/>
                    <a:p>
                      <a:pPr marL="17780" marR="0">
                        <a:lnSpc>
                          <a:spcPct val="110000"/>
                        </a:lnSpc>
                        <a:spcBef>
                          <a:spcPts val="160"/>
                        </a:spcBef>
                        <a:spcAft>
                          <a:spcPts val="0"/>
                        </a:spcAft>
                      </a:pPr>
                      <a:r>
                        <a:rPr lang="en-US" sz="1200" dirty="0">
                          <a:effectLst/>
                        </a:rPr>
                        <a:t>REQUIREMENT 2: The setting </a:t>
                      </a:r>
                      <a:r>
                        <a:rPr lang="en-US" sz="1200" spc="-15" dirty="0">
                          <a:effectLst/>
                        </a:rPr>
                        <a:t>(home </a:t>
                      </a:r>
                      <a:r>
                        <a:rPr lang="en-US" sz="1200" dirty="0">
                          <a:effectLst/>
                        </a:rPr>
                        <a:t>or </a:t>
                      </a:r>
                      <a:r>
                        <a:rPr lang="en-US" sz="1200" spc="-15" dirty="0">
                          <a:effectLst/>
                        </a:rPr>
                        <a:t>community-based) </a:t>
                      </a:r>
                      <a:r>
                        <a:rPr lang="en-US" sz="1200" dirty="0">
                          <a:effectLst/>
                        </a:rPr>
                        <a:t>is selected by the </a:t>
                      </a:r>
                      <a:r>
                        <a:rPr lang="en-US" sz="1200" spc="-20" dirty="0">
                          <a:effectLst/>
                        </a:rPr>
                        <a:t>individual </a:t>
                      </a:r>
                      <a:r>
                        <a:rPr lang="en-US" sz="1200" dirty="0">
                          <a:effectLst/>
                        </a:rPr>
                        <a:t>from </a:t>
                      </a:r>
                      <a:r>
                        <a:rPr lang="en-US" sz="1200" spc="-15" dirty="0">
                          <a:effectLst/>
                        </a:rPr>
                        <a:t>among </a:t>
                      </a:r>
                      <a:r>
                        <a:rPr lang="en-US" sz="1200" dirty="0">
                          <a:effectLst/>
                        </a:rPr>
                        <a:t>setting options </a:t>
                      </a:r>
                      <a:r>
                        <a:rPr lang="en-US" sz="1200" spc="-15" dirty="0">
                          <a:effectLst/>
                        </a:rPr>
                        <a:t>including </a:t>
                      </a:r>
                      <a:r>
                        <a:rPr lang="en-US" sz="1200" spc="-20" dirty="0">
                          <a:effectLst/>
                        </a:rPr>
                        <a:t>non-disability </a:t>
                      </a:r>
                      <a:r>
                        <a:rPr lang="en-US" sz="1200" dirty="0">
                          <a:effectLst/>
                        </a:rPr>
                        <a:t>specific settings </a:t>
                      </a:r>
                      <a:r>
                        <a:rPr lang="en-US" sz="1200" spc="-20" dirty="0">
                          <a:effectLst/>
                        </a:rPr>
                        <a:t>and an </a:t>
                      </a:r>
                      <a:r>
                        <a:rPr lang="en-US" sz="1200" spc="-15" dirty="0">
                          <a:effectLst/>
                        </a:rPr>
                        <a:t>option </a:t>
                      </a:r>
                      <a:r>
                        <a:rPr lang="en-US" sz="1200" spc="-20" dirty="0">
                          <a:effectLst/>
                        </a:rPr>
                        <a:t>for </a:t>
                      </a:r>
                      <a:r>
                        <a:rPr lang="en-US" sz="1200" dirty="0">
                          <a:effectLst/>
                        </a:rPr>
                        <a:t>a private </a:t>
                      </a:r>
                      <a:r>
                        <a:rPr lang="en-US" sz="1200" spc="-15" dirty="0">
                          <a:effectLst/>
                        </a:rPr>
                        <a:t>unit in </a:t>
                      </a:r>
                      <a:r>
                        <a:rPr lang="en-US" sz="1200" dirty="0">
                          <a:effectLst/>
                        </a:rPr>
                        <a:t>a residential setting. The setting </a:t>
                      </a:r>
                      <a:r>
                        <a:rPr lang="en-US" sz="1200" spc="-15" dirty="0">
                          <a:effectLst/>
                        </a:rPr>
                        <a:t>options </a:t>
                      </a:r>
                      <a:r>
                        <a:rPr lang="en-US" sz="1200" dirty="0">
                          <a:effectLst/>
                        </a:rPr>
                        <a:t>are identified and documented in the person-centered service </a:t>
                      </a:r>
                      <a:r>
                        <a:rPr lang="en-US" sz="1200" spc="-15" dirty="0">
                          <a:effectLst/>
                        </a:rPr>
                        <a:t>plan </a:t>
                      </a:r>
                      <a:r>
                        <a:rPr lang="en-US" sz="1200" dirty="0">
                          <a:effectLst/>
                        </a:rPr>
                        <a:t>and are </a:t>
                      </a:r>
                      <a:r>
                        <a:rPr lang="en-US" sz="1200" spc="-15" dirty="0">
                          <a:effectLst/>
                        </a:rPr>
                        <a:t>based </a:t>
                      </a:r>
                      <a:r>
                        <a:rPr lang="en-US" sz="1200" dirty="0">
                          <a:effectLst/>
                        </a:rPr>
                        <a:t>on the individual’s needs, preferences, </a:t>
                      </a:r>
                      <a:r>
                        <a:rPr lang="en-US" sz="1200" spc="-20" dirty="0">
                          <a:effectLst/>
                        </a:rPr>
                        <a:t>and, </a:t>
                      </a:r>
                      <a:r>
                        <a:rPr lang="en-US" sz="1200" dirty="0">
                          <a:effectLst/>
                        </a:rPr>
                        <a:t>for residential settings, resources </a:t>
                      </a:r>
                      <a:r>
                        <a:rPr lang="en-US" sz="1200" spc="-20" dirty="0">
                          <a:effectLst/>
                        </a:rPr>
                        <a:t>available for </a:t>
                      </a:r>
                      <a:r>
                        <a:rPr lang="en-US" sz="1200" dirty="0">
                          <a:effectLst/>
                        </a:rPr>
                        <a:t>room and board.</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9283575"/>
                  </a:ext>
                </a:extLst>
              </a:tr>
              <a:tr h="408092">
                <a:tc>
                  <a:txBody>
                    <a:bodyPr/>
                    <a:lstStyle/>
                    <a:p>
                      <a:pPr marL="191770" marR="0">
                        <a:lnSpc>
                          <a:spcPct val="110000"/>
                        </a:lnSpc>
                        <a:spcBef>
                          <a:spcPts val="80"/>
                        </a:spcBef>
                        <a:spcAft>
                          <a:spcPts val="0"/>
                        </a:spcAft>
                      </a:pPr>
                      <a:r>
                        <a:rPr lang="en-US" sz="1200" b="0" spc="-15" dirty="0">
                          <a:effectLst/>
                        </a:rPr>
                        <a:t>The </a:t>
                      </a:r>
                      <a:r>
                        <a:rPr lang="en-US" sz="1200" b="0" dirty="0">
                          <a:effectLst/>
                        </a:rPr>
                        <a:t>setting </a:t>
                      </a:r>
                      <a:r>
                        <a:rPr lang="en-US" sz="1200" b="0" spc="-15" dirty="0">
                          <a:effectLst/>
                        </a:rPr>
                        <a:t>is </a:t>
                      </a:r>
                      <a:r>
                        <a:rPr lang="en-US" sz="1200" b="0" dirty="0">
                          <a:effectLst/>
                        </a:rPr>
                        <a:t>selected </a:t>
                      </a:r>
                      <a:r>
                        <a:rPr lang="en-US" sz="1200" b="0" spc="-25" dirty="0">
                          <a:effectLst/>
                        </a:rPr>
                        <a:t>by </a:t>
                      </a:r>
                      <a:r>
                        <a:rPr lang="en-US" sz="1200" b="0" dirty="0">
                          <a:effectLst/>
                        </a:rPr>
                        <a:t>the </a:t>
                      </a:r>
                      <a:r>
                        <a:rPr lang="en-US" sz="1200" b="0" spc="-15" dirty="0">
                          <a:effectLst/>
                        </a:rPr>
                        <a:t>individual from among </a:t>
                      </a:r>
                      <a:r>
                        <a:rPr lang="en-US" sz="1200" b="0" dirty="0">
                          <a:effectLst/>
                        </a:rPr>
                        <a:t>residential and day </a:t>
                      </a:r>
                      <a:r>
                        <a:rPr lang="en-US" sz="1200" b="0" spc="-15" dirty="0">
                          <a:effectLst/>
                        </a:rPr>
                        <a:t>options </a:t>
                      </a:r>
                      <a:r>
                        <a:rPr lang="en-US" sz="1200" b="0" dirty="0">
                          <a:effectLst/>
                        </a:rPr>
                        <a:t>that </a:t>
                      </a:r>
                      <a:r>
                        <a:rPr lang="en-US" sz="1200" b="0" spc="-20" dirty="0">
                          <a:effectLst/>
                        </a:rPr>
                        <a:t>include </a:t>
                      </a:r>
                      <a:r>
                        <a:rPr lang="en-US" sz="1200" b="0" dirty="0">
                          <a:effectLst/>
                        </a:rPr>
                        <a:t>generic settings.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750"/>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17145" marR="12065" algn="ctr">
                        <a:spcBef>
                          <a:spcPts val="750"/>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1197159733"/>
                  </a:ext>
                </a:extLst>
              </a:tr>
              <a:tr h="411462">
                <a:tc>
                  <a:txBody>
                    <a:bodyPr/>
                    <a:lstStyle/>
                    <a:p>
                      <a:pPr marL="191770" marR="24765">
                        <a:lnSpc>
                          <a:spcPct val="111000"/>
                        </a:lnSpc>
                        <a:spcBef>
                          <a:spcPts val="85"/>
                        </a:spcBef>
                        <a:spcAft>
                          <a:spcPts val="0"/>
                        </a:spcAft>
                      </a:pPr>
                      <a:r>
                        <a:rPr lang="en-US" sz="1200" b="0" spc="-15" dirty="0">
                          <a:effectLst/>
                        </a:rPr>
                        <a:t>The </a:t>
                      </a:r>
                      <a:r>
                        <a:rPr lang="en-US" sz="1200" b="0" dirty="0">
                          <a:effectLst/>
                        </a:rPr>
                        <a:t>setting </a:t>
                      </a:r>
                      <a:r>
                        <a:rPr lang="en-US" sz="1200" b="0" spc="-20" dirty="0">
                          <a:effectLst/>
                        </a:rPr>
                        <a:t>provides </a:t>
                      </a:r>
                      <a:r>
                        <a:rPr lang="en-US" sz="1200" b="0" dirty="0">
                          <a:effectLst/>
                        </a:rPr>
                        <a:t>the participants </a:t>
                      </a:r>
                      <a:r>
                        <a:rPr lang="en-US" sz="1200" b="0" spc="10" dirty="0">
                          <a:effectLst/>
                        </a:rPr>
                        <a:t>an </a:t>
                      </a:r>
                      <a:r>
                        <a:rPr lang="en-US" sz="1200" b="0" spc="-20" dirty="0">
                          <a:effectLst/>
                        </a:rPr>
                        <a:t>option </a:t>
                      </a:r>
                      <a:r>
                        <a:rPr lang="en-US" sz="1200" b="0" dirty="0">
                          <a:effectLst/>
                        </a:rPr>
                        <a:t>to </a:t>
                      </a:r>
                      <a:r>
                        <a:rPr lang="en-US" sz="1200" b="0" spc="-25" dirty="0">
                          <a:effectLst/>
                        </a:rPr>
                        <a:t>choose </a:t>
                      </a:r>
                      <a:r>
                        <a:rPr lang="en-US" sz="1200" b="0" dirty="0">
                          <a:effectLst/>
                        </a:rPr>
                        <a:t>a private </a:t>
                      </a:r>
                      <a:r>
                        <a:rPr lang="en-US" sz="1200" b="0" spc="-20" dirty="0">
                          <a:effectLst/>
                        </a:rPr>
                        <a:t>unit </a:t>
                      </a:r>
                      <a:r>
                        <a:rPr lang="en-US" sz="1200" b="0" dirty="0">
                          <a:effectLst/>
                        </a:rPr>
                        <a:t>in a residential setting.</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780"/>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17145" marR="12065" algn="ctr">
                        <a:spcBef>
                          <a:spcPts val="780"/>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2760592903"/>
                  </a:ext>
                </a:extLst>
              </a:tr>
              <a:tr h="617356">
                <a:tc>
                  <a:txBody>
                    <a:bodyPr/>
                    <a:lstStyle/>
                    <a:p>
                      <a:pPr marL="191770" marR="93345">
                        <a:lnSpc>
                          <a:spcPct val="110000"/>
                        </a:lnSpc>
                        <a:spcBef>
                          <a:spcPts val="90"/>
                        </a:spcBef>
                        <a:spcAft>
                          <a:spcPts val="0"/>
                        </a:spcAft>
                      </a:pPr>
                      <a:r>
                        <a:rPr lang="en-US" sz="1200" b="0" spc="-15" dirty="0">
                          <a:effectLst/>
                        </a:rPr>
                        <a:t>The </a:t>
                      </a:r>
                      <a:r>
                        <a:rPr lang="en-US" sz="1200" b="0" dirty="0">
                          <a:effectLst/>
                        </a:rPr>
                        <a:t>setting </a:t>
                      </a:r>
                      <a:r>
                        <a:rPr lang="en-US" sz="1200" b="0" spc="-20" dirty="0">
                          <a:effectLst/>
                        </a:rPr>
                        <a:t>options </a:t>
                      </a:r>
                      <a:r>
                        <a:rPr lang="en-US" sz="1200" b="0" spc="10" dirty="0">
                          <a:effectLst/>
                        </a:rPr>
                        <a:t>are </a:t>
                      </a:r>
                      <a:r>
                        <a:rPr lang="en-US" sz="1200" b="0" dirty="0">
                          <a:effectLst/>
                        </a:rPr>
                        <a:t>identified and </a:t>
                      </a:r>
                      <a:r>
                        <a:rPr lang="en-US" sz="1200" b="0" spc="-15" dirty="0">
                          <a:effectLst/>
                        </a:rPr>
                        <a:t>documented </a:t>
                      </a:r>
                      <a:r>
                        <a:rPr lang="en-US" sz="1200" b="0" dirty="0">
                          <a:effectLst/>
                        </a:rPr>
                        <a:t>in the </a:t>
                      </a:r>
                      <a:r>
                        <a:rPr lang="en-US" sz="1200" b="0" spc="-15" dirty="0">
                          <a:effectLst/>
                        </a:rPr>
                        <a:t>person-centered </a:t>
                      </a:r>
                      <a:r>
                        <a:rPr lang="en-US" sz="1200" b="0" dirty="0">
                          <a:effectLst/>
                        </a:rPr>
                        <a:t>service plan and </a:t>
                      </a:r>
                      <a:r>
                        <a:rPr lang="en-US" sz="1200" b="0" spc="10" dirty="0">
                          <a:effectLst/>
                        </a:rPr>
                        <a:t>are </a:t>
                      </a:r>
                      <a:r>
                        <a:rPr lang="en-US" sz="1200" b="0" spc="-15" dirty="0">
                          <a:effectLst/>
                        </a:rPr>
                        <a:t>based </a:t>
                      </a:r>
                      <a:r>
                        <a:rPr lang="en-US" sz="1200" b="0" spc="-25" dirty="0">
                          <a:effectLst/>
                        </a:rPr>
                        <a:t>on </a:t>
                      </a:r>
                      <a:r>
                        <a:rPr lang="en-US" sz="1200" b="0" dirty="0">
                          <a:effectLst/>
                        </a:rPr>
                        <a:t>the </a:t>
                      </a:r>
                      <a:r>
                        <a:rPr lang="en-US" sz="1200" b="0" spc="-15" dirty="0">
                          <a:effectLst/>
                        </a:rPr>
                        <a:t>individual’s </a:t>
                      </a:r>
                      <a:r>
                        <a:rPr lang="en-US" sz="1200" b="0" spc="-20" dirty="0">
                          <a:effectLst/>
                        </a:rPr>
                        <a:t>needs, </a:t>
                      </a:r>
                      <a:r>
                        <a:rPr lang="en-US" sz="1200" b="0" dirty="0">
                          <a:effectLst/>
                        </a:rPr>
                        <a:t>preferences, and, </a:t>
                      </a:r>
                      <a:r>
                        <a:rPr lang="en-US" sz="1200" b="0" spc="-25" dirty="0">
                          <a:effectLst/>
                        </a:rPr>
                        <a:t>for </a:t>
                      </a:r>
                      <a:r>
                        <a:rPr lang="en-US" sz="1200" b="0" dirty="0">
                          <a:effectLst/>
                        </a:rPr>
                        <a:t>residential settings, resources available </a:t>
                      </a:r>
                      <a:r>
                        <a:rPr lang="en-US" sz="1200" b="0" spc="-25" dirty="0">
                          <a:effectLst/>
                        </a:rPr>
                        <a:t>for </a:t>
                      </a:r>
                      <a:r>
                        <a:rPr lang="en-US" sz="1200" b="0" spc="-15" dirty="0">
                          <a:effectLst/>
                        </a:rPr>
                        <a:t>room </a:t>
                      </a:r>
                      <a:r>
                        <a:rPr lang="en-US" sz="1200" b="0" dirty="0">
                          <a:effectLst/>
                        </a:rPr>
                        <a:t>and </a:t>
                      </a:r>
                      <a:r>
                        <a:rPr lang="en-US" sz="1200" b="0" spc="-15" dirty="0">
                          <a:effectLst/>
                        </a:rPr>
                        <a:t>board.</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0" marR="0" algn="ctr">
                        <a:spcBef>
                          <a:spcPts val="0"/>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0" marR="0" algn="ctr">
                        <a:spcBef>
                          <a:spcPts val="0"/>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4112544927"/>
                  </a:ext>
                </a:extLst>
              </a:tr>
              <a:tr h="212854">
                <a:tc gridSpan="3">
                  <a:txBody>
                    <a:bodyPr/>
                    <a:lstStyle/>
                    <a:p>
                      <a:pPr marL="17780" marR="0">
                        <a:spcBef>
                          <a:spcPts val="85"/>
                        </a:spcBef>
                        <a:spcAft>
                          <a:spcPts val="0"/>
                        </a:spcAft>
                      </a:pPr>
                      <a:r>
                        <a:rPr lang="en-US" sz="1200" dirty="0">
                          <a:effectLst/>
                        </a:rPr>
                        <a:t>REQUIREMENT 3: Ensures right to privacy, dignity and respect, and freedom from coercion and restraint.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163999"/>
                  </a:ext>
                </a:extLst>
              </a:tr>
              <a:tr h="242607">
                <a:tc>
                  <a:txBody>
                    <a:bodyPr/>
                    <a:lstStyle/>
                    <a:p>
                      <a:pPr marL="191770" marR="0">
                        <a:spcBef>
                          <a:spcPts val="90"/>
                        </a:spcBef>
                        <a:spcAft>
                          <a:spcPts val="0"/>
                        </a:spcAft>
                      </a:pPr>
                      <a:r>
                        <a:rPr lang="en-US" sz="1200" b="0" dirty="0">
                          <a:effectLst/>
                        </a:rPr>
                        <a:t>Right to Privacy</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90"/>
                        </a:spcBef>
                        <a:spcAft>
                          <a:spcPts val="0"/>
                        </a:spcAft>
                      </a:pPr>
                      <a:r>
                        <a:rPr lang="en-US" sz="1200" b="0">
                          <a:effectLst/>
                        </a:rPr>
                        <a:t>Yes</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17145" marR="12065" algn="ctr">
                        <a:spcBef>
                          <a:spcPts val="90"/>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1415916483"/>
                  </a:ext>
                </a:extLst>
              </a:tr>
              <a:tr h="220925">
                <a:tc>
                  <a:txBody>
                    <a:bodyPr/>
                    <a:lstStyle/>
                    <a:p>
                      <a:pPr marL="191770" marR="0">
                        <a:spcBef>
                          <a:spcPts val="85"/>
                        </a:spcBef>
                        <a:spcAft>
                          <a:spcPts val="0"/>
                        </a:spcAft>
                      </a:pPr>
                      <a:r>
                        <a:rPr lang="en-US" sz="1200" b="0" dirty="0">
                          <a:effectLst/>
                        </a:rPr>
                        <a:t>Right to Dignity and Respect</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85"/>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17145" marR="12065" algn="ctr">
                        <a:spcBef>
                          <a:spcPts val="85"/>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1686708572"/>
                  </a:ext>
                </a:extLst>
              </a:tr>
              <a:tr h="227616">
                <a:tc>
                  <a:txBody>
                    <a:bodyPr/>
                    <a:lstStyle/>
                    <a:p>
                      <a:pPr marL="191770" marR="0">
                        <a:spcBef>
                          <a:spcPts val="80"/>
                        </a:spcBef>
                        <a:spcAft>
                          <a:spcPts val="0"/>
                        </a:spcAft>
                      </a:pPr>
                      <a:r>
                        <a:rPr lang="en-US" sz="1200" b="0" dirty="0">
                          <a:effectLst/>
                        </a:rPr>
                        <a:t>Freedom from Coercion and Restraint</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80"/>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17145" marR="12065" algn="ctr">
                        <a:spcBef>
                          <a:spcPts val="80"/>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1088768932"/>
                  </a:ext>
                </a:extLst>
              </a:tr>
              <a:tr h="460321">
                <a:tc>
                  <a:txBody>
                    <a:bodyPr/>
                    <a:lstStyle/>
                    <a:p>
                      <a:pPr marL="17780" marR="0">
                        <a:lnSpc>
                          <a:spcPct val="110000"/>
                        </a:lnSpc>
                        <a:spcBef>
                          <a:spcPts val="760"/>
                        </a:spcBef>
                        <a:spcAft>
                          <a:spcPts val="0"/>
                        </a:spcAft>
                      </a:pPr>
                      <a:r>
                        <a:rPr lang="en-US" sz="1200" dirty="0">
                          <a:effectLst/>
                        </a:rPr>
                        <a:t>REQUIREMENT 4: Optimizes individual initiative, autonomy and independence in making life choices (including daily activities, physical environment, and with whom to interact).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lumMod val="20000"/>
                        <a:lumOff val="80000"/>
                      </a:schemeClr>
                    </a:solidFill>
                  </a:tcPr>
                </a:tc>
                <a:tc>
                  <a:txBody>
                    <a:bodyPr/>
                    <a:lstStyle/>
                    <a:p>
                      <a:pPr marL="0" marR="0" algn="ctr">
                        <a:spcBef>
                          <a:spcPts val="0"/>
                        </a:spcBef>
                        <a:spcAft>
                          <a:spcPts val="0"/>
                        </a:spcAft>
                      </a:pPr>
                      <a:r>
                        <a:rPr lang="en-US" sz="1200" b="0" dirty="0">
                          <a:effectLst/>
                        </a:rPr>
                        <a:t> 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accent1">
                        <a:lumMod val="20000"/>
                        <a:lumOff val="80000"/>
                      </a:schemeClr>
                    </a:solidFill>
                  </a:tcPr>
                </a:tc>
                <a:tc>
                  <a:txBody>
                    <a:bodyPr/>
                    <a:lstStyle/>
                    <a:p>
                      <a:pPr marL="0" marR="0" algn="ctr">
                        <a:spcBef>
                          <a:spcPts val="0"/>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1391101921"/>
                  </a:ext>
                </a:extLst>
              </a:tr>
              <a:tr h="416912">
                <a:tc>
                  <a:txBody>
                    <a:bodyPr/>
                    <a:lstStyle/>
                    <a:p>
                      <a:pPr marL="17780" marR="308610">
                        <a:lnSpc>
                          <a:spcPct val="111000"/>
                        </a:lnSpc>
                        <a:spcBef>
                          <a:spcPts val="80"/>
                        </a:spcBef>
                        <a:spcAft>
                          <a:spcPts val="0"/>
                        </a:spcAft>
                      </a:pPr>
                      <a:r>
                        <a:rPr lang="en-US" sz="1200">
                          <a:effectLst/>
                        </a:rPr>
                        <a:t>REQUIREMENT 5: Facilitates individual choice regarding services/ supports, and who provides them.</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lumMod val="20000"/>
                        <a:lumOff val="80000"/>
                      </a:schemeClr>
                    </a:solidFill>
                  </a:tcPr>
                </a:tc>
                <a:tc>
                  <a:txBody>
                    <a:bodyPr/>
                    <a:lstStyle/>
                    <a:p>
                      <a:pPr marL="485140" marR="477520" algn="ctr">
                        <a:spcBef>
                          <a:spcPts val="780"/>
                        </a:spcBef>
                        <a:spcAft>
                          <a:spcPts val="0"/>
                        </a:spcAft>
                      </a:pPr>
                      <a:r>
                        <a:rPr lang="en-US" sz="1200" b="0">
                          <a:effectLst/>
                        </a:rPr>
                        <a:t>Yes</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accent1">
                        <a:lumMod val="20000"/>
                        <a:lumOff val="80000"/>
                      </a:schemeClr>
                    </a:solidFill>
                  </a:tcPr>
                </a:tc>
                <a:tc>
                  <a:txBody>
                    <a:bodyPr/>
                    <a:lstStyle/>
                    <a:p>
                      <a:pPr marL="17145" marR="12065" algn="ctr">
                        <a:spcBef>
                          <a:spcPts val="780"/>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118647674"/>
                  </a:ext>
                </a:extLst>
              </a:tr>
            </a:tbl>
          </a:graphicData>
        </a:graphic>
      </p:graphicFrame>
    </p:spTree>
    <p:extLst>
      <p:ext uri="{BB962C8B-B14F-4D97-AF65-F5344CB8AC3E}">
        <p14:creationId xmlns:p14="http://schemas.microsoft.com/office/powerpoint/2010/main" val="240106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52485804"/>
              </p:ext>
            </p:extLst>
          </p:nvPr>
        </p:nvGraphicFramePr>
        <p:xfrm>
          <a:off x="115164" y="77541"/>
          <a:ext cx="8903330" cy="6623933"/>
        </p:xfrm>
        <a:graphic>
          <a:graphicData uri="http://schemas.openxmlformats.org/drawingml/2006/table">
            <a:tbl>
              <a:tblPr firstRow="1" firstCol="1" lastRow="1" lastCol="1" bandRow="1" bandCol="1">
                <a:tableStyleId>{22838BEF-8BB2-4498-84A7-C5851F593DF1}</a:tableStyleId>
              </a:tblPr>
              <a:tblGrid>
                <a:gridCol w="6339424">
                  <a:extLst>
                    <a:ext uri="{9D8B030D-6E8A-4147-A177-3AD203B41FA5}">
                      <a16:colId xmlns:a16="http://schemas.microsoft.com/office/drawing/2014/main" val="3101572068"/>
                    </a:ext>
                  </a:extLst>
                </a:gridCol>
                <a:gridCol w="1243106">
                  <a:extLst>
                    <a:ext uri="{9D8B030D-6E8A-4147-A177-3AD203B41FA5}">
                      <a16:colId xmlns:a16="http://schemas.microsoft.com/office/drawing/2014/main" val="3995789730"/>
                    </a:ext>
                  </a:extLst>
                </a:gridCol>
                <a:gridCol w="1320800">
                  <a:extLst>
                    <a:ext uri="{9D8B030D-6E8A-4147-A177-3AD203B41FA5}">
                      <a16:colId xmlns:a16="http://schemas.microsoft.com/office/drawing/2014/main" val="3974095909"/>
                    </a:ext>
                  </a:extLst>
                </a:gridCol>
              </a:tblGrid>
              <a:tr h="651850">
                <a:tc>
                  <a:txBody>
                    <a:bodyPr/>
                    <a:lstStyle/>
                    <a:p>
                      <a:pPr marL="259080" marR="0" indent="-143510" algn="ctr">
                        <a:lnSpc>
                          <a:spcPct val="112000"/>
                        </a:lnSpc>
                        <a:spcBef>
                          <a:spcPts val="1325"/>
                        </a:spcBef>
                        <a:spcAft>
                          <a:spcPts val="0"/>
                        </a:spcAft>
                      </a:pPr>
                      <a:r>
                        <a:rPr lang="en-US" sz="1800" dirty="0">
                          <a:effectLst>
                            <a:outerShdw blurRad="38100" dist="38100" dir="2700000" algn="tl">
                              <a:srgbClr val="000000">
                                <a:alpha val="43137"/>
                              </a:srgbClr>
                            </a:outerShdw>
                          </a:effectLst>
                        </a:rPr>
                        <a:t>Additional New Requirements for Provider Owned/Controlled  Residential Settings</a:t>
                      </a: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rgbClr val="FF895A"/>
                    </a:solidFill>
                  </a:tcPr>
                </a:tc>
                <a:tc>
                  <a:txBody>
                    <a:bodyPr/>
                    <a:lstStyle/>
                    <a:p>
                      <a:pPr marL="85725" marR="83185" indent="10795" algn="ctr">
                        <a:lnSpc>
                          <a:spcPct val="110000"/>
                        </a:lnSpc>
                        <a:spcBef>
                          <a:spcPts val="85"/>
                        </a:spcBef>
                        <a:spcAft>
                          <a:spcPts val="0"/>
                        </a:spcAft>
                      </a:pPr>
                      <a:r>
                        <a:rPr lang="en-US" sz="1000" dirty="0">
                          <a:effectLst/>
                        </a:rPr>
                        <a:t>Basic </a:t>
                      </a:r>
                      <a:r>
                        <a:rPr lang="en-US" sz="1000" spc="-15" dirty="0">
                          <a:effectLst/>
                        </a:rPr>
                        <a:t>Assurances®: </a:t>
                      </a:r>
                      <a:r>
                        <a:rPr lang="en-US" sz="1000" dirty="0">
                          <a:effectLst/>
                        </a:rPr>
                        <a:t>Organization</a:t>
                      </a:r>
                      <a:r>
                        <a:rPr lang="en-US" sz="1000" spc="-45" dirty="0">
                          <a:effectLst/>
                        </a:rPr>
                        <a:t> </a:t>
                      </a:r>
                      <a:r>
                        <a:rPr lang="en-US" sz="1000" dirty="0">
                          <a:effectLst/>
                        </a:rPr>
                        <a:t>Level </a:t>
                      </a:r>
                      <a:r>
                        <a:rPr lang="en-US" sz="1000" spc="20" dirty="0">
                          <a:effectLst/>
                        </a:rPr>
                        <a:t>Data</a:t>
                      </a:r>
                      <a:r>
                        <a:rPr lang="en-US" sz="1000" spc="-80" dirty="0">
                          <a:effectLst/>
                        </a:rPr>
                        <a:t> </a:t>
                      </a:r>
                      <a:r>
                        <a:rPr lang="en-US" sz="1000" dirty="0">
                          <a:effectLst/>
                        </a:rPr>
                        <a:t>Available</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rgbClr val="FF895A"/>
                    </a:solidFill>
                  </a:tcPr>
                </a:tc>
                <a:tc>
                  <a:txBody>
                    <a:bodyPr/>
                    <a:lstStyle/>
                    <a:p>
                      <a:pPr marL="17145" marR="26670" algn="ctr">
                        <a:lnSpc>
                          <a:spcPct val="111000"/>
                        </a:lnSpc>
                        <a:spcBef>
                          <a:spcPts val="85"/>
                        </a:spcBef>
                        <a:spcAft>
                          <a:spcPts val="0"/>
                        </a:spcAft>
                      </a:pPr>
                      <a:r>
                        <a:rPr lang="en-US" sz="1000" dirty="0">
                          <a:effectLst/>
                        </a:rPr>
                        <a:t>Personal Outcome Measures®:</a:t>
                      </a:r>
                    </a:p>
                    <a:p>
                      <a:pPr marL="220980" marR="226695" algn="ctr">
                        <a:lnSpc>
                          <a:spcPct val="110000"/>
                        </a:lnSpc>
                        <a:spcBef>
                          <a:spcPts val="0"/>
                        </a:spcBef>
                        <a:spcAft>
                          <a:spcPts val="0"/>
                        </a:spcAft>
                      </a:pPr>
                      <a:r>
                        <a:rPr lang="en-US" sz="1000" dirty="0">
                          <a:effectLst/>
                        </a:rPr>
                        <a:t>Individual Level Data Available</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rgbClr val="FF895A"/>
                    </a:solidFill>
                  </a:tcPr>
                </a:tc>
                <a:extLst>
                  <a:ext uri="{0D108BD9-81ED-4DB2-BD59-A6C34878D82A}">
                    <a16:rowId xmlns:a16="http://schemas.microsoft.com/office/drawing/2014/main" val="3734906868"/>
                  </a:ext>
                </a:extLst>
              </a:tr>
              <a:tr h="556645">
                <a:tc>
                  <a:txBody>
                    <a:bodyPr/>
                    <a:lstStyle/>
                    <a:p>
                      <a:pPr marL="17780" marR="64135">
                        <a:lnSpc>
                          <a:spcPct val="110000"/>
                        </a:lnSpc>
                        <a:spcBef>
                          <a:spcPts val="80"/>
                        </a:spcBef>
                        <a:spcAft>
                          <a:spcPts val="0"/>
                        </a:spcAft>
                      </a:pPr>
                      <a:r>
                        <a:rPr lang="en-US" sz="1200" dirty="0">
                          <a:effectLst/>
                        </a:rPr>
                        <a:t>REQUIREMENT 1: The dwelling is a specific place that can be owned, rented, or occupied under a legally enforceable agreement (e.g., a lease), and the individual has the same responsibilities and protections from eviction that other tenants have under landlord/tenant laws.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lumMod val="20000"/>
                        <a:lumOff val="80000"/>
                      </a:schemeClr>
                    </a:solidFill>
                  </a:tcPr>
                </a:tc>
                <a:tc>
                  <a:txBody>
                    <a:bodyPr/>
                    <a:lstStyle/>
                    <a:p>
                      <a:pPr marL="0" marR="0">
                        <a:spcBef>
                          <a:spcPts val="0"/>
                        </a:spcBef>
                        <a:spcAft>
                          <a:spcPts val="0"/>
                        </a:spcAft>
                      </a:pPr>
                      <a:r>
                        <a:rPr lang="en-US" sz="1200">
                          <a:effectLst/>
                        </a:rPr>
                        <a:t> </a:t>
                      </a:r>
                    </a:p>
                    <a:p>
                      <a:pPr marL="0" marR="0">
                        <a:spcBef>
                          <a:spcPts val="40"/>
                        </a:spcBef>
                        <a:spcAft>
                          <a:spcPts val="0"/>
                        </a:spcAft>
                      </a:pPr>
                      <a:r>
                        <a:rPr lang="en-US" sz="1200">
                          <a:effectLst/>
                        </a:rPr>
                        <a:t> </a:t>
                      </a:r>
                    </a:p>
                    <a:p>
                      <a:pPr marL="485140" marR="477520" algn="ctr">
                        <a:spcBef>
                          <a:spcPts val="0"/>
                        </a:spcBef>
                        <a:spcAft>
                          <a:spcPts val="0"/>
                        </a:spcAft>
                      </a:pPr>
                      <a:r>
                        <a:rPr lang="en-US" sz="1200">
                          <a:effectLst/>
                        </a:rPr>
                        <a:t>Yes</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lumMod val="20000"/>
                        <a:lumOff val="80000"/>
                      </a:schemeClr>
                    </a:solidFill>
                  </a:tcPr>
                </a:tc>
                <a:tc>
                  <a:txBody>
                    <a:bodyPr/>
                    <a:lstStyle/>
                    <a:p>
                      <a:pPr marL="0" marR="0">
                        <a:spcBef>
                          <a:spcPts val="0"/>
                        </a:spcBef>
                        <a:spcAft>
                          <a:spcPts val="0"/>
                        </a:spcAft>
                      </a:pPr>
                      <a:r>
                        <a:rPr lang="en-US" sz="1200" dirty="0">
                          <a:effectLst/>
                        </a:rPr>
                        <a:t> </a:t>
                      </a:r>
                    </a:p>
                    <a:p>
                      <a:pPr marL="0" marR="0">
                        <a:spcBef>
                          <a:spcPts val="40"/>
                        </a:spcBef>
                        <a:spcAft>
                          <a:spcPts val="0"/>
                        </a:spcAft>
                      </a:pPr>
                      <a:r>
                        <a:rPr lang="en-US" sz="1200" dirty="0">
                          <a:effectLst/>
                        </a:rPr>
                        <a:t> </a:t>
                      </a:r>
                    </a:p>
                    <a:p>
                      <a:pPr marL="17145" marR="12065" algn="ctr">
                        <a:spcBef>
                          <a:spcPts val="0"/>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lumMod val="20000"/>
                        <a:lumOff val="80000"/>
                      </a:schemeClr>
                    </a:solidFill>
                  </a:tcPr>
                </a:tc>
                <a:extLst>
                  <a:ext uri="{0D108BD9-81ED-4DB2-BD59-A6C34878D82A}">
                    <a16:rowId xmlns:a16="http://schemas.microsoft.com/office/drawing/2014/main" val="2209754745"/>
                  </a:ext>
                </a:extLst>
              </a:tr>
              <a:tr h="398306">
                <a:tc gridSpan="3">
                  <a:txBody>
                    <a:bodyPr/>
                    <a:lstStyle/>
                    <a:p>
                      <a:pPr marL="17780" marR="0">
                        <a:lnSpc>
                          <a:spcPct val="110000"/>
                        </a:lnSpc>
                        <a:spcBef>
                          <a:spcPts val="180"/>
                        </a:spcBef>
                        <a:spcAft>
                          <a:spcPts val="0"/>
                        </a:spcAft>
                      </a:pPr>
                      <a:r>
                        <a:rPr lang="en-US" sz="1200" dirty="0">
                          <a:effectLst/>
                        </a:rPr>
                        <a:t>REQUIREMENT 2: Each </a:t>
                      </a:r>
                      <a:r>
                        <a:rPr lang="en-US" sz="1200" spc="-20" dirty="0">
                          <a:effectLst/>
                        </a:rPr>
                        <a:t>individual has </a:t>
                      </a:r>
                      <a:r>
                        <a:rPr lang="en-US" sz="1200" dirty="0">
                          <a:effectLst/>
                        </a:rPr>
                        <a:t>privacy </a:t>
                      </a:r>
                      <a:r>
                        <a:rPr lang="en-US" sz="1200" spc="-15" dirty="0">
                          <a:effectLst/>
                        </a:rPr>
                        <a:t>in </a:t>
                      </a:r>
                      <a:r>
                        <a:rPr lang="en-US" sz="1200" dirty="0">
                          <a:effectLst/>
                        </a:rPr>
                        <a:t>their sleeping or </a:t>
                      </a:r>
                      <a:r>
                        <a:rPr lang="en-US" sz="1200" spc="-15" dirty="0">
                          <a:effectLst/>
                        </a:rPr>
                        <a:t>living </a:t>
                      </a:r>
                      <a:r>
                        <a:rPr lang="en-US" sz="1200" dirty="0">
                          <a:effectLst/>
                        </a:rPr>
                        <a:t>unit, </a:t>
                      </a:r>
                      <a:r>
                        <a:rPr lang="en-US" sz="1200" spc="-15" dirty="0">
                          <a:effectLst/>
                        </a:rPr>
                        <a:t>including: </a:t>
                      </a:r>
                      <a:r>
                        <a:rPr lang="en-US" sz="1200" dirty="0">
                          <a:effectLst/>
                        </a:rPr>
                        <a:t>entrance doors are </a:t>
                      </a:r>
                      <a:r>
                        <a:rPr lang="en-US" sz="1200" spc="-15" dirty="0">
                          <a:effectLst/>
                        </a:rPr>
                        <a:t>lockable </a:t>
                      </a:r>
                      <a:r>
                        <a:rPr lang="en-US" sz="1200" spc="-20" dirty="0">
                          <a:effectLst/>
                        </a:rPr>
                        <a:t>by </a:t>
                      </a:r>
                      <a:r>
                        <a:rPr lang="en-US" sz="1200" dirty="0">
                          <a:effectLst/>
                        </a:rPr>
                        <a:t>the </a:t>
                      </a:r>
                      <a:r>
                        <a:rPr lang="en-US" sz="1200" spc="-15" dirty="0">
                          <a:effectLst/>
                        </a:rPr>
                        <a:t>individual (staff have</a:t>
                      </a:r>
                      <a:r>
                        <a:rPr lang="en-US" sz="1200" dirty="0">
                          <a:effectLst/>
                        </a:rPr>
                        <a:t> keys as needed); </a:t>
                      </a:r>
                      <a:r>
                        <a:rPr lang="en-US" sz="1200" spc="-15" dirty="0">
                          <a:effectLst/>
                        </a:rPr>
                        <a:t>individuals sharing </a:t>
                      </a:r>
                      <a:r>
                        <a:rPr lang="en-US" sz="1200" dirty="0">
                          <a:effectLst/>
                        </a:rPr>
                        <a:t>units </a:t>
                      </a:r>
                      <a:r>
                        <a:rPr lang="en-US" sz="1200" spc="-20" dirty="0">
                          <a:effectLst/>
                        </a:rPr>
                        <a:t>have </a:t>
                      </a:r>
                      <a:r>
                        <a:rPr lang="en-US" sz="1200" dirty="0">
                          <a:effectLst/>
                        </a:rPr>
                        <a:t>a choice of roommates </a:t>
                      </a:r>
                      <a:r>
                        <a:rPr lang="en-US" sz="1200" spc="-15" dirty="0">
                          <a:effectLst/>
                        </a:rPr>
                        <a:t>in </a:t>
                      </a:r>
                      <a:r>
                        <a:rPr lang="en-US" sz="1200" dirty="0">
                          <a:effectLst/>
                        </a:rPr>
                        <a:t>that setting; </a:t>
                      </a:r>
                      <a:r>
                        <a:rPr lang="en-US" sz="1200" spc="-20" dirty="0">
                          <a:effectLst/>
                        </a:rPr>
                        <a:t>and individuals </a:t>
                      </a:r>
                      <a:r>
                        <a:rPr lang="en-US" sz="1200" spc="-15" dirty="0">
                          <a:effectLst/>
                        </a:rPr>
                        <a:t>have </a:t>
                      </a:r>
                      <a:r>
                        <a:rPr lang="en-US" sz="1200" dirty="0">
                          <a:effectLst/>
                        </a:rPr>
                        <a:t>the freedom </a:t>
                      </a:r>
                      <a:r>
                        <a:rPr lang="en-US" sz="1200" spc="15" dirty="0">
                          <a:effectLst/>
                        </a:rPr>
                        <a:t>to </a:t>
                      </a:r>
                      <a:r>
                        <a:rPr lang="en-US" sz="1200" spc="-15" dirty="0">
                          <a:effectLst/>
                        </a:rPr>
                        <a:t>furnish </a:t>
                      </a:r>
                      <a:r>
                        <a:rPr lang="en-US" sz="1200" dirty="0">
                          <a:effectLst/>
                        </a:rPr>
                        <a:t>and decorate their sleeping </a:t>
                      </a:r>
                      <a:r>
                        <a:rPr lang="en-US" sz="1200" spc="-15" dirty="0">
                          <a:effectLst/>
                        </a:rPr>
                        <a:t>unit </a:t>
                      </a:r>
                      <a:r>
                        <a:rPr lang="en-US" sz="1200" dirty="0">
                          <a:effectLst/>
                        </a:rPr>
                        <a:t>within the lease or other agreement.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3103251"/>
                  </a:ext>
                </a:extLst>
              </a:tr>
              <a:tr h="202173">
                <a:tc>
                  <a:txBody>
                    <a:bodyPr/>
                    <a:lstStyle/>
                    <a:p>
                      <a:pPr marL="191770" marR="0">
                        <a:spcBef>
                          <a:spcPts val="85"/>
                        </a:spcBef>
                        <a:spcAft>
                          <a:spcPts val="0"/>
                        </a:spcAft>
                      </a:pPr>
                      <a:r>
                        <a:rPr lang="en-US" sz="1200" b="0" dirty="0">
                          <a:effectLst/>
                        </a:rPr>
                        <a:t>Privacy</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85"/>
                        </a:spcBef>
                        <a:spcAft>
                          <a:spcPts val="0"/>
                        </a:spcAft>
                      </a:pPr>
                      <a:r>
                        <a:rPr lang="en-US" sz="1200" b="0">
                          <a:effectLst/>
                        </a:rPr>
                        <a:t>Yes</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17145" marR="12065" algn="ctr">
                        <a:spcBef>
                          <a:spcPts val="85"/>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extLst>
                  <a:ext uri="{0D108BD9-81ED-4DB2-BD59-A6C34878D82A}">
                    <a16:rowId xmlns:a16="http://schemas.microsoft.com/office/drawing/2014/main" val="1130378026"/>
                  </a:ext>
                </a:extLst>
              </a:tr>
              <a:tr h="215973">
                <a:tc>
                  <a:txBody>
                    <a:bodyPr/>
                    <a:lstStyle/>
                    <a:p>
                      <a:pPr marL="191770" marR="0">
                        <a:spcBef>
                          <a:spcPts val="90"/>
                        </a:spcBef>
                        <a:spcAft>
                          <a:spcPts val="0"/>
                        </a:spcAft>
                      </a:pPr>
                      <a:r>
                        <a:rPr lang="en-US" sz="1200" b="0" dirty="0">
                          <a:effectLst/>
                        </a:rPr>
                        <a:t>Choice of Roommates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90"/>
                        </a:spcBef>
                        <a:spcAft>
                          <a:spcPts val="0"/>
                        </a:spcAft>
                      </a:pPr>
                      <a:r>
                        <a:rPr lang="en-US" sz="1200" b="0">
                          <a:effectLst/>
                        </a:rPr>
                        <a:t>Yes</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17145" marR="12065" algn="ctr">
                        <a:spcBef>
                          <a:spcPts val="90"/>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extLst>
                  <a:ext uri="{0D108BD9-81ED-4DB2-BD59-A6C34878D82A}">
                    <a16:rowId xmlns:a16="http://schemas.microsoft.com/office/drawing/2014/main" val="981992123"/>
                  </a:ext>
                </a:extLst>
              </a:tr>
              <a:tr h="216901">
                <a:tc>
                  <a:txBody>
                    <a:bodyPr/>
                    <a:lstStyle/>
                    <a:p>
                      <a:pPr marL="191770" marR="0">
                        <a:spcBef>
                          <a:spcPts val="85"/>
                        </a:spcBef>
                        <a:spcAft>
                          <a:spcPts val="0"/>
                        </a:spcAft>
                      </a:pPr>
                      <a:r>
                        <a:rPr lang="en-US" sz="1200" b="0" dirty="0">
                          <a:effectLst/>
                        </a:rPr>
                        <a:t>Freedom to Furnish and Decorate their Unit</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85"/>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17145" marR="12065" algn="ctr">
                        <a:spcBef>
                          <a:spcPts val="85"/>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extLst>
                  <a:ext uri="{0D108BD9-81ED-4DB2-BD59-A6C34878D82A}">
                    <a16:rowId xmlns:a16="http://schemas.microsoft.com/office/drawing/2014/main" val="3638890662"/>
                  </a:ext>
                </a:extLst>
              </a:tr>
              <a:tr h="199153">
                <a:tc gridSpan="3">
                  <a:txBody>
                    <a:bodyPr/>
                    <a:lstStyle/>
                    <a:p>
                      <a:pPr marL="17780" marR="0">
                        <a:lnSpc>
                          <a:spcPct val="110000"/>
                        </a:lnSpc>
                        <a:spcBef>
                          <a:spcPts val="90"/>
                        </a:spcBef>
                        <a:spcAft>
                          <a:spcPts val="0"/>
                        </a:spcAft>
                      </a:pPr>
                      <a:r>
                        <a:rPr lang="en-US" sz="1200" dirty="0">
                          <a:effectLst/>
                        </a:rPr>
                        <a:t>REQUIREMENT 3: Individuals have the freedom and support to control their own schedules and activities, and have access to food at any time.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941665"/>
                  </a:ext>
                </a:extLst>
              </a:tr>
              <a:tr h="227788">
                <a:tc>
                  <a:txBody>
                    <a:bodyPr/>
                    <a:lstStyle/>
                    <a:p>
                      <a:pPr marL="191770" marR="0">
                        <a:spcBef>
                          <a:spcPts val="90"/>
                        </a:spcBef>
                        <a:spcAft>
                          <a:spcPts val="0"/>
                        </a:spcAft>
                      </a:pPr>
                      <a:r>
                        <a:rPr lang="en-US" sz="1200" b="0" dirty="0">
                          <a:effectLst/>
                        </a:rPr>
                        <a:t>Control Schedules and Activities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90"/>
                        </a:spcBef>
                        <a:spcAft>
                          <a:spcPts val="0"/>
                        </a:spcAft>
                      </a:pPr>
                      <a:r>
                        <a:rPr lang="en-US" sz="1200" b="0">
                          <a:effectLst/>
                        </a:rPr>
                        <a:t>Yes</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17145" marR="12065" algn="ctr">
                        <a:spcBef>
                          <a:spcPts val="90"/>
                        </a:spcBef>
                        <a:spcAft>
                          <a:spcPts val="0"/>
                        </a:spcAft>
                      </a:pPr>
                      <a:r>
                        <a:rPr lang="en-US" sz="1200" b="0">
                          <a:effectLst/>
                        </a:rPr>
                        <a:t>Yes</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extLst>
                  <a:ext uri="{0D108BD9-81ED-4DB2-BD59-A6C34878D82A}">
                    <a16:rowId xmlns:a16="http://schemas.microsoft.com/office/drawing/2014/main" val="201749927"/>
                  </a:ext>
                </a:extLst>
              </a:tr>
              <a:tr h="233082">
                <a:tc>
                  <a:txBody>
                    <a:bodyPr/>
                    <a:lstStyle/>
                    <a:p>
                      <a:pPr marL="191770" marR="0">
                        <a:spcBef>
                          <a:spcPts val="85"/>
                        </a:spcBef>
                        <a:spcAft>
                          <a:spcPts val="0"/>
                        </a:spcAft>
                      </a:pPr>
                      <a:r>
                        <a:rPr lang="en-US" sz="1200" b="0" dirty="0">
                          <a:effectLst/>
                        </a:rPr>
                        <a:t>Access to Food at any Time</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85"/>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17145" marR="12065" algn="ctr">
                        <a:spcBef>
                          <a:spcPts val="85"/>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extLst>
                  <a:ext uri="{0D108BD9-81ED-4DB2-BD59-A6C34878D82A}">
                    <a16:rowId xmlns:a16="http://schemas.microsoft.com/office/drawing/2014/main" val="1206793221"/>
                  </a:ext>
                </a:extLst>
              </a:tr>
              <a:tr h="215280">
                <a:tc>
                  <a:txBody>
                    <a:bodyPr/>
                    <a:lstStyle/>
                    <a:p>
                      <a:pPr marL="17780" marR="26035">
                        <a:lnSpc>
                          <a:spcPct val="110000"/>
                        </a:lnSpc>
                        <a:spcBef>
                          <a:spcPts val="90"/>
                        </a:spcBef>
                        <a:spcAft>
                          <a:spcPts val="0"/>
                        </a:spcAft>
                      </a:pPr>
                      <a:r>
                        <a:rPr lang="en-US" sz="1200" dirty="0">
                          <a:effectLst/>
                        </a:rPr>
                        <a:t>REQUIREMENT 4: Individuals are able to have visitors of their choosing at any time.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lumMod val="20000"/>
                        <a:lumOff val="80000"/>
                      </a:schemeClr>
                    </a:solidFill>
                  </a:tcPr>
                </a:tc>
                <a:tc>
                  <a:txBody>
                    <a:bodyPr/>
                    <a:lstStyle/>
                    <a:p>
                      <a:pPr marL="485140" marR="477520" algn="ctr">
                        <a:spcBef>
                          <a:spcPts val="765"/>
                        </a:spcBef>
                        <a:spcAft>
                          <a:spcPts val="0"/>
                        </a:spcAft>
                      </a:pPr>
                      <a:r>
                        <a:rPr lang="en-US" sz="1200">
                          <a:effectLst/>
                        </a:rPr>
                        <a:t>Yes</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lumMod val="20000"/>
                        <a:lumOff val="80000"/>
                      </a:schemeClr>
                    </a:solidFill>
                  </a:tcPr>
                </a:tc>
                <a:tc>
                  <a:txBody>
                    <a:bodyPr/>
                    <a:lstStyle/>
                    <a:p>
                      <a:pPr marL="17145" marR="12065" algn="ctr">
                        <a:spcBef>
                          <a:spcPts val="765"/>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lumMod val="20000"/>
                        <a:lumOff val="80000"/>
                      </a:schemeClr>
                    </a:solidFill>
                  </a:tcPr>
                </a:tc>
                <a:extLst>
                  <a:ext uri="{0D108BD9-81ED-4DB2-BD59-A6C34878D82A}">
                    <a16:rowId xmlns:a16="http://schemas.microsoft.com/office/drawing/2014/main" val="4075827201"/>
                  </a:ext>
                </a:extLst>
              </a:tr>
              <a:tr h="229080">
                <a:tc>
                  <a:txBody>
                    <a:bodyPr/>
                    <a:lstStyle/>
                    <a:p>
                      <a:pPr marL="17780" marR="157480">
                        <a:lnSpc>
                          <a:spcPct val="111000"/>
                        </a:lnSpc>
                        <a:spcBef>
                          <a:spcPts val="80"/>
                        </a:spcBef>
                        <a:spcAft>
                          <a:spcPts val="0"/>
                        </a:spcAft>
                      </a:pPr>
                      <a:r>
                        <a:rPr lang="en-US" sz="1200">
                          <a:effectLst/>
                        </a:rPr>
                        <a:t>REQUIREMENT 5: The setting is physically accessible to the individual.</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lumMod val="20000"/>
                        <a:lumOff val="80000"/>
                      </a:schemeClr>
                    </a:solidFill>
                  </a:tcPr>
                </a:tc>
                <a:tc>
                  <a:txBody>
                    <a:bodyPr/>
                    <a:lstStyle/>
                    <a:p>
                      <a:pPr marL="485140" marR="477520" algn="ctr">
                        <a:spcBef>
                          <a:spcPts val="780"/>
                        </a:spcBef>
                        <a:spcAft>
                          <a:spcPts val="0"/>
                        </a:spcAft>
                      </a:pPr>
                      <a:r>
                        <a:rPr lang="en-US" sz="1200">
                          <a:effectLst/>
                        </a:rPr>
                        <a:t>Yes</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lumMod val="20000"/>
                        <a:lumOff val="80000"/>
                      </a:schemeClr>
                    </a:solidFill>
                  </a:tcPr>
                </a:tc>
                <a:tc>
                  <a:txBody>
                    <a:bodyPr/>
                    <a:lstStyle/>
                    <a:p>
                      <a:pPr marL="17145" marR="12065" algn="ctr">
                        <a:spcBef>
                          <a:spcPts val="780"/>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lumMod val="20000"/>
                        <a:lumOff val="80000"/>
                      </a:schemeClr>
                    </a:solidFill>
                  </a:tcPr>
                </a:tc>
                <a:extLst>
                  <a:ext uri="{0D108BD9-81ED-4DB2-BD59-A6C34878D82A}">
                    <a16:rowId xmlns:a16="http://schemas.microsoft.com/office/drawing/2014/main" val="4001215227"/>
                  </a:ext>
                </a:extLst>
              </a:tr>
              <a:tr h="291707">
                <a:tc gridSpan="3">
                  <a:txBody>
                    <a:bodyPr/>
                    <a:lstStyle/>
                    <a:p>
                      <a:pPr marL="17780" marR="0">
                        <a:lnSpc>
                          <a:spcPct val="111000"/>
                        </a:lnSpc>
                        <a:spcBef>
                          <a:spcPts val="85"/>
                        </a:spcBef>
                        <a:spcAft>
                          <a:spcPts val="0"/>
                        </a:spcAft>
                      </a:pPr>
                      <a:r>
                        <a:rPr lang="en-US" sz="1200" dirty="0">
                          <a:effectLst/>
                        </a:rPr>
                        <a:t>REQUIREMENT 6: Any modifications to Requirements 1 through 4 above must be supported by a specific assessed need and justified in the person-centered service plan.</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1070909"/>
                  </a:ext>
                </a:extLst>
              </a:tr>
              <a:tr h="211903">
                <a:tc>
                  <a:txBody>
                    <a:bodyPr/>
                    <a:lstStyle/>
                    <a:p>
                      <a:pPr marL="191770" marR="0">
                        <a:spcBef>
                          <a:spcPts val="85"/>
                        </a:spcBef>
                        <a:spcAft>
                          <a:spcPts val="0"/>
                        </a:spcAft>
                      </a:pPr>
                      <a:r>
                        <a:rPr lang="en-US" sz="1200" b="0" dirty="0">
                          <a:effectLst/>
                        </a:rPr>
                        <a:t>Identify a specific and individualized assessed need.</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85"/>
                        </a:spcBef>
                        <a:spcAft>
                          <a:spcPts val="0"/>
                        </a:spcAft>
                      </a:pPr>
                      <a:r>
                        <a:rPr lang="en-US" sz="1200" b="0">
                          <a:effectLst/>
                        </a:rPr>
                        <a:t>Yes</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17145" marR="2540" algn="ctr">
                        <a:spcBef>
                          <a:spcPts val="85"/>
                        </a:spcBef>
                        <a:spcAft>
                          <a:spcPts val="0"/>
                        </a:spcAft>
                      </a:pPr>
                      <a:r>
                        <a:rPr lang="en-US" sz="1200" b="0">
                          <a:effectLst/>
                        </a:rPr>
                        <a:t>No</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extLst>
                  <a:ext uri="{0D108BD9-81ED-4DB2-BD59-A6C34878D82A}">
                    <a16:rowId xmlns:a16="http://schemas.microsoft.com/office/drawing/2014/main" val="1699782006"/>
                  </a:ext>
                </a:extLst>
              </a:tr>
              <a:tr h="354363">
                <a:tc>
                  <a:txBody>
                    <a:bodyPr/>
                    <a:lstStyle/>
                    <a:p>
                      <a:pPr marL="191770" marR="0">
                        <a:lnSpc>
                          <a:spcPct val="110000"/>
                        </a:lnSpc>
                        <a:spcBef>
                          <a:spcPts val="80"/>
                        </a:spcBef>
                        <a:spcAft>
                          <a:spcPts val="0"/>
                        </a:spcAft>
                      </a:pPr>
                      <a:r>
                        <a:rPr lang="en-US" sz="1200" b="0" spc="-15" dirty="0">
                          <a:effectLst/>
                        </a:rPr>
                        <a:t>Document </a:t>
                      </a:r>
                      <a:r>
                        <a:rPr lang="en-US" sz="1200" b="0" dirty="0">
                          <a:effectLst/>
                        </a:rPr>
                        <a:t>the </a:t>
                      </a:r>
                      <a:r>
                        <a:rPr lang="en-US" sz="1200" b="0" spc="-20" dirty="0">
                          <a:effectLst/>
                        </a:rPr>
                        <a:t>positive </a:t>
                      </a:r>
                      <a:r>
                        <a:rPr lang="en-US" sz="1200" b="0" dirty="0">
                          <a:effectLst/>
                        </a:rPr>
                        <a:t>interventions and </a:t>
                      </a:r>
                      <a:r>
                        <a:rPr lang="en-US" sz="1200" b="0" spc="-20" dirty="0">
                          <a:effectLst/>
                        </a:rPr>
                        <a:t>supports used prior </a:t>
                      </a:r>
                      <a:r>
                        <a:rPr lang="en-US" sz="1200" b="0" spc="15" dirty="0">
                          <a:effectLst/>
                        </a:rPr>
                        <a:t>to </a:t>
                      </a:r>
                      <a:r>
                        <a:rPr lang="en-US" sz="1200" b="0" dirty="0">
                          <a:effectLst/>
                        </a:rPr>
                        <a:t>any </a:t>
                      </a:r>
                      <a:r>
                        <a:rPr lang="en-US" sz="1200" b="0" spc="-15" dirty="0">
                          <a:effectLst/>
                        </a:rPr>
                        <a:t>modifications </a:t>
                      </a:r>
                      <a:r>
                        <a:rPr lang="en-US" sz="1200" b="0" spc="15" dirty="0">
                          <a:effectLst/>
                        </a:rPr>
                        <a:t>to </a:t>
                      </a:r>
                      <a:r>
                        <a:rPr lang="en-US" sz="1200" b="0" dirty="0">
                          <a:effectLst/>
                        </a:rPr>
                        <a:t>the </a:t>
                      </a:r>
                      <a:r>
                        <a:rPr lang="en-US" sz="1200" b="0" spc="-15" dirty="0">
                          <a:effectLst/>
                        </a:rPr>
                        <a:t>person-centered </a:t>
                      </a:r>
                      <a:r>
                        <a:rPr lang="en-US" sz="1200" b="0" dirty="0">
                          <a:effectLst/>
                        </a:rPr>
                        <a:t>service plan.</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0" marR="0">
                        <a:spcBef>
                          <a:spcPts val="30"/>
                        </a:spcBef>
                        <a:spcAft>
                          <a:spcPts val="0"/>
                        </a:spcAft>
                      </a:pPr>
                      <a:r>
                        <a:rPr lang="en-US" sz="1200" b="0">
                          <a:effectLst/>
                        </a:rPr>
                        <a:t> </a:t>
                      </a:r>
                    </a:p>
                    <a:p>
                      <a:pPr marL="485140" marR="477520" algn="ctr">
                        <a:spcBef>
                          <a:spcPts val="0"/>
                        </a:spcBef>
                        <a:spcAft>
                          <a:spcPts val="0"/>
                        </a:spcAft>
                      </a:pPr>
                      <a:r>
                        <a:rPr lang="en-US" sz="1200" b="0">
                          <a:effectLst/>
                        </a:rPr>
                        <a:t>Yes</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0" marR="0">
                        <a:spcBef>
                          <a:spcPts val="30"/>
                        </a:spcBef>
                        <a:spcAft>
                          <a:spcPts val="0"/>
                        </a:spcAft>
                      </a:pPr>
                      <a:r>
                        <a:rPr lang="en-US" sz="1200" b="0">
                          <a:effectLst/>
                        </a:rPr>
                        <a:t> </a:t>
                      </a:r>
                    </a:p>
                    <a:p>
                      <a:pPr marL="17145" marR="2540" algn="ctr">
                        <a:spcBef>
                          <a:spcPts val="0"/>
                        </a:spcBef>
                        <a:spcAft>
                          <a:spcPts val="0"/>
                        </a:spcAft>
                      </a:pPr>
                      <a:r>
                        <a:rPr lang="en-US" sz="1200" b="0">
                          <a:effectLst/>
                        </a:rPr>
                        <a:t>No</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extLst>
                  <a:ext uri="{0D108BD9-81ED-4DB2-BD59-A6C34878D82A}">
                    <a16:rowId xmlns:a16="http://schemas.microsoft.com/office/drawing/2014/main" val="2955462080"/>
                  </a:ext>
                </a:extLst>
              </a:tr>
              <a:tr h="199884">
                <a:tc>
                  <a:txBody>
                    <a:bodyPr/>
                    <a:lstStyle/>
                    <a:p>
                      <a:pPr marL="191770" marR="18415">
                        <a:lnSpc>
                          <a:spcPct val="110000"/>
                        </a:lnSpc>
                        <a:spcBef>
                          <a:spcPts val="80"/>
                        </a:spcBef>
                        <a:spcAft>
                          <a:spcPts val="0"/>
                        </a:spcAft>
                      </a:pPr>
                      <a:r>
                        <a:rPr lang="en-US" sz="1200" b="0" spc="-15" dirty="0">
                          <a:effectLst/>
                        </a:rPr>
                        <a:t>Document less intrusive methods of </a:t>
                      </a:r>
                      <a:r>
                        <a:rPr lang="en-US" sz="1200" b="0" dirty="0">
                          <a:effectLst/>
                        </a:rPr>
                        <a:t>meeting the need that </a:t>
                      </a:r>
                      <a:r>
                        <a:rPr lang="en-US" sz="1200" b="0" spc="-15" dirty="0">
                          <a:effectLst/>
                        </a:rPr>
                        <a:t>have </a:t>
                      </a:r>
                      <a:r>
                        <a:rPr lang="en-US" sz="1200" b="0" dirty="0">
                          <a:effectLst/>
                        </a:rPr>
                        <a:t>been tried </a:t>
                      </a:r>
                      <a:r>
                        <a:rPr lang="en-US" sz="1200" b="0" spc="-20" dirty="0">
                          <a:effectLst/>
                        </a:rPr>
                        <a:t>but did not </a:t>
                      </a:r>
                      <a:r>
                        <a:rPr lang="en-US" sz="1200" b="0" dirty="0">
                          <a:effectLst/>
                        </a:rPr>
                        <a:t>work.</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750"/>
                        </a:spcBef>
                        <a:spcAft>
                          <a:spcPts val="0"/>
                        </a:spcAft>
                      </a:pPr>
                      <a:r>
                        <a:rPr lang="en-US" sz="1200" b="0">
                          <a:effectLst/>
                        </a:rPr>
                        <a:t>Yes</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17145" marR="2540" algn="ctr">
                        <a:spcBef>
                          <a:spcPts val="750"/>
                        </a:spcBef>
                        <a:spcAft>
                          <a:spcPts val="0"/>
                        </a:spcAft>
                      </a:pPr>
                      <a:r>
                        <a:rPr lang="en-US" sz="1200" b="0">
                          <a:effectLst/>
                        </a:rPr>
                        <a:t>No</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extLst>
                  <a:ext uri="{0D108BD9-81ED-4DB2-BD59-A6C34878D82A}">
                    <a16:rowId xmlns:a16="http://schemas.microsoft.com/office/drawing/2014/main" val="4115032903"/>
                  </a:ext>
                </a:extLst>
              </a:tr>
              <a:tr h="255141">
                <a:tc>
                  <a:txBody>
                    <a:bodyPr/>
                    <a:lstStyle/>
                    <a:p>
                      <a:pPr marL="191770" marR="0">
                        <a:lnSpc>
                          <a:spcPct val="111000"/>
                        </a:lnSpc>
                        <a:spcBef>
                          <a:spcPts val="85"/>
                        </a:spcBef>
                        <a:spcAft>
                          <a:spcPts val="0"/>
                        </a:spcAft>
                      </a:pPr>
                      <a:r>
                        <a:rPr lang="en-US" sz="1200" b="0" dirty="0">
                          <a:effectLst/>
                        </a:rPr>
                        <a:t>Include a clear </a:t>
                      </a:r>
                      <a:r>
                        <a:rPr lang="en-US" sz="1200" b="0" spc="-15" dirty="0">
                          <a:effectLst/>
                        </a:rPr>
                        <a:t>description of </a:t>
                      </a:r>
                      <a:r>
                        <a:rPr lang="en-US" sz="1200" b="0" dirty="0">
                          <a:effectLst/>
                        </a:rPr>
                        <a:t>the </a:t>
                      </a:r>
                      <a:r>
                        <a:rPr lang="en-US" sz="1200" b="0" spc="-15" dirty="0">
                          <a:effectLst/>
                        </a:rPr>
                        <a:t>condition </a:t>
                      </a:r>
                      <a:r>
                        <a:rPr lang="en-US" sz="1200" b="0" dirty="0">
                          <a:effectLst/>
                        </a:rPr>
                        <a:t>that is directly proportionate </a:t>
                      </a:r>
                      <a:r>
                        <a:rPr lang="en-US" sz="1200" b="0" spc="15" dirty="0">
                          <a:effectLst/>
                        </a:rPr>
                        <a:t>to </a:t>
                      </a:r>
                      <a:r>
                        <a:rPr lang="en-US" sz="1200" b="0" dirty="0">
                          <a:effectLst/>
                        </a:rPr>
                        <a:t>the </a:t>
                      </a:r>
                      <a:r>
                        <a:rPr lang="en-US" sz="1200" b="0" spc="-20" dirty="0">
                          <a:effectLst/>
                        </a:rPr>
                        <a:t>specific assessed </a:t>
                      </a:r>
                      <a:r>
                        <a:rPr lang="en-US" sz="1200" b="0" dirty="0">
                          <a:effectLst/>
                        </a:rPr>
                        <a:t>need.</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780"/>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17145" marR="2540" algn="ctr">
                        <a:spcBef>
                          <a:spcPts val="780"/>
                        </a:spcBef>
                        <a:spcAft>
                          <a:spcPts val="0"/>
                        </a:spcAft>
                      </a:pPr>
                      <a:r>
                        <a:rPr lang="en-US" sz="1200" b="0" dirty="0">
                          <a:effectLst/>
                        </a:rPr>
                        <a:t>No</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extLst>
                  <a:ext uri="{0D108BD9-81ED-4DB2-BD59-A6C34878D82A}">
                    <a16:rowId xmlns:a16="http://schemas.microsoft.com/office/drawing/2014/main" val="2037060237"/>
                  </a:ext>
                </a:extLst>
              </a:tr>
              <a:tr h="275990">
                <a:tc>
                  <a:txBody>
                    <a:bodyPr/>
                    <a:lstStyle/>
                    <a:p>
                      <a:pPr marL="191770" marR="0">
                        <a:lnSpc>
                          <a:spcPct val="110000"/>
                        </a:lnSpc>
                        <a:spcBef>
                          <a:spcPts val="85"/>
                        </a:spcBef>
                        <a:spcAft>
                          <a:spcPts val="0"/>
                        </a:spcAft>
                      </a:pPr>
                      <a:r>
                        <a:rPr lang="en-US" sz="1200" b="0" dirty="0">
                          <a:effectLst/>
                        </a:rPr>
                        <a:t>Include a regular collection and review of data to measure the ongoing effectiveness of the modification.</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760"/>
                        </a:spcBef>
                        <a:spcAft>
                          <a:spcPts val="0"/>
                        </a:spcAft>
                      </a:pPr>
                      <a:r>
                        <a:rPr lang="en-US" sz="1200" b="0">
                          <a:effectLst/>
                        </a:rPr>
                        <a:t>Yes</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17145" marR="2540" algn="ctr">
                        <a:spcBef>
                          <a:spcPts val="760"/>
                        </a:spcBef>
                        <a:spcAft>
                          <a:spcPts val="0"/>
                        </a:spcAft>
                      </a:pPr>
                      <a:r>
                        <a:rPr lang="en-US" sz="1200" b="0" dirty="0">
                          <a:effectLst/>
                        </a:rPr>
                        <a:t>No</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extLst>
                  <a:ext uri="{0D108BD9-81ED-4DB2-BD59-A6C34878D82A}">
                    <a16:rowId xmlns:a16="http://schemas.microsoft.com/office/drawing/2014/main" val="2081336593"/>
                  </a:ext>
                </a:extLst>
              </a:tr>
              <a:tr h="354363">
                <a:tc>
                  <a:txBody>
                    <a:bodyPr/>
                    <a:lstStyle/>
                    <a:p>
                      <a:pPr marL="191770" marR="0">
                        <a:lnSpc>
                          <a:spcPct val="110000"/>
                        </a:lnSpc>
                        <a:spcBef>
                          <a:spcPts val="90"/>
                        </a:spcBef>
                        <a:spcAft>
                          <a:spcPts val="0"/>
                        </a:spcAft>
                      </a:pPr>
                      <a:r>
                        <a:rPr lang="en-US" sz="1200" b="0" dirty="0">
                          <a:effectLst/>
                        </a:rPr>
                        <a:t>Include </a:t>
                      </a:r>
                      <a:r>
                        <a:rPr lang="en-US" sz="1200" b="0" spc="-15" dirty="0">
                          <a:effectLst/>
                        </a:rPr>
                        <a:t>established </a:t>
                      </a:r>
                      <a:r>
                        <a:rPr lang="en-US" sz="1200" b="0" dirty="0">
                          <a:effectLst/>
                        </a:rPr>
                        <a:t>time limits </a:t>
                      </a:r>
                      <a:r>
                        <a:rPr lang="en-US" sz="1200" b="0" spc="-15" dirty="0">
                          <a:effectLst/>
                        </a:rPr>
                        <a:t>for </a:t>
                      </a:r>
                      <a:r>
                        <a:rPr lang="en-US" sz="1200" b="0" spc="-20" dirty="0">
                          <a:effectLst/>
                        </a:rPr>
                        <a:t>periodic </a:t>
                      </a:r>
                      <a:r>
                        <a:rPr lang="en-US" sz="1200" b="0" dirty="0">
                          <a:effectLst/>
                        </a:rPr>
                        <a:t>reviews </a:t>
                      </a:r>
                      <a:r>
                        <a:rPr lang="en-US" sz="1200" b="0" spc="15" dirty="0">
                          <a:effectLst/>
                        </a:rPr>
                        <a:t>to </a:t>
                      </a:r>
                      <a:r>
                        <a:rPr lang="en-US" sz="1200" b="0" dirty="0">
                          <a:effectLst/>
                        </a:rPr>
                        <a:t>determine if the </a:t>
                      </a:r>
                      <a:r>
                        <a:rPr lang="en-US" sz="1200" b="0" spc="-15" dirty="0">
                          <a:effectLst/>
                        </a:rPr>
                        <a:t>modification is still </a:t>
                      </a:r>
                      <a:r>
                        <a:rPr lang="en-US" sz="1200" b="0" dirty="0">
                          <a:effectLst/>
                        </a:rPr>
                        <a:t>necessary </a:t>
                      </a:r>
                      <a:r>
                        <a:rPr lang="en-US" sz="1200" b="0" spc="-15" dirty="0">
                          <a:effectLst/>
                        </a:rPr>
                        <a:t>or </a:t>
                      </a:r>
                      <a:r>
                        <a:rPr lang="en-US" sz="1200" b="0" dirty="0">
                          <a:effectLst/>
                        </a:rPr>
                        <a:t>can </a:t>
                      </a:r>
                      <a:r>
                        <a:rPr lang="en-US" sz="1200" b="0" spc="-15" dirty="0">
                          <a:effectLst/>
                        </a:rPr>
                        <a:t>be </a:t>
                      </a:r>
                      <a:r>
                        <a:rPr lang="en-US" sz="1200" b="0" dirty="0">
                          <a:effectLst/>
                        </a:rPr>
                        <a:t>terminated.</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0" marR="0" algn="ctr">
                        <a:spcBef>
                          <a:spcPts val="40"/>
                        </a:spcBef>
                        <a:spcAft>
                          <a:spcPts val="0"/>
                        </a:spcAft>
                      </a:pPr>
                      <a:r>
                        <a:rPr lang="en-US" sz="1200" b="0" dirty="0">
                          <a:effectLst/>
                        </a:rPr>
                        <a:t> 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0" marR="0" algn="ctr">
                        <a:spcBef>
                          <a:spcPts val="40"/>
                        </a:spcBef>
                        <a:spcAft>
                          <a:spcPts val="0"/>
                        </a:spcAft>
                      </a:pPr>
                      <a:r>
                        <a:rPr lang="en-US" sz="1200" b="0" dirty="0">
                          <a:effectLst/>
                        </a:rPr>
                        <a:t> No</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508949100"/>
                  </a:ext>
                </a:extLst>
              </a:tr>
              <a:tr h="204264">
                <a:tc>
                  <a:txBody>
                    <a:bodyPr/>
                    <a:lstStyle/>
                    <a:p>
                      <a:pPr marL="191770" marR="0">
                        <a:spcBef>
                          <a:spcPts val="90"/>
                        </a:spcBef>
                        <a:spcAft>
                          <a:spcPts val="0"/>
                        </a:spcAft>
                      </a:pPr>
                      <a:r>
                        <a:rPr lang="en-US" sz="1200" b="0" dirty="0">
                          <a:effectLst/>
                        </a:rPr>
                        <a:t>Informed consent of the individual.</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90"/>
                        </a:spcBef>
                        <a:spcAft>
                          <a:spcPts val="0"/>
                        </a:spcAft>
                      </a:pPr>
                      <a:r>
                        <a:rPr lang="en-US" sz="1200" b="0" dirty="0">
                          <a:effectLst/>
                        </a:rPr>
                        <a:t>Yes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17145" marR="2540" algn="ctr">
                        <a:spcBef>
                          <a:spcPts val="90"/>
                        </a:spcBef>
                        <a:spcAft>
                          <a:spcPts val="0"/>
                        </a:spcAft>
                      </a:pPr>
                      <a:r>
                        <a:rPr lang="en-US" sz="1200" b="0" dirty="0">
                          <a:effectLst/>
                        </a:rPr>
                        <a:t>No</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extLst>
                  <a:ext uri="{0D108BD9-81ED-4DB2-BD59-A6C34878D82A}">
                    <a16:rowId xmlns:a16="http://schemas.microsoft.com/office/drawing/2014/main" val="3202110707"/>
                  </a:ext>
                </a:extLst>
              </a:tr>
              <a:tr h="255141">
                <a:tc>
                  <a:txBody>
                    <a:bodyPr/>
                    <a:lstStyle/>
                    <a:p>
                      <a:pPr marL="191770" marR="69850">
                        <a:lnSpc>
                          <a:spcPct val="111000"/>
                        </a:lnSpc>
                        <a:spcBef>
                          <a:spcPts val="85"/>
                        </a:spcBef>
                        <a:spcAft>
                          <a:spcPts val="0"/>
                        </a:spcAft>
                      </a:pPr>
                      <a:r>
                        <a:rPr lang="en-US" sz="1200" b="0" dirty="0">
                          <a:effectLst/>
                        </a:rPr>
                        <a:t>Include </a:t>
                      </a:r>
                      <a:r>
                        <a:rPr lang="en-US" sz="1200" b="0" spc="10" dirty="0">
                          <a:effectLst/>
                        </a:rPr>
                        <a:t>an </a:t>
                      </a:r>
                      <a:r>
                        <a:rPr lang="en-US" sz="1200" b="0" dirty="0">
                          <a:effectLst/>
                        </a:rPr>
                        <a:t>assurance that interventions and </a:t>
                      </a:r>
                      <a:r>
                        <a:rPr lang="en-US" sz="1200" b="0" spc="-20" dirty="0">
                          <a:effectLst/>
                        </a:rPr>
                        <a:t>supports </a:t>
                      </a:r>
                      <a:r>
                        <a:rPr lang="en-US" sz="1200" b="0" dirty="0">
                          <a:effectLst/>
                        </a:rPr>
                        <a:t>will cause </a:t>
                      </a:r>
                      <a:r>
                        <a:rPr lang="en-US" sz="1200" b="0" spc="-15" dirty="0">
                          <a:effectLst/>
                        </a:rPr>
                        <a:t>no </a:t>
                      </a:r>
                      <a:r>
                        <a:rPr lang="en-US" sz="1200" b="0" dirty="0">
                          <a:effectLst/>
                        </a:rPr>
                        <a:t>harm </a:t>
                      </a:r>
                      <a:r>
                        <a:rPr lang="en-US" sz="1200" b="0" spc="15" dirty="0">
                          <a:effectLst/>
                        </a:rPr>
                        <a:t>to </a:t>
                      </a:r>
                      <a:r>
                        <a:rPr lang="en-US" sz="1200" b="0" dirty="0">
                          <a:effectLst/>
                        </a:rPr>
                        <a:t>the </a:t>
                      </a:r>
                      <a:r>
                        <a:rPr lang="en-US" sz="1200" b="0" spc="-20" dirty="0">
                          <a:effectLst/>
                        </a:rPr>
                        <a:t>individual.</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485140" marR="477520" algn="ctr">
                        <a:spcBef>
                          <a:spcPts val="780"/>
                        </a:spcBef>
                        <a:spcAft>
                          <a:spcPts val="0"/>
                        </a:spcAft>
                      </a:pPr>
                      <a:r>
                        <a:rPr lang="en-US" sz="1200" b="0">
                          <a:effectLst/>
                        </a:rPr>
                        <a:t>Yes</a:t>
                      </a:r>
                      <a:endParaRPr lang="en-US" sz="1200" b="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17145" marR="2540" algn="ctr">
                        <a:spcBef>
                          <a:spcPts val="780"/>
                        </a:spcBef>
                        <a:spcAft>
                          <a:spcPts val="0"/>
                        </a:spcAft>
                      </a:pPr>
                      <a:r>
                        <a:rPr lang="en-US" sz="1200" b="0" dirty="0">
                          <a:effectLst/>
                        </a:rPr>
                        <a:t>No</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extLst>
                  <a:ext uri="{0D108BD9-81ED-4DB2-BD59-A6C34878D82A}">
                    <a16:rowId xmlns:a16="http://schemas.microsoft.com/office/drawing/2014/main" val="1315729861"/>
                  </a:ext>
                </a:extLst>
              </a:tr>
            </a:tbl>
          </a:graphicData>
        </a:graphic>
      </p:graphicFrame>
    </p:spTree>
    <p:extLst>
      <p:ext uri="{BB962C8B-B14F-4D97-AF65-F5344CB8AC3E}">
        <p14:creationId xmlns:p14="http://schemas.microsoft.com/office/powerpoint/2010/main" val="403346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3519" r="-2" b="-2"/>
          <a:stretch/>
        </p:blipFill>
        <p:spPr>
          <a:xfrm>
            <a:off x="2" y="-2811"/>
            <a:ext cx="5650988" cy="6858000"/>
          </a:xfrm>
          <a:prstGeom prst="rect">
            <a:avLst/>
          </a:prstGeom>
        </p:spPr>
      </p:pic>
      <p:sp>
        <p:nvSpPr>
          <p:cNvPr id="2" name="Title 1"/>
          <p:cNvSpPr>
            <a:spLocks noGrp="1"/>
          </p:cNvSpPr>
          <p:nvPr>
            <p:ph type="title"/>
          </p:nvPr>
        </p:nvSpPr>
        <p:spPr>
          <a:xfrm>
            <a:off x="5650990" y="640081"/>
            <a:ext cx="3493009" cy="4201549"/>
          </a:xfrm>
          <a:noFill/>
        </p:spPr>
        <p:txBody>
          <a:bodyPr vert="horz" lIns="91440" tIns="45720" rIns="91440" bIns="45720" rtlCol="0" anchor="b">
            <a:normAutofit/>
          </a:bodyPr>
          <a:lstStyle/>
          <a:p>
            <a:r>
              <a:rPr lang="en-US" dirty="0"/>
              <a:t>Self Determination &amp; Choice </a:t>
            </a:r>
          </a:p>
        </p:txBody>
      </p:sp>
    </p:spTree>
    <p:extLst>
      <p:ext uri="{BB962C8B-B14F-4D97-AF65-F5344CB8AC3E}">
        <p14:creationId xmlns:p14="http://schemas.microsoft.com/office/powerpoint/2010/main" val="326631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43000">
            <a:off x="-2683806" y="-75517"/>
            <a:ext cx="6858000" cy="6858000"/>
          </a:xfrm>
          <a:prstGeom prst="rect">
            <a:avLst/>
          </a:prstGeom>
        </p:spPr>
      </p:pic>
      <p:sp>
        <p:nvSpPr>
          <p:cNvPr id="3" name="TextBox 2"/>
          <p:cNvSpPr txBox="1"/>
          <p:nvPr/>
        </p:nvSpPr>
        <p:spPr>
          <a:xfrm>
            <a:off x="4360986" y="1713594"/>
            <a:ext cx="4765431" cy="1661993"/>
          </a:xfrm>
          <a:prstGeom prst="rect">
            <a:avLst/>
          </a:prstGeom>
          <a:noFill/>
        </p:spPr>
        <p:txBody>
          <a:bodyPr wrap="square" rtlCol="0">
            <a:spAutoFit/>
          </a:bodyPr>
          <a:lstStyle/>
          <a:p>
            <a:r>
              <a:rPr lang="en-US" sz="7000" dirty="0">
                <a:solidFill>
                  <a:srgbClr val="005694"/>
                </a:solidFill>
              </a:rPr>
              <a:t>PERSONAL</a:t>
            </a:r>
          </a:p>
          <a:p>
            <a:r>
              <a:rPr lang="en-US" sz="3200" dirty="0">
                <a:solidFill>
                  <a:srgbClr val="005694"/>
                </a:solidFill>
              </a:rPr>
              <a:t>OUTCOME MEASURES®</a:t>
            </a:r>
          </a:p>
        </p:txBody>
      </p:sp>
      <p:cxnSp>
        <p:nvCxnSpPr>
          <p:cNvPr id="7" name="Straight Connector 6"/>
          <p:cNvCxnSpPr>
            <a:cxnSpLocks/>
          </p:cNvCxnSpPr>
          <p:nvPr/>
        </p:nvCxnSpPr>
        <p:spPr>
          <a:xfrm>
            <a:off x="4503045" y="2743110"/>
            <a:ext cx="4799217" cy="0"/>
          </a:xfrm>
          <a:prstGeom prst="line">
            <a:avLst/>
          </a:prstGeom>
          <a:ln w="44450">
            <a:solidFill>
              <a:srgbClr val="FF89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77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612944" y="2264013"/>
            <a:ext cx="8124309" cy="1228178"/>
            <a:chOff x="594232" y="1629725"/>
            <a:chExt cx="8100239" cy="1228178"/>
          </a:xfrm>
        </p:grpSpPr>
        <p:grpSp>
          <p:nvGrpSpPr>
            <p:cNvPr id="54" name="Group 53"/>
            <p:cNvGrpSpPr/>
            <p:nvPr/>
          </p:nvGrpSpPr>
          <p:grpSpPr>
            <a:xfrm>
              <a:off x="594232" y="1629725"/>
              <a:ext cx="1503823" cy="1228178"/>
              <a:chOff x="2015078" y="4111351"/>
              <a:chExt cx="1503823" cy="1228178"/>
            </a:xfrm>
          </p:grpSpPr>
          <p:sp>
            <p:nvSpPr>
              <p:cNvPr id="55" name="Rectangle 54"/>
              <p:cNvSpPr/>
              <p:nvPr/>
            </p:nvSpPr>
            <p:spPr>
              <a:xfrm>
                <a:off x="2015080" y="4323866"/>
                <a:ext cx="1503821" cy="1015663"/>
              </a:xfrm>
              <a:prstGeom prst="rect">
                <a:avLst/>
              </a:prstGeom>
            </p:spPr>
            <p:txBody>
              <a:bodyPr wrap="square">
                <a:spAutoFit/>
              </a:bodyPr>
              <a:lstStyle/>
              <a:p>
                <a:r>
                  <a:rPr lang="en-US" sz="1200" dirty="0">
                    <a:solidFill>
                      <a:schemeClr val="tx1">
                        <a:lumMod val="50000"/>
                        <a:lumOff val="50000"/>
                      </a:schemeClr>
                    </a:solidFill>
                  </a:rPr>
                  <a:t>With people with DD, people with mental illness, parents, thought leaders</a:t>
                </a:r>
              </a:p>
            </p:txBody>
          </p:sp>
          <p:sp>
            <p:nvSpPr>
              <p:cNvPr id="56" name="Rectangle 55"/>
              <p:cNvSpPr/>
              <p:nvPr/>
            </p:nvSpPr>
            <p:spPr>
              <a:xfrm>
                <a:off x="2015078" y="4111351"/>
                <a:ext cx="1176187" cy="307777"/>
              </a:xfrm>
              <a:prstGeom prst="rect">
                <a:avLst/>
              </a:prstGeom>
            </p:spPr>
            <p:txBody>
              <a:bodyPr wrap="none">
                <a:spAutoFit/>
              </a:bodyPr>
              <a:lstStyle/>
              <a:p>
                <a:r>
                  <a:rPr lang="en-US" sz="1400" b="1" dirty="0">
                    <a:solidFill>
                      <a:srgbClr val="005694"/>
                    </a:solidFill>
                  </a:rPr>
                  <a:t>Focus Groups</a:t>
                </a:r>
              </a:p>
            </p:txBody>
          </p:sp>
        </p:grpSp>
        <p:grpSp>
          <p:nvGrpSpPr>
            <p:cNvPr id="57" name="Group 56"/>
            <p:cNvGrpSpPr/>
            <p:nvPr/>
          </p:nvGrpSpPr>
          <p:grpSpPr>
            <a:xfrm>
              <a:off x="2559426" y="1629725"/>
              <a:ext cx="1912926" cy="1043512"/>
              <a:chOff x="1822216" y="4111351"/>
              <a:chExt cx="1912926" cy="1043512"/>
            </a:xfrm>
          </p:grpSpPr>
          <p:sp>
            <p:nvSpPr>
              <p:cNvPr id="58" name="Rectangle 57"/>
              <p:cNvSpPr/>
              <p:nvPr/>
            </p:nvSpPr>
            <p:spPr>
              <a:xfrm>
                <a:off x="1822446" y="4323866"/>
                <a:ext cx="1912696" cy="830997"/>
              </a:xfrm>
              <a:prstGeom prst="rect">
                <a:avLst/>
              </a:prstGeom>
            </p:spPr>
            <p:txBody>
              <a:bodyPr wrap="square">
                <a:spAutoFit/>
              </a:bodyPr>
              <a:lstStyle/>
              <a:p>
                <a:r>
                  <a:rPr lang="en-US" sz="1200" dirty="0">
                    <a:solidFill>
                      <a:schemeClr val="tx1">
                        <a:lumMod val="50000"/>
                        <a:lumOff val="50000"/>
                      </a:schemeClr>
                    </a:solidFill>
                  </a:rPr>
                  <a:t>The first Personal Outcome Measures tool is published – 30 outcomes. Validity testing conducted.</a:t>
                </a:r>
              </a:p>
            </p:txBody>
          </p:sp>
          <p:sp>
            <p:nvSpPr>
              <p:cNvPr id="59" name="Rectangle 58"/>
              <p:cNvSpPr/>
              <p:nvPr/>
            </p:nvSpPr>
            <p:spPr>
              <a:xfrm>
                <a:off x="1822216" y="4111351"/>
                <a:ext cx="630032" cy="307777"/>
              </a:xfrm>
              <a:prstGeom prst="rect">
                <a:avLst/>
              </a:prstGeom>
            </p:spPr>
            <p:txBody>
              <a:bodyPr wrap="none">
                <a:spAutoFit/>
              </a:bodyPr>
              <a:lstStyle/>
              <a:p>
                <a:r>
                  <a:rPr lang="en-US" sz="1400" b="1" dirty="0">
                    <a:solidFill>
                      <a:srgbClr val="005694"/>
                    </a:solidFill>
                  </a:rPr>
                  <a:t>POMs</a:t>
                </a:r>
              </a:p>
            </p:txBody>
          </p:sp>
        </p:grpSp>
        <p:grpSp>
          <p:nvGrpSpPr>
            <p:cNvPr id="60" name="Group 59"/>
            <p:cNvGrpSpPr/>
            <p:nvPr/>
          </p:nvGrpSpPr>
          <p:grpSpPr>
            <a:xfrm>
              <a:off x="4902488" y="1629725"/>
              <a:ext cx="1886408" cy="1228178"/>
              <a:chOff x="2015078" y="4111351"/>
              <a:chExt cx="1886408" cy="1228178"/>
            </a:xfrm>
          </p:grpSpPr>
          <p:sp>
            <p:nvSpPr>
              <p:cNvPr id="61" name="Rectangle 60"/>
              <p:cNvSpPr/>
              <p:nvPr/>
            </p:nvSpPr>
            <p:spPr>
              <a:xfrm>
                <a:off x="2015080" y="4323866"/>
                <a:ext cx="1886406" cy="1015663"/>
              </a:xfrm>
              <a:prstGeom prst="rect">
                <a:avLst/>
              </a:prstGeom>
            </p:spPr>
            <p:txBody>
              <a:bodyPr wrap="square">
                <a:spAutoFit/>
              </a:bodyPr>
              <a:lstStyle/>
              <a:p>
                <a:r>
                  <a:rPr lang="en-US" sz="1200" dirty="0">
                    <a:solidFill>
                      <a:schemeClr val="tx1">
                        <a:lumMod val="50000"/>
                        <a:lumOff val="50000"/>
                      </a:schemeClr>
                    </a:solidFill>
                  </a:rPr>
                  <a:t>Analysis of the data leads to the combination of certain outcomes resulting in the 21 outcomes we use today</a:t>
                </a:r>
              </a:p>
            </p:txBody>
          </p:sp>
          <p:sp>
            <p:nvSpPr>
              <p:cNvPr id="62" name="Rectangle 61"/>
              <p:cNvSpPr/>
              <p:nvPr/>
            </p:nvSpPr>
            <p:spPr>
              <a:xfrm>
                <a:off x="2015078" y="4111351"/>
                <a:ext cx="1160588" cy="307777"/>
              </a:xfrm>
              <a:prstGeom prst="rect">
                <a:avLst/>
              </a:prstGeom>
            </p:spPr>
            <p:txBody>
              <a:bodyPr wrap="none">
                <a:spAutoFit/>
              </a:bodyPr>
              <a:lstStyle/>
              <a:p>
                <a:r>
                  <a:rPr lang="en-US" sz="1400" b="1" dirty="0">
                    <a:solidFill>
                      <a:srgbClr val="005694"/>
                    </a:solidFill>
                  </a:rPr>
                  <a:t>21 Outcomes</a:t>
                </a:r>
              </a:p>
            </p:txBody>
          </p:sp>
        </p:grpSp>
        <p:grpSp>
          <p:nvGrpSpPr>
            <p:cNvPr id="63" name="Group 62"/>
            <p:cNvGrpSpPr/>
            <p:nvPr/>
          </p:nvGrpSpPr>
          <p:grpSpPr>
            <a:xfrm>
              <a:off x="7060126" y="1629725"/>
              <a:ext cx="1634345" cy="1043512"/>
              <a:chOff x="2015078" y="4111351"/>
              <a:chExt cx="1634345" cy="1043512"/>
            </a:xfrm>
          </p:grpSpPr>
          <p:sp>
            <p:nvSpPr>
              <p:cNvPr id="64" name="Rectangle 63"/>
              <p:cNvSpPr/>
              <p:nvPr/>
            </p:nvSpPr>
            <p:spPr>
              <a:xfrm>
                <a:off x="2015080" y="4323866"/>
                <a:ext cx="1634343" cy="830997"/>
              </a:xfrm>
              <a:prstGeom prst="rect">
                <a:avLst/>
              </a:prstGeom>
            </p:spPr>
            <p:txBody>
              <a:bodyPr wrap="square">
                <a:spAutoFit/>
              </a:bodyPr>
              <a:lstStyle/>
              <a:p>
                <a:r>
                  <a:rPr lang="en-US" sz="1200" dirty="0">
                    <a:solidFill>
                      <a:schemeClr val="tx1">
                        <a:lumMod val="50000"/>
                        <a:lumOff val="50000"/>
                      </a:schemeClr>
                    </a:solidFill>
                  </a:rPr>
                  <a:t>Researchers at the UMN conduct additional validity testing</a:t>
                </a:r>
              </a:p>
            </p:txBody>
          </p:sp>
          <p:sp>
            <p:nvSpPr>
              <p:cNvPr id="65" name="Rectangle 64"/>
              <p:cNvSpPr/>
              <p:nvPr/>
            </p:nvSpPr>
            <p:spPr>
              <a:xfrm>
                <a:off x="2015078" y="4111351"/>
                <a:ext cx="1304367" cy="307777"/>
              </a:xfrm>
              <a:prstGeom prst="rect">
                <a:avLst/>
              </a:prstGeom>
            </p:spPr>
            <p:txBody>
              <a:bodyPr wrap="none">
                <a:spAutoFit/>
              </a:bodyPr>
              <a:lstStyle/>
              <a:p>
                <a:r>
                  <a:rPr lang="en-US" sz="1400" b="1" dirty="0">
                    <a:solidFill>
                      <a:srgbClr val="005694"/>
                    </a:solidFill>
                  </a:rPr>
                  <a:t>Validity Testing</a:t>
                </a:r>
              </a:p>
            </p:txBody>
          </p:sp>
        </p:grpSp>
      </p:grpSp>
      <p:grpSp>
        <p:nvGrpSpPr>
          <p:cNvPr id="67" name="Group 66"/>
          <p:cNvGrpSpPr/>
          <p:nvPr/>
        </p:nvGrpSpPr>
        <p:grpSpPr>
          <a:xfrm>
            <a:off x="2007025" y="4989966"/>
            <a:ext cx="5812079" cy="1043512"/>
            <a:chOff x="594232" y="1629725"/>
            <a:chExt cx="5812079" cy="1043512"/>
          </a:xfrm>
        </p:grpSpPr>
        <p:grpSp>
          <p:nvGrpSpPr>
            <p:cNvPr id="68" name="Group 67"/>
            <p:cNvGrpSpPr/>
            <p:nvPr/>
          </p:nvGrpSpPr>
          <p:grpSpPr>
            <a:xfrm>
              <a:off x="594232" y="1629725"/>
              <a:ext cx="1503823" cy="858846"/>
              <a:chOff x="2015078" y="4111351"/>
              <a:chExt cx="1503823" cy="858846"/>
            </a:xfrm>
          </p:grpSpPr>
          <p:sp>
            <p:nvSpPr>
              <p:cNvPr id="78" name="Rectangle 77"/>
              <p:cNvSpPr/>
              <p:nvPr/>
            </p:nvSpPr>
            <p:spPr>
              <a:xfrm>
                <a:off x="2015080" y="4323866"/>
                <a:ext cx="1503821" cy="646331"/>
              </a:xfrm>
              <a:prstGeom prst="rect">
                <a:avLst/>
              </a:prstGeom>
            </p:spPr>
            <p:txBody>
              <a:bodyPr wrap="square">
                <a:spAutoFit/>
              </a:bodyPr>
              <a:lstStyle/>
              <a:p>
                <a:r>
                  <a:rPr lang="en-US" sz="1200" dirty="0">
                    <a:solidFill>
                      <a:schemeClr val="tx1">
                        <a:lumMod val="50000"/>
                        <a:lumOff val="50000"/>
                      </a:schemeClr>
                    </a:solidFill>
                  </a:rPr>
                  <a:t>In three orgs and then field tested in US and Canada</a:t>
                </a:r>
              </a:p>
            </p:txBody>
          </p:sp>
          <p:sp>
            <p:nvSpPr>
              <p:cNvPr id="79" name="Rectangle 78"/>
              <p:cNvSpPr/>
              <p:nvPr/>
            </p:nvSpPr>
            <p:spPr>
              <a:xfrm>
                <a:off x="2015078" y="4111351"/>
                <a:ext cx="713080" cy="307777"/>
              </a:xfrm>
              <a:prstGeom prst="rect">
                <a:avLst/>
              </a:prstGeom>
            </p:spPr>
            <p:txBody>
              <a:bodyPr wrap="none">
                <a:spAutoFit/>
              </a:bodyPr>
              <a:lstStyle/>
              <a:p>
                <a:r>
                  <a:rPr lang="en-US" sz="1400" b="1" dirty="0">
                    <a:solidFill>
                      <a:srgbClr val="005694"/>
                    </a:solidFill>
                  </a:rPr>
                  <a:t>Piloted</a:t>
                </a:r>
              </a:p>
            </p:txBody>
          </p:sp>
        </p:grpSp>
        <p:grpSp>
          <p:nvGrpSpPr>
            <p:cNvPr id="69" name="Group 68"/>
            <p:cNvGrpSpPr/>
            <p:nvPr/>
          </p:nvGrpSpPr>
          <p:grpSpPr>
            <a:xfrm>
              <a:off x="2458699" y="1629727"/>
              <a:ext cx="1876459" cy="734476"/>
              <a:chOff x="1721489" y="4111353"/>
              <a:chExt cx="1876459" cy="734476"/>
            </a:xfrm>
          </p:grpSpPr>
          <p:sp>
            <p:nvSpPr>
              <p:cNvPr id="76" name="Rectangle 75"/>
              <p:cNvSpPr/>
              <p:nvPr/>
            </p:nvSpPr>
            <p:spPr>
              <a:xfrm>
                <a:off x="1775103" y="4323866"/>
                <a:ext cx="1474257" cy="521963"/>
              </a:xfrm>
              <a:prstGeom prst="rect">
                <a:avLst/>
              </a:prstGeom>
            </p:spPr>
            <p:txBody>
              <a:bodyPr wrap="square">
                <a:spAutoFit/>
              </a:bodyPr>
              <a:lstStyle/>
              <a:p>
                <a:r>
                  <a:rPr lang="en-US" sz="900" dirty="0">
                    <a:solidFill>
                      <a:schemeClr val="tx1">
                        <a:lumMod val="50000"/>
                        <a:lumOff val="50000"/>
                      </a:schemeClr>
                    </a:solidFill>
                  </a:rPr>
                  <a:t>Factor analysis reduces the number of outcomes from 30 to 25</a:t>
                </a:r>
              </a:p>
            </p:txBody>
          </p:sp>
          <p:sp>
            <p:nvSpPr>
              <p:cNvPr id="77" name="Rectangle 76"/>
              <p:cNvSpPr/>
              <p:nvPr/>
            </p:nvSpPr>
            <p:spPr>
              <a:xfrm>
                <a:off x="1721489" y="4111353"/>
                <a:ext cx="1876459" cy="307776"/>
              </a:xfrm>
              <a:prstGeom prst="rect">
                <a:avLst/>
              </a:prstGeom>
            </p:spPr>
            <p:txBody>
              <a:bodyPr wrap="square">
                <a:spAutoFit/>
              </a:bodyPr>
              <a:lstStyle/>
              <a:p>
                <a:r>
                  <a:rPr lang="en-US" sz="1400" b="1" dirty="0">
                    <a:solidFill>
                      <a:srgbClr val="005694"/>
                    </a:solidFill>
                  </a:rPr>
                  <a:t>25 Outcomes</a:t>
                </a:r>
              </a:p>
            </p:txBody>
          </p:sp>
        </p:grpSp>
        <p:grpSp>
          <p:nvGrpSpPr>
            <p:cNvPr id="70" name="Group 69"/>
            <p:cNvGrpSpPr/>
            <p:nvPr/>
          </p:nvGrpSpPr>
          <p:grpSpPr>
            <a:xfrm>
              <a:off x="4902488" y="1629725"/>
              <a:ext cx="1503823" cy="1043512"/>
              <a:chOff x="2015078" y="4111351"/>
              <a:chExt cx="1503823" cy="1043512"/>
            </a:xfrm>
          </p:grpSpPr>
          <p:sp>
            <p:nvSpPr>
              <p:cNvPr id="74" name="Rectangle 73"/>
              <p:cNvSpPr/>
              <p:nvPr/>
            </p:nvSpPr>
            <p:spPr>
              <a:xfrm>
                <a:off x="2015080" y="4323866"/>
                <a:ext cx="1503821" cy="830997"/>
              </a:xfrm>
              <a:prstGeom prst="rect">
                <a:avLst/>
              </a:prstGeom>
            </p:spPr>
            <p:txBody>
              <a:bodyPr wrap="square">
                <a:spAutoFit/>
              </a:bodyPr>
              <a:lstStyle/>
              <a:p>
                <a:r>
                  <a:rPr lang="en-US" sz="1200" dirty="0">
                    <a:solidFill>
                      <a:schemeClr val="tx1">
                        <a:lumMod val="50000"/>
                        <a:lumOff val="50000"/>
                      </a:schemeClr>
                    </a:solidFill>
                  </a:rPr>
                  <a:t>Analysis demonstrates the continued validity of the 21 outcomes</a:t>
                </a:r>
              </a:p>
            </p:txBody>
          </p:sp>
          <p:sp>
            <p:nvSpPr>
              <p:cNvPr id="75" name="Rectangle 74"/>
              <p:cNvSpPr/>
              <p:nvPr/>
            </p:nvSpPr>
            <p:spPr>
              <a:xfrm>
                <a:off x="2015078" y="4111351"/>
                <a:ext cx="1114601" cy="307777"/>
              </a:xfrm>
              <a:prstGeom prst="rect">
                <a:avLst/>
              </a:prstGeom>
            </p:spPr>
            <p:txBody>
              <a:bodyPr wrap="none">
                <a:spAutoFit/>
              </a:bodyPr>
              <a:lstStyle/>
              <a:p>
                <a:r>
                  <a:rPr lang="en-US" sz="1400" b="1" dirty="0">
                    <a:solidFill>
                      <a:srgbClr val="005694"/>
                    </a:solidFill>
                  </a:rPr>
                  <a:t>Revalidation</a:t>
                </a:r>
              </a:p>
            </p:txBody>
          </p:sp>
        </p:grpSp>
      </p:grpSp>
      <p:grpSp>
        <p:nvGrpSpPr>
          <p:cNvPr id="89" name="Group 88"/>
          <p:cNvGrpSpPr/>
          <p:nvPr/>
        </p:nvGrpSpPr>
        <p:grpSpPr>
          <a:xfrm>
            <a:off x="193434" y="3307110"/>
            <a:ext cx="8628976" cy="1668180"/>
            <a:chOff x="257513" y="2853126"/>
            <a:chExt cx="8628976" cy="1799840"/>
          </a:xfrm>
        </p:grpSpPr>
        <p:grpSp>
          <p:nvGrpSpPr>
            <p:cNvPr id="3" name="1 Grupo"/>
            <p:cNvGrpSpPr/>
            <p:nvPr/>
          </p:nvGrpSpPr>
          <p:grpSpPr>
            <a:xfrm>
              <a:off x="257513" y="3704665"/>
              <a:ext cx="8628976" cy="85149"/>
              <a:chOff x="467544" y="2597889"/>
              <a:chExt cx="8208861" cy="81000"/>
            </a:xfrm>
          </p:grpSpPr>
          <p:cxnSp>
            <p:nvCxnSpPr>
              <p:cNvPr id="4" name="18 Conector recto"/>
              <p:cNvCxnSpPr>
                <a:stCxn id="6" idx="6"/>
                <a:endCxn id="5" idx="2"/>
              </p:cNvCxnSpPr>
              <p:nvPr/>
            </p:nvCxnSpPr>
            <p:spPr>
              <a:xfrm>
                <a:off x="548552" y="2638389"/>
                <a:ext cx="8046843"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23 Elipse"/>
              <p:cNvSpPr/>
              <p:nvPr/>
            </p:nvSpPr>
            <p:spPr>
              <a:xfrm>
                <a:off x="8595394" y="2597889"/>
                <a:ext cx="81011" cy="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200">
                  <a:solidFill>
                    <a:schemeClr val="tx1"/>
                  </a:solidFill>
                  <a:latin typeface="Trebuchet MS" panose="020B0603020202020204" pitchFamily="34" charset="0"/>
                  <a:ea typeface="Segoe UI" panose="020B0502040204020203" pitchFamily="34" charset="0"/>
                  <a:cs typeface="Helvetica" panose="020B0604020202020204" pitchFamily="34" charset="0"/>
                </a:endParaRPr>
              </a:p>
            </p:txBody>
          </p:sp>
          <p:sp>
            <p:nvSpPr>
              <p:cNvPr id="6" name="24 Elipse"/>
              <p:cNvSpPr/>
              <p:nvPr/>
            </p:nvSpPr>
            <p:spPr>
              <a:xfrm>
                <a:off x="467544" y="2597889"/>
                <a:ext cx="81011" cy="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200">
                  <a:solidFill>
                    <a:schemeClr val="tx1"/>
                  </a:solidFill>
                  <a:latin typeface="Trebuchet MS" panose="020B0603020202020204" pitchFamily="34" charset="0"/>
                  <a:ea typeface="Segoe UI" panose="020B0502040204020203" pitchFamily="34" charset="0"/>
                  <a:cs typeface="Helvetica" panose="020B0604020202020204" pitchFamily="34" charset="0"/>
                </a:endParaRPr>
              </a:p>
            </p:txBody>
          </p:sp>
        </p:grpSp>
        <p:grpSp>
          <p:nvGrpSpPr>
            <p:cNvPr id="7" name="2 Grupo"/>
            <p:cNvGrpSpPr/>
            <p:nvPr/>
          </p:nvGrpSpPr>
          <p:grpSpPr>
            <a:xfrm>
              <a:off x="1275809" y="2853126"/>
              <a:ext cx="141927" cy="965113"/>
              <a:chOff x="1436278" y="1787812"/>
              <a:chExt cx="135019" cy="918087"/>
            </a:xfrm>
          </p:grpSpPr>
          <p:sp>
            <p:nvSpPr>
              <p:cNvPr id="8" name="25 Elipse"/>
              <p:cNvSpPr/>
              <p:nvPr/>
            </p:nvSpPr>
            <p:spPr>
              <a:xfrm>
                <a:off x="1436278" y="2570899"/>
                <a:ext cx="135019" cy="135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9" name="40 Conector recto"/>
              <p:cNvCxnSpPr/>
              <p:nvPr/>
            </p:nvCxnSpPr>
            <p:spPr>
              <a:xfrm flipV="1">
                <a:off x="1503186" y="1857792"/>
                <a:ext cx="5547" cy="71310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41 Elipse"/>
              <p:cNvSpPr/>
              <p:nvPr/>
            </p:nvSpPr>
            <p:spPr>
              <a:xfrm>
                <a:off x="1467943" y="1787812"/>
                <a:ext cx="81011" cy="8100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11" name="4 Grupo"/>
            <p:cNvGrpSpPr/>
            <p:nvPr/>
          </p:nvGrpSpPr>
          <p:grpSpPr>
            <a:xfrm>
              <a:off x="2350880" y="3676281"/>
              <a:ext cx="141927" cy="976685"/>
              <a:chOff x="2459025" y="2570898"/>
              <a:chExt cx="135019" cy="929095"/>
            </a:xfrm>
          </p:grpSpPr>
          <p:sp>
            <p:nvSpPr>
              <p:cNvPr id="12" name="26 Elipse"/>
              <p:cNvSpPr/>
              <p:nvPr/>
            </p:nvSpPr>
            <p:spPr>
              <a:xfrm>
                <a:off x="2459025" y="2570898"/>
                <a:ext cx="135019" cy="135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13" name="42 Conector recto"/>
              <p:cNvCxnSpPr/>
              <p:nvPr/>
            </p:nvCxnSpPr>
            <p:spPr>
              <a:xfrm flipV="1">
                <a:off x="2518306" y="270589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48 Elipse"/>
              <p:cNvSpPr/>
              <p:nvPr/>
            </p:nvSpPr>
            <p:spPr>
              <a:xfrm>
                <a:off x="2478571" y="3418993"/>
                <a:ext cx="81011" cy="8100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15" name="6 Grupo"/>
            <p:cNvGrpSpPr/>
            <p:nvPr/>
          </p:nvGrpSpPr>
          <p:grpSpPr>
            <a:xfrm>
              <a:off x="3425951" y="2853126"/>
              <a:ext cx="141927" cy="965113"/>
              <a:chOff x="3481768" y="1787812"/>
              <a:chExt cx="135019" cy="918087"/>
            </a:xfrm>
          </p:grpSpPr>
          <p:sp>
            <p:nvSpPr>
              <p:cNvPr id="16" name="27 Elipse"/>
              <p:cNvSpPr/>
              <p:nvPr/>
            </p:nvSpPr>
            <p:spPr>
              <a:xfrm>
                <a:off x="3481768" y="2570899"/>
                <a:ext cx="135019" cy="135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17" name="43 Conector recto"/>
              <p:cNvCxnSpPr>
                <a:cxnSpLocks/>
                <a:endCxn id="18" idx="4"/>
              </p:cNvCxnSpPr>
              <p:nvPr/>
            </p:nvCxnSpPr>
            <p:spPr>
              <a:xfrm flipV="1">
                <a:off x="3550652" y="1868812"/>
                <a:ext cx="6329" cy="70335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49 Elipse"/>
              <p:cNvSpPr/>
              <p:nvPr/>
            </p:nvSpPr>
            <p:spPr>
              <a:xfrm>
                <a:off x="3516475" y="1787812"/>
                <a:ext cx="81011" cy="81000"/>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19" name="7 Grupo"/>
            <p:cNvGrpSpPr/>
            <p:nvPr/>
          </p:nvGrpSpPr>
          <p:grpSpPr>
            <a:xfrm>
              <a:off x="4501023" y="3676280"/>
              <a:ext cx="141927" cy="976686"/>
              <a:chOff x="4504512" y="2570897"/>
              <a:chExt cx="135019" cy="929096"/>
            </a:xfrm>
          </p:grpSpPr>
          <p:sp>
            <p:nvSpPr>
              <p:cNvPr id="20" name="36 Elipse"/>
              <p:cNvSpPr/>
              <p:nvPr/>
            </p:nvSpPr>
            <p:spPr>
              <a:xfrm>
                <a:off x="4504512" y="2570897"/>
                <a:ext cx="135019" cy="135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21" name="44 Conector recto"/>
              <p:cNvCxnSpPr/>
              <p:nvPr/>
            </p:nvCxnSpPr>
            <p:spPr>
              <a:xfrm flipV="1">
                <a:off x="4571662" y="269912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50 Elipse"/>
              <p:cNvSpPr/>
              <p:nvPr/>
            </p:nvSpPr>
            <p:spPr>
              <a:xfrm>
                <a:off x="4533907" y="3418993"/>
                <a:ext cx="81011" cy="81000"/>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23" name="8 Grupo"/>
            <p:cNvGrpSpPr/>
            <p:nvPr/>
          </p:nvGrpSpPr>
          <p:grpSpPr>
            <a:xfrm>
              <a:off x="5576094" y="2853127"/>
              <a:ext cx="141927" cy="965112"/>
              <a:chOff x="5527256" y="1787812"/>
              <a:chExt cx="135019" cy="918086"/>
            </a:xfrm>
          </p:grpSpPr>
          <p:sp>
            <p:nvSpPr>
              <p:cNvPr id="24" name="37 Elipse"/>
              <p:cNvSpPr/>
              <p:nvPr/>
            </p:nvSpPr>
            <p:spPr>
              <a:xfrm>
                <a:off x="5527256" y="2570898"/>
                <a:ext cx="135019" cy="135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25" name="45 Conector recto"/>
              <p:cNvCxnSpPr/>
              <p:nvPr/>
            </p:nvCxnSpPr>
            <p:spPr>
              <a:xfrm flipV="1">
                <a:off x="5596189" y="1858765"/>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 name="51 Elipse"/>
              <p:cNvSpPr/>
              <p:nvPr/>
            </p:nvSpPr>
            <p:spPr>
              <a:xfrm>
                <a:off x="5562802" y="1787812"/>
                <a:ext cx="81011" cy="8100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27" name="9 Grupo"/>
            <p:cNvGrpSpPr/>
            <p:nvPr/>
          </p:nvGrpSpPr>
          <p:grpSpPr>
            <a:xfrm>
              <a:off x="6651167" y="3676281"/>
              <a:ext cx="141927" cy="965064"/>
              <a:chOff x="6550000" y="2570894"/>
              <a:chExt cx="135019" cy="918039"/>
            </a:xfrm>
          </p:grpSpPr>
          <p:sp>
            <p:nvSpPr>
              <p:cNvPr id="28" name="38 Elipse"/>
              <p:cNvSpPr/>
              <p:nvPr/>
            </p:nvSpPr>
            <p:spPr>
              <a:xfrm>
                <a:off x="6550000" y="2570894"/>
                <a:ext cx="135019" cy="135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29" name="46 Conector recto"/>
              <p:cNvCxnSpPr/>
              <p:nvPr/>
            </p:nvCxnSpPr>
            <p:spPr>
              <a:xfrm flipV="1">
                <a:off x="6614592" y="2699128"/>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52 Elipse"/>
              <p:cNvSpPr/>
              <p:nvPr/>
            </p:nvSpPr>
            <p:spPr>
              <a:xfrm>
                <a:off x="6579600" y="3407933"/>
                <a:ext cx="81011" cy="8100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31" name="10 Grupo"/>
            <p:cNvGrpSpPr/>
            <p:nvPr/>
          </p:nvGrpSpPr>
          <p:grpSpPr>
            <a:xfrm>
              <a:off x="7741256" y="2853127"/>
              <a:ext cx="141927" cy="965112"/>
              <a:chOff x="7587030" y="1787812"/>
              <a:chExt cx="135019" cy="918086"/>
            </a:xfrm>
          </p:grpSpPr>
          <p:sp>
            <p:nvSpPr>
              <p:cNvPr id="32" name="39 Elipse"/>
              <p:cNvSpPr/>
              <p:nvPr/>
            </p:nvSpPr>
            <p:spPr>
              <a:xfrm>
                <a:off x="7587030" y="2570898"/>
                <a:ext cx="135019" cy="135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33" name="47 Conector recto"/>
              <p:cNvCxnSpPr/>
              <p:nvPr/>
            </p:nvCxnSpPr>
            <p:spPr>
              <a:xfrm flipV="1">
                <a:off x="7648800" y="1858765"/>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53 Elipse"/>
              <p:cNvSpPr/>
              <p:nvPr/>
            </p:nvSpPr>
            <p:spPr>
              <a:xfrm>
                <a:off x="7617376" y="1787812"/>
                <a:ext cx="81011" cy="81000"/>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grpSp>
        <p:nvGrpSpPr>
          <p:cNvPr id="90" name="Group 89"/>
          <p:cNvGrpSpPr/>
          <p:nvPr/>
        </p:nvGrpSpPr>
        <p:grpSpPr>
          <a:xfrm>
            <a:off x="402852" y="4205347"/>
            <a:ext cx="7691520" cy="400110"/>
            <a:chOff x="476291" y="3855471"/>
            <a:chExt cx="7691520" cy="400110"/>
          </a:xfrm>
        </p:grpSpPr>
        <p:sp>
          <p:nvSpPr>
            <p:cNvPr id="82" name="TextBox 81"/>
            <p:cNvSpPr txBox="1"/>
            <p:nvPr/>
          </p:nvSpPr>
          <p:spPr>
            <a:xfrm>
              <a:off x="476291" y="3855471"/>
              <a:ext cx="1417376" cy="400110"/>
            </a:xfrm>
            <a:prstGeom prst="rect">
              <a:avLst/>
            </a:prstGeom>
            <a:noFill/>
          </p:spPr>
          <p:txBody>
            <a:bodyPr wrap="none" rtlCol="0">
              <a:spAutoFit/>
            </a:bodyPr>
            <a:lstStyle/>
            <a:p>
              <a:pPr algn="r"/>
              <a:r>
                <a:rPr lang="en-US" sz="2000" b="1" dirty="0">
                  <a:solidFill>
                    <a:schemeClr val="accent1"/>
                  </a:solidFill>
                </a:rPr>
                <a:t>1991 - 1992</a:t>
              </a:r>
            </a:p>
          </p:txBody>
        </p:sp>
        <p:sp>
          <p:nvSpPr>
            <p:cNvPr id="83" name="TextBox 82"/>
            <p:cNvSpPr txBox="1"/>
            <p:nvPr/>
          </p:nvSpPr>
          <p:spPr>
            <a:xfrm>
              <a:off x="3150673" y="3855471"/>
              <a:ext cx="704039" cy="400110"/>
            </a:xfrm>
            <a:prstGeom prst="rect">
              <a:avLst/>
            </a:prstGeom>
            <a:noFill/>
          </p:spPr>
          <p:txBody>
            <a:bodyPr wrap="none" rtlCol="0">
              <a:spAutoFit/>
            </a:bodyPr>
            <a:lstStyle/>
            <a:p>
              <a:pPr algn="r"/>
              <a:r>
                <a:rPr lang="en-US" sz="2000" b="1" dirty="0">
                  <a:solidFill>
                    <a:schemeClr val="accent3"/>
                  </a:solidFill>
                </a:rPr>
                <a:t>1993</a:t>
              </a:r>
            </a:p>
          </p:txBody>
        </p:sp>
        <p:sp>
          <p:nvSpPr>
            <p:cNvPr id="84" name="TextBox 83"/>
            <p:cNvSpPr txBox="1"/>
            <p:nvPr/>
          </p:nvSpPr>
          <p:spPr>
            <a:xfrm>
              <a:off x="5307222" y="3855471"/>
              <a:ext cx="704039" cy="400110"/>
            </a:xfrm>
            <a:prstGeom prst="rect">
              <a:avLst/>
            </a:prstGeom>
            <a:noFill/>
          </p:spPr>
          <p:txBody>
            <a:bodyPr wrap="none" rtlCol="0">
              <a:spAutoFit/>
            </a:bodyPr>
            <a:lstStyle/>
            <a:p>
              <a:pPr algn="r"/>
              <a:r>
                <a:rPr lang="en-US" sz="2000" b="1" dirty="0">
                  <a:solidFill>
                    <a:schemeClr val="accent5"/>
                  </a:solidFill>
                </a:rPr>
                <a:t>2005</a:t>
              </a:r>
            </a:p>
          </p:txBody>
        </p:sp>
        <p:sp>
          <p:nvSpPr>
            <p:cNvPr id="85" name="TextBox 84"/>
            <p:cNvSpPr txBox="1"/>
            <p:nvPr/>
          </p:nvSpPr>
          <p:spPr>
            <a:xfrm>
              <a:off x="7463772" y="3855471"/>
              <a:ext cx="704039" cy="400110"/>
            </a:xfrm>
            <a:prstGeom prst="rect">
              <a:avLst/>
            </a:prstGeom>
            <a:noFill/>
          </p:spPr>
          <p:txBody>
            <a:bodyPr wrap="none" rtlCol="0">
              <a:spAutoFit/>
            </a:bodyPr>
            <a:lstStyle/>
            <a:p>
              <a:pPr algn="r"/>
              <a:r>
                <a:rPr lang="en-US" sz="2000" b="1" dirty="0">
                  <a:solidFill>
                    <a:schemeClr val="tx2"/>
                  </a:solidFill>
                </a:rPr>
                <a:t>2017</a:t>
              </a:r>
            </a:p>
          </p:txBody>
        </p:sp>
      </p:grpSp>
      <p:grpSp>
        <p:nvGrpSpPr>
          <p:cNvPr id="91" name="Group 90"/>
          <p:cNvGrpSpPr/>
          <p:nvPr/>
        </p:nvGrpSpPr>
        <p:grpSpPr>
          <a:xfrm>
            <a:off x="1638296" y="3668301"/>
            <a:ext cx="5384026" cy="448576"/>
            <a:chOff x="1707483" y="3014792"/>
            <a:chExt cx="5384026" cy="448576"/>
          </a:xfrm>
        </p:grpSpPr>
        <p:sp>
          <p:nvSpPr>
            <p:cNvPr id="86" name="TextBox 85"/>
            <p:cNvSpPr txBox="1"/>
            <p:nvPr/>
          </p:nvSpPr>
          <p:spPr>
            <a:xfrm>
              <a:off x="1707483" y="3014792"/>
              <a:ext cx="1570874" cy="400110"/>
            </a:xfrm>
            <a:prstGeom prst="rect">
              <a:avLst/>
            </a:prstGeom>
            <a:noFill/>
          </p:spPr>
          <p:txBody>
            <a:bodyPr wrap="square" rtlCol="0">
              <a:spAutoFit/>
            </a:bodyPr>
            <a:lstStyle/>
            <a:p>
              <a:r>
                <a:rPr lang="en-US" sz="2000" b="1" dirty="0">
                  <a:solidFill>
                    <a:schemeClr val="accent2"/>
                  </a:solidFill>
                </a:rPr>
                <a:t>1992-1993</a:t>
              </a:r>
            </a:p>
          </p:txBody>
        </p:sp>
        <p:sp>
          <p:nvSpPr>
            <p:cNvPr id="87" name="TextBox 86"/>
            <p:cNvSpPr txBox="1"/>
            <p:nvPr/>
          </p:nvSpPr>
          <p:spPr>
            <a:xfrm>
              <a:off x="4226518" y="3049207"/>
              <a:ext cx="704039" cy="400110"/>
            </a:xfrm>
            <a:prstGeom prst="rect">
              <a:avLst/>
            </a:prstGeom>
            <a:noFill/>
          </p:spPr>
          <p:txBody>
            <a:bodyPr wrap="none" rtlCol="0">
              <a:spAutoFit/>
            </a:bodyPr>
            <a:lstStyle/>
            <a:p>
              <a:r>
                <a:rPr lang="en-US" sz="2000" b="1" dirty="0">
                  <a:solidFill>
                    <a:schemeClr val="accent4">
                      <a:lumMod val="75000"/>
                    </a:schemeClr>
                  </a:solidFill>
                </a:rPr>
                <a:t>1997</a:t>
              </a:r>
            </a:p>
          </p:txBody>
        </p:sp>
        <p:sp>
          <p:nvSpPr>
            <p:cNvPr id="88" name="TextBox 87"/>
            <p:cNvSpPr txBox="1"/>
            <p:nvPr/>
          </p:nvSpPr>
          <p:spPr>
            <a:xfrm>
              <a:off x="6387470" y="3063258"/>
              <a:ext cx="704039" cy="400110"/>
            </a:xfrm>
            <a:prstGeom prst="rect">
              <a:avLst/>
            </a:prstGeom>
            <a:noFill/>
          </p:spPr>
          <p:txBody>
            <a:bodyPr wrap="none" rtlCol="0">
              <a:spAutoFit/>
            </a:bodyPr>
            <a:lstStyle/>
            <a:p>
              <a:r>
                <a:rPr lang="en-US" sz="2000" b="1" dirty="0">
                  <a:solidFill>
                    <a:schemeClr val="accent6"/>
                  </a:solidFill>
                </a:rPr>
                <a:t>2017</a:t>
              </a:r>
            </a:p>
          </p:txBody>
        </p:sp>
      </p:grpSp>
      <p:sp>
        <p:nvSpPr>
          <p:cNvPr id="71" name="TextBox 70"/>
          <p:cNvSpPr txBox="1"/>
          <p:nvPr/>
        </p:nvSpPr>
        <p:spPr>
          <a:xfrm>
            <a:off x="1505794" y="421243"/>
            <a:ext cx="6132448" cy="1107996"/>
          </a:xfrm>
          <a:prstGeom prst="rect">
            <a:avLst/>
          </a:prstGeom>
          <a:noFill/>
        </p:spPr>
        <p:txBody>
          <a:bodyPr wrap="none" rtlCol="0">
            <a:spAutoFit/>
          </a:bodyPr>
          <a:lstStyle/>
          <a:p>
            <a:pPr algn="ctr"/>
            <a:r>
              <a:rPr lang="en-US" sz="3300" dirty="0">
                <a:solidFill>
                  <a:srgbClr val="005694"/>
                </a:solidFill>
              </a:rPr>
              <a:t>PERSONAL OUTCOME MEASURES®</a:t>
            </a:r>
          </a:p>
          <a:p>
            <a:pPr algn="ctr"/>
            <a:r>
              <a:rPr lang="en-US" sz="3300" dirty="0">
                <a:solidFill>
                  <a:srgbClr val="005694"/>
                </a:solidFill>
              </a:rPr>
              <a:t>THE HISTORY</a:t>
            </a:r>
          </a:p>
        </p:txBody>
      </p:sp>
      <p:cxnSp>
        <p:nvCxnSpPr>
          <p:cNvPr id="72" name="Straight Connector 71"/>
          <p:cNvCxnSpPr/>
          <p:nvPr/>
        </p:nvCxnSpPr>
        <p:spPr>
          <a:xfrm>
            <a:off x="842481" y="967066"/>
            <a:ext cx="8507002" cy="0"/>
          </a:xfrm>
          <a:prstGeom prst="line">
            <a:avLst/>
          </a:prstGeom>
          <a:ln w="22225">
            <a:solidFill>
              <a:srgbClr val="FF895A"/>
            </a:solidFill>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5" y="2365"/>
            <a:ext cx="1331855" cy="1170617"/>
          </a:xfrm>
          <a:prstGeom prst="rect">
            <a:avLst/>
          </a:prstGeom>
        </p:spPr>
      </p:pic>
    </p:spTree>
    <p:extLst>
      <p:ext uri="{BB962C8B-B14F-4D97-AF65-F5344CB8AC3E}">
        <p14:creationId xmlns:p14="http://schemas.microsoft.com/office/powerpoint/2010/main" val="403822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63029" y="967065"/>
            <a:ext cx="8435083" cy="0"/>
          </a:xfrm>
          <a:prstGeom prst="line">
            <a:avLst/>
          </a:prstGeom>
          <a:ln w="22225">
            <a:solidFill>
              <a:srgbClr val="FF89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7668" y="2301554"/>
            <a:ext cx="4472782" cy="2554545"/>
          </a:xfrm>
          <a:prstGeom prst="rect">
            <a:avLst/>
          </a:prstGeom>
          <a:noFill/>
        </p:spPr>
        <p:txBody>
          <a:bodyPr wrap="square" rtlCol="0">
            <a:spAutoFit/>
          </a:bodyPr>
          <a:lstStyle/>
          <a:p>
            <a:pPr>
              <a:buClr>
                <a:schemeClr val="bg1"/>
              </a:buClr>
            </a:pPr>
            <a:r>
              <a:rPr lang="en-US" sz="4000" dirty="0">
                <a:solidFill>
                  <a:srgbClr val="005694"/>
                </a:solidFill>
              </a:rPr>
              <a:t>Think about things </a:t>
            </a:r>
          </a:p>
          <a:p>
            <a:pPr>
              <a:buClr>
                <a:schemeClr val="bg1"/>
              </a:buClr>
            </a:pPr>
            <a:r>
              <a:rPr lang="en-US" sz="4000" dirty="0">
                <a:solidFill>
                  <a:srgbClr val="005694"/>
                </a:solidFill>
              </a:rPr>
              <a:t>that matter most </a:t>
            </a:r>
          </a:p>
          <a:p>
            <a:pPr>
              <a:buClr>
                <a:schemeClr val="bg1"/>
              </a:buClr>
            </a:pPr>
            <a:r>
              <a:rPr lang="en-US" sz="4000" dirty="0">
                <a:solidFill>
                  <a:srgbClr val="005694"/>
                </a:solidFill>
              </a:rPr>
              <a:t>in </a:t>
            </a:r>
            <a:r>
              <a:rPr lang="en-US" sz="4000" b="1" dirty="0">
                <a:solidFill>
                  <a:srgbClr val="FF895A"/>
                </a:solidFill>
              </a:rPr>
              <a:t>your life</a:t>
            </a:r>
            <a:r>
              <a:rPr lang="en-US" sz="4000" dirty="0">
                <a:solidFill>
                  <a:srgbClr val="005694"/>
                </a:solidFill>
              </a:rPr>
              <a:t> …</a:t>
            </a:r>
            <a:br>
              <a:rPr lang="en-US" sz="4000" dirty="0">
                <a:solidFill>
                  <a:srgbClr val="005694"/>
                </a:solidFill>
              </a:rPr>
            </a:br>
            <a:endParaRPr lang="en-US" sz="4000" dirty="0">
              <a:solidFill>
                <a:srgbClr val="005694"/>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77100">
            <a:off x="4679649" y="1414279"/>
            <a:ext cx="5441007" cy="544100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25" y="2365"/>
            <a:ext cx="1331855" cy="1170617"/>
          </a:xfrm>
          <a:prstGeom prst="rect">
            <a:avLst/>
          </a:prstGeom>
        </p:spPr>
      </p:pic>
      <p:sp>
        <p:nvSpPr>
          <p:cNvPr id="9" name="TextBox 8"/>
          <p:cNvSpPr txBox="1"/>
          <p:nvPr/>
        </p:nvSpPr>
        <p:spPr>
          <a:xfrm>
            <a:off x="1642348" y="298307"/>
            <a:ext cx="5947975" cy="769441"/>
          </a:xfrm>
          <a:prstGeom prst="rect">
            <a:avLst/>
          </a:prstGeom>
          <a:noFill/>
        </p:spPr>
        <p:txBody>
          <a:bodyPr wrap="none" rtlCol="0">
            <a:spAutoFit/>
          </a:bodyPr>
          <a:lstStyle/>
          <a:p>
            <a:pPr algn="ctr" defTabSz="457200"/>
            <a:r>
              <a:rPr lang="en-US" sz="4400" dirty="0">
                <a:solidFill>
                  <a:srgbClr val="005694"/>
                </a:solidFill>
                <a:latin typeface="+mj-lt"/>
                <a:ea typeface="+mj-ea"/>
                <a:cs typeface="+mj-cs"/>
              </a:rPr>
              <a:t>WHAT MATTERS TO YOU?</a:t>
            </a:r>
          </a:p>
        </p:txBody>
      </p:sp>
    </p:spTree>
    <p:extLst>
      <p:ext uri="{BB962C8B-B14F-4D97-AF65-F5344CB8AC3E}">
        <p14:creationId xmlns:p14="http://schemas.microsoft.com/office/powerpoint/2010/main" val="310270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1629" y="298307"/>
            <a:ext cx="6029407" cy="769441"/>
          </a:xfrm>
          <a:prstGeom prst="rect">
            <a:avLst/>
          </a:prstGeom>
          <a:noFill/>
        </p:spPr>
        <p:txBody>
          <a:bodyPr wrap="none" rtlCol="0">
            <a:spAutoFit/>
          </a:bodyPr>
          <a:lstStyle/>
          <a:p>
            <a:pPr algn="ctr" defTabSz="457200"/>
            <a:r>
              <a:rPr lang="en-US" sz="4400" dirty="0">
                <a:solidFill>
                  <a:srgbClr val="005694"/>
                </a:solidFill>
                <a:latin typeface="+mj-lt"/>
                <a:ea typeface="+mj-ea"/>
                <a:cs typeface="+mj-cs"/>
              </a:rPr>
              <a:t>YOU MAY HAVE SELECTED</a:t>
            </a:r>
          </a:p>
        </p:txBody>
      </p:sp>
      <p:cxnSp>
        <p:nvCxnSpPr>
          <p:cNvPr id="7" name="Straight Connector 6"/>
          <p:cNvCxnSpPr/>
          <p:nvPr/>
        </p:nvCxnSpPr>
        <p:spPr>
          <a:xfrm>
            <a:off x="863029" y="967065"/>
            <a:ext cx="8486454" cy="0"/>
          </a:xfrm>
          <a:prstGeom prst="line">
            <a:avLst/>
          </a:prstGeom>
          <a:ln w="22225">
            <a:solidFill>
              <a:srgbClr val="FF895A"/>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6" y="1030200"/>
            <a:ext cx="3672110" cy="1446550"/>
          </a:xfrm>
          <a:prstGeom prst="rect">
            <a:avLst/>
          </a:prstGeom>
          <a:noFill/>
        </p:spPr>
        <p:txBody>
          <a:bodyPr wrap="square" rtlCol="0">
            <a:spAutoFit/>
          </a:bodyPr>
          <a:lstStyle/>
          <a:p>
            <a:pPr defTabSz="457200"/>
            <a:r>
              <a:rPr lang="en-US" sz="8800" b="1" dirty="0">
                <a:solidFill>
                  <a:srgbClr val="005694"/>
                </a:solidFill>
                <a:latin typeface="Calibri" panose="020F0502020204030204" pitchFamily="34" charset="0"/>
              </a:rPr>
              <a:t>FAMILY</a:t>
            </a:r>
          </a:p>
        </p:txBody>
      </p:sp>
      <p:sp>
        <p:nvSpPr>
          <p:cNvPr id="9" name="TextBox 8"/>
          <p:cNvSpPr txBox="1"/>
          <p:nvPr/>
        </p:nvSpPr>
        <p:spPr>
          <a:xfrm>
            <a:off x="5927683" y="1245643"/>
            <a:ext cx="2953653" cy="1015663"/>
          </a:xfrm>
          <a:prstGeom prst="rect">
            <a:avLst/>
          </a:prstGeom>
          <a:noFill/>
        </p:spPr>
        <p:txBody>
          <a:bodyPr wrap="square" rtlCol="0">
            <a:spAutoFit/>
          </a:bodyPr>
          <a:lstStyle/>
          <a:p>
            <a:pPr defTabSz="457200"/>
            <a:r>
              <a:rPr lang="en-US" sz="6000" dirty="0">
                <a:solidFill>
                  <a:srgbClr val="005694"/>
                </a:solidFill>
                <a:latin typeface="Calibri" panose="020F0502020204030204" pitchFamily="34" charset="0"/>
              </a:rPr>
              <a:t>SUCCESS</a:t>
            </a:r>
          </a:p>
        </p:txBody>
      </p:sp>
      <p:sp>
        <p:nvSpPr>
          <p:cNvPr id="10" name="TextBox 9"/>
          <p:cNvSpPr txBox="1"/>
          <p:nvPr/>
        </p:nvSpPr>
        <p:spPr>
          <a:xfrm>
            <a:off x="3976916" y="2032223"/>
            <a:ext cx="1802096" cy="830997"/>
          </a:xfrm>
          <a:prstGeom prst="rect">
            <a:avLst/>
          </a:prstGeom>
          <a:noFill/>
        </p:spPr>
        <p:txBody>
          <a:bodyPr wrap="none" rtlCol="0">
            <a:spAutoFit/>
          </a:bodyPr>
          <a:lstStyle/>
          <a:p>
            <a:pPr defTabSz="457200"/>
            <a:r>
              <a:rPr lang="en-US" sz="4800" dirty="0">
                <a:solidFill>
                  <a:srgbClr val="FF895A"/>
                </a:solidFill>
                <a:latin typeface="Calibri" panose="020F0502020204030204" pitchFamily="34" charset="0"/>
              </a:rPr>
              <a:t>HOME</a:t>
            </a:r>
          </a:p>
        </p:txBody>
      </p:sp>
      <p:sp>
        <p:nvSpPr>
          <p:cNvPr id="11" name="TextBox 10"/>
          <p:cNvSpPr txBox="1"/>
          <p:nvPr/>
        </p:nvSpPr>
        <p:spPr>
          <a:xfrm>
            <a:off x="689432" y="2476750"/>
            <a:ext cx="2834012" cy="1015663"/>
          </a:xfrm>
          <a:prstGeom prst="rect">
            <a:avLst/>
          </a:prstGeom>
          <a:noFill/>
        </p:spPr>
        <p:txBody>
          <a:bodyPr wrap="square" rtlCol="0">
            <a:spAutoFit/>
          </a:bodyPr>
          <a:lstStyle/>
          <a:p>
            <a:pPr defTabSz="457200"/>
            <a:r>
              <a:rPr lang="en-US" sz="6000" dirty="0">
                <a:solidFill>
                  <a:srgbClr val="005694"/>
                </a:solidFill>
                <a:latin typeface="Calibri" panose="020F0502020204030204" pitchFamily="34" charset="0"/>
              </a:rPr>
              <a:t>MONEY</a:t>
            </a:r>
          </a:p>
        </p:txBody>
      </p:sp>
      <p:sp>
        <p:nvSpPr>
          <p:cNvPr id="12" name="TextBox 11"/>
          <p:cNvSpPr txBox="1"/>
          <p:nvPr/>
        </p:nvSpPr>
        <p:spPr>
          <a:xfrm>
            <a:off x="5974579" y="2322861"/>
            <a:ext cx="3077029" cy="1323439"/>
          </a:xfrm>
          <a:prstGeom prst="rect">
            <a:avLst/>
          </a:prstGeom>
          <a:noFill/>
        </p:spPr>
        <p:txBody>
          <a:bodyPr wrap="square" rtlCol="0">
            <a:spAutoFit/>
          </a:bodyPr>
          <a:lstStyle/>
          <a:p>
            <a:pPr defTabSz="457200"/>
            <a:r>
              <a:rPr lang="en-US" sz="8000" b="1" dirty="0">
                <a:solidFill>
                  <a:srgbClr val="FF895A"/>
                </a:solidFill>
                <a:latin typeface="Calibri" panose="020F0502020204030204" pitchFamily="34" charset="0"/>
              </a:rPr>
              <a:t>WORK</a:t>
            </a:r>
          </a:p>
        </p:txBody>
      </p:sp>
      <p:sp>
        <p:nvSpPr>
          <p:cNvPr id="13" name="TextBox 12"/>
          <p:cNvSpPr txBox="1"/>
          <p:nvPr/>
        </p:nvSpPr>
        <p:spPr>
          <a:xfrm>
            <a:off x="435433" y="4056718"/>
            <a:ext cx="4122057" cy="923330"/>
          </a:xfrm>
          <a:prstGeom prst="rect">
            <a:avLst/>
          </a:prstGeom>
          <a:noFill/>
        </p:spPr>
        <p:txBody>
          <a:bodyPr wrap="square" rtlCol="0">
            <a:spAutoFit/>
          </a:bodyPr>
          <a:lstStyle/>
          <a:p>
            <a:pPr defTabSz="457200"/>
            <a:r>
              <a:rPr lang="en-US" sz="5400" dirty="0">
                <a:solidFill>
                  <a:srgbClr val="FF895A"/>
                </a:solidFill>
                <a:latin typeface="Calibri" panose="020F0502020204030204" pitchFamily="34" charset="0"/>
              </a:rPr>
              <a:t>SPIRITUALITY</a:t>
            </a:r>
          </a:p>
        </p:txBody>
      </p:sp>
      <p:sp>
        <p:nvSpPr>
          <p:cNvPr id="14" name="TextBox 13"/>
          <p:cNvSpPr txBox="1"/>
          <p:nvPr/>
        </p:nvSpPr>
        <p:spPr>
          <a:xfrm>
            <a:off x="3396346" y="2844796"/>
            <a:ext cx="2244408" cy="1446550"/>
          </a:xfrm>
          <a:prstGeom prst="rect">
            <a:avLst/>
          </a:prstGeom>
          <a:noFill/>
        </p:spPr>
        <p:txBody>
          <a:bodyPr wrap="square" rtlCol="0">
            <a:spAutoFit/>
          </a:bodyPr>
          <a:lstStyle/>
          <a:p>
            <a:pPr defTabSz="457200"/>
            <a:r>
              <a:rPr lang="en-US" sz="8800" b="1" dirty="0">
                <a:solidFill>
                  <a:srgbClr val="005694"/>
                </a:solidFill>
                <a:latin typeface="Calibri" panose="020F0502020204030204" pitchFamily="34" charset="0"/>
              </a:rPr>
              <a:t>FUN</a:t>
            </a:r>
          </a:p>
        </p:txBody>
      </p:sp>
      <p:sp>
        <p:nvSpPr>
          <p:cNvPr id="15" name="TextBox 14"/>
          <p:cNvSpPr txBox="1"/>
          <p:nvPr/>
        </p:nvSpPr>
        <p:spPr>
          <a:xfrm>
            <a:off x="5668995" y="3587359"/>
            <a:ext cx="3481102" cy="1862048"/>
          </a:xfrm>
          <a:prstGeom prst="rect">
            <a:avLst/>
          </a:prstGeom>
          <a:noFill/>
        </p:spPr>
        <p:txBody>
          <a:bodyPr wrap="square" rtlCol="0">
            <a:spAutoFit/>
          </a:bodyPr>
          <a:lstStyle/>
          <a:p>
            <a:pPr defTabSz="457200"/>
            <a:r>
              <a:rPr lang="en-US" sz="11500" dirty="0">
                <a:solidFill>
                  <a:srgbClr val="005694"/>
                </a:solidFill>
                <a:latin typeface="Calibri" panose="020F0502020204030204" pitchFamily="34" charset="0"/>
              </a:rPr>
              <a:t>LOVE</a:t>
            </a:r>
          </a:p>
        </p:txBody>
      </p:sp>
      <p:sp>
        <p:nvSpPr>
          <p:cNvPr id="16" name="TextBox 15"/>
          <p:cNvSpPr txBox="1"/>
          <p:nvPr/>
        </p:nvSpPr>
        <p:spPr>
          <a:xfrm>
            <a:off x="1683659" y="4905829"/>
            <a:ext cx="3468914" cy="1200329"/>
          </a:xfrm>
          <a:prstGeom prst="rect">
            <a:avLst/>
          </a:prstGeom>
          <a:noFill/>
        </p:spPr>
        <p:txBody>
          <a:bodyPr wrap="square" rtlCol="0">
            <a:spAutoFit/>
          </a:bodyPr>
          <a:lstStyle/>
          <a:p>
            <a:pPr defTabSz="457200"/>
            <a:r>
              <a:rPr lang="en-US" sz="7200" dirty="0">
                <a:solidFill>
                  <a:srgbClr val="005694"/>
                </a:solidFill>
                <a:latin typeface="Calibri" panose="020F0502020204030204" pitchFamily="34" charset="0"/>
              </a:rPr>
              <a:t>HEALTH</a:t>
            </a:r>
          </a:p>
        </p:txBody>
      </p:sp>
      <p:sp>
        <p:nvSpPr>
          <p:cNvPr id="17" name="TextBox 16"/>
          <p:cNvSpPr txBox="1"/>
          <p:nvPr/>
        </p:nvSpPr>
        <p:spPr>
          <a:xfrm>
            <a:off x="5457371" y="4998161"/>
            <a:ext cx="3423965" cy="1015663"/>
          </a:xfrm>
          <a:prstGeom prst="rect">
            <a:avLst/>
          </a:prstGeom>
          <a:noFill/>
        </p:spPr>
        <p:txBody>
          <a:bodyPr wrap="square" rtlCol="0">
            <a:spAutoFit/>
          </a:bodyPr>
          <a:lstStyle/>
          <a:p>
            <a:pPr defTabSz="457200"/>
            <a:r>
              <a:rPr lang="en-US" sz="6000" b="1" dirty="0">
                <a:solidFill>
                  <a:srgbClr val="FF895A"/>
                </a:solidFill>
                <a:latin typeface="Calibri" panose="020F0502020204030204" pitchFamily="34" charset="0"/>
              </a:rPr>
              <a:t>FRIENDS</a:t>
            </a:r>
          </a:p>
        </p:txBody>
      </p:sp>
      <p:cxnSp>
        <p:nvCxnSpPr>
          <p:cNvPr id="18" name="Straight Connector 17"/>
          <p:cNvCxnSpPr/>
          <p:nvPr/>
        </p:nvCxnSpPr>
        <p:spPr>
          <a:xfrm flipV="1">
            <a:off x="3875318" y="1753474"/>
            <a:ext cx="1997663" cy="1"/>
          </a:xfrm>
          <a:prstGeom prst="line">
            <a:avLst/>
          </a:prstGeom>
          <a:ln w="50800">
            <a:solidFill>
              <a:srgbClr val="D9EFFF"/>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22316" y="2433208"/>
            <a:ext cx="4166669" cy="15879"/>
          </a:xfrm>
          <a:prstGeom prst="line">
            <a:avLst/>
          </a:prstGeom>
          <a:ln w="50800">
            <a:solidFill>
              <a:srgbClr val="D9EFFF"/>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63331" y="2427322"/>
            <a:ext cx="4166669" cy="15879"/>
          </a:xfrm>
          <a:prstGeom prst="line">
            <a:avLst/>
          </a:prstGeom>
          <a:ln w="50800">
            <a:solidFill>
              <a:srgbClr val="D9EFFF"/>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2" idx="1"/>
          </p:cNvCxnSpPr>
          <p:nvPr/>
        </p:nvCxnSpPr>
        <p:spPr>
          <a:xfrm flipV="1">
            <a:off x="3258088" y="2984581"/>
            <a:ext cx="2716491" cy="22198"/>
          </a:xfrm>
          <a:prstGeom prst="line">
            <a:avLst/>
          </a:prstGeom>
          <a:ln w="50800">
            <a:solidFill>
              <a:srgbClr val="D9EFFF"/>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93486" y="3033642"/>
            <a:ext cx="1113789" cy="7413"/>
          </a:xfrm>
          <a:prstGeom prst="line">
            <a:avLst/>
          </a:prstGeom>
          <a:ln w="50800">
            <a:solidFill>
              <a:srgbClr val="D9EFFF"/>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2316" y="3571084"/>
            <a:ext cx="3618662" cy="27002"/>
          </a:xfrm>
          <a:prstGeom prst="line">
            <a:avLst/>
          </a:prstGeom>
          <a:ln w="50800">
            <a:solidFill>
              <a:srgbClr val="D9EFFF"/>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510128" y="3596010"/>
            <a:ext cx="3982217" cy="17157"/>
          </a:xfrm>
          <a:prstGeom prst="line">
            <a:avLst/>
          </a:prstGeom>
          <a:ln w="50800">
            <a:solidFill>
              <a:srgbClr val="D9EFFF"/>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288974" y="4518383"/>
            <a:ext cx="1423563" cy="29096"/>
          </a:xfrm>
          <a:prstGeom prst="line">
            <a:avLst/>
          </a:prstGeom>
          <a:ln w="50800">
            <a:solidFill>
              <a:srgbClr val="D9EFFF"/>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7" idx="1"/>
          </p:cNvCxnSpPr>
          <p:nvPr/>
        </p:nvCxnSpPr>
        <p:spPr>
          <a:xfrm flipV="1">
            <a:off x="4717933" y="5505993"/>
            <a:ext cx="739438" cy="2819"/>
          </a:xfrm>
          <a:prstGeom prst="line">
            <a:avLst/>
          </a:prstGeom>
          <a:ln w="50800">
            <a:solidFill>
              <a:srgbClr val="D9EFFF"/>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406274" y="5503173"/>
            <a:ext cx="739438" cy="2819"/>
          </a:xfrm>
          <a:prstGeom prst="line">
            <a:avLst/>
          </a:prstGeom>
          <a:ln w="50800">
            <a:solidFill>
              <a:srgbClr val="D9EFFF"/>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06660" y="4512458"/>
            <a:ext cx="739438" cy="2819"/>
          </a:xfrm>
          <a:prstGeom prst="line">
            <a:avLst/>
          </a:prstGeom>
          <a:ln w="50800">
            <a:solidFill>
              <a:srgbClr val="D9EFFF"/>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29636" y="5505993"/>
            <a:ext cx="2513295" cy="1"/>
          </a:xfrm>
          <a:prstGeom prst="line">
            <a:avLst/>
          </a:prstGeom>
          <a:ln w="50800">
            <a:solidFill>
              <a:srgbClr val="D9EFFF"/>
            </a:solidFill>
            <a:prstDash val="sysDash"/>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5" y="2365"/>
            <a:ext cx="1331855" cy="1170617"/>
          </a:xfrm>
          <a:prstGeom prst="rect">
            <a:avLst/>
          </a:prstGeom>
        </p:spPr>
      </p:pic>
    </p:spTree>
    <p:extLst>
      <p:ext uri="{BB962C8B-B14F-4D97-AF65-F5344CB8AC3E}">
        <p14:creationId xmlns:p14="http://schemas.microsoft.com/office/powerpoint/2010/main" val="296675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TRO SLIDES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E555136D0EAA429927FD901CA57989" ma:contentTypeVersion="8" ma:contentTypeDescription="Create a new document." ma:contentTypeScope="" ma:versionID="4d1279b716c784f11b9c74cc9605fe4c">
  <xsd:schema xmlns:xsd="http://www.w3.org/2001/XMLSchema" xmlns:xs="http://www.w3.org/2001/XMLSchema" xmlns:p="http://schemas.microsoft.com/office/2006/metadata/properties" xmlns:ns2="cc541f54-964c-4b93-a605-435450d3a296" xmlns:ns3="b1cbd802-27c2-4bf7-937d-29fa16864377" targetNamespace="http://schemas.microsoft.com/office/2006/metadata/properties" ma:root="true" ma:fieldsID="3f58ba7c8a62c1132596f23d6cb42b52" ns2:_="" ns3:_="">
    <xsd:import namespace="cc541f54-964c-4b93-a605-435450d3a296"/>
    <xsd:import namespace="b1cbd802-27c2-4bf7-937d-29fa16864377"/>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41f54-964c-4b93-a605-435450d3a2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1cbd802-27c2-4bf7-937d-29fa1686437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F1A19D-6E5C-4287-A8CB-F36AE3486C70}"/>
</file>

<file path=customXml/itemProps2.xml><?xml version="1.0" encoding="utf-8"?>
<ds:datastoreItem xmlns:ds="http://schemas.openxmlformats.org/officeDocument/2006/customXml" ds:itemID="{25A2E6B6-7742-4464-A771-6767B4C88AED}"/>
</file>

<file path=customXml/itemProps3.xml><?xml version="1.0" encoding="utf-8"?>
<ds:datastoreItem xmlns:ds="http://schemas.openxmlformats.org/officeDocument/2006/customXml" ds:itemID="{CD644871-E181-45C3-928D-B31EA93692B6}"/>
</file>

<file path=docProps/app.xml><?xml version="1.0" encoding="utf-8"?>
<Properties xmlns="http://schemas.openxmlformats.org/officeDocument/2006/extended-properties" xmlns:vt="http://schemas.openxmlformats.org/officeDocument/2006/docPropsVTypes">
  <Template>Office Theme</Template>
  <TotalTime>526</TotalTime>
  <Words>2704</Words>
  <Application>Microsoft Office PowerPoint</Application>
  <PresentationFormat>On-screen Show (4:3)</PresentationFormat>
  <Paragraphs>454</Paragraphs>
  <Slides>41</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Calibri Light</vt:lpstr>
      <vt:lpstr>Freestyle Script</vt:lpstr>
      <vt:lpstr>Helvetica</vt:lpstr>
      <vt:lpstr>Segoe UI</vt:lpstr>
      <vt:lpstr>Trebuchet MS</vt:lpstr>
      <vt:lpstr>Office Theme</vt:lpstr>
      <vt:lpstr>1_INTRO SLIDES 1</vt:lpstr>
      <vt:lpstr>PowerPoint Presentation</vt:lpstr>
      <vt:lpstr>PowerPoint Presentation</vt:lpstr>
      <vt:lpstr>PowerPoint Presentation</vt:lpstr>
      <vt:lpstr>PowerPoint Presentation</vt:lpstr>
      <vt:lpstr>Self Determination &amp; Choice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Carli Friedman</dc:creator>
  <cp:lastModifiedBy>Jeff Shoemaker</cp:lastModifiedBy>
  <cp:revision>32</cp:revision>
  <cp:lastPrinted>2017-06-20T19:55:16Z</cp:lastPrinted>
  <dcterms:created xsi:type="dcterms:W3CDTF">2017-05-30T16:57:58Z</dcterms:created>
  <dcterms:modified xsi:type="dcterms:W3CDTF">2017-06-20T20:36:03Z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0x010100FBE555136D0EAA429927FD901CA57989</vt:lpwstr>
  </property>
</Properties>
</file>