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Lst>
  <p:notesMasterIdLst>
    <p:notesMasterId r:id="rId86"/>
  </p:notesMasterIdLst>
  <p:handoutMasterIdLst>
    <p:handoutMasterId r:id="rId87"/>
  </p:handoutMasterIdLst>
  <p:sldIdLst>
    <p:sldId id="628" r:id="rId8"/>
    <p:sldId id="544" r:id="rId9"/>
    <p:sldId id="260" r:id="rId10"/>
    <p:sldId id="572" r:id="rId11"/>
    <p:sldId id="573" r:id="rId12"/>
    <p:sldId id="574" r:id="rId13"/>
    <p:sldId id="575" r:id="rId14"/>
    <p:sldId id="577" r:id="rId15"/>
    <p:sldId id="305" r:id="rId16"/>
    <p:sldId id="513" r:id="rId17"/>
    <p:sldId id="514" r:id="rId18"/>
    <p:sldId id="515" r:id="rId19"/>
    <p:sldId id="516" r:id="rId20"/>
    <p:sldId id="517" r:id="rId21"/>
    <p:sldId id="518" r:id="rId22"/>
    <p:sldId id="519" r:id="rId23"/>
    <p:sldId id="520" r:id="rId24"/>
    <p:sldId id="521" r:id="rId25"/>
    <p:sldId id="522" r:id="rId26"/>
    <p:sldId id="598" r:id="rId27"/>
    <p:sldId id="549" r:id="rId28"/>
    <p:sldId id="510" r:id="rId29"/>
    <p:sldId id="588" r:id="rId30"/>
    <p:sldId id="484" r:id="rId31"/>
    <p:sldId id="485" r:id="rId32"/>
    <p:sldId id="486" r:id="rId33"/>
    <p:sldId id="487" r:id="rId34"/>
    <p:sldId id="309" r:id="rId35"/>
    <p:sldId id="488" r:id="rId36"/>
    <p:sldId id="590" r:id="rId37"/>
    <p:sldId id="591" r:id="rId38"/>
    <p:sldId id="592" r:id="rId39"/>
    <p:sldId id="593" r:id="rId40"/>
    <p:sldId id="594" r:id="rId41"/>
    <p:sldId id="595" r:id="rId42"/>
    <p:sldId id="579" r:id="rId43"/>
    <p:sldId id="580" r:id="rId44"/>
    <p:sldId id="525" r:id="rId45"/>
    <p:sldId id="584" r:id="rId46"/>
    <p:sldId id="585" r:id="rId47"/>
    <p:sldId id="597" r:id="rId48"/>
    <p:sldId id="586" r:id="rId49"/>
    <p:sldId id="422" r:id="rId50"/>
    <p:sldId id="481" r:id="rId51"/>
    <p:sldId id="424" r:id="rId52"/>
    <p:sldId id="426" r:id="rId53"/>
    <p:sldId id="427" r:id="rId54"/>
    <p:sldId id="600" r:id="rId55"/>
    <p:sldId id="601" r:id="rId56"/>
    <p:sldId id="602" r:id="rId57"/>
    <p:sldId id="603" r:id="rId58"/>
    <p:sldId id="604" r:id="rId59"/>
    <p:sldId id="605" r:id="rId60"/>
    <p:sldId id="606" r:id="rId61"/>
    <p:sldId id="607" r:id="rId62"/>
    <p:sldId id="608" r:id="rId63"/>
    <p:sldId id="615" r:id="rId64"/>
    <p:sldId id="616" r:id="rId65"/>
    <p:sldId id="617" r:id="rId66"/>
    <p:sldId id="610" r:id="rId67"/>
    <p:sldId id="618" r:id="rId68"/>
    <p:sldId id="619" r:id="rId69"/>
    <p:sldId id="620" r:id="rId70"/>
    <p:sldId id="621" r:id="rId71"/>
    <p:sldId id="622" r:id="rId72"/>
    <p:sldId id="623" r:id="rId73"/>
    <p:sldId id="431" r:id="rId74"/>
    <p:sldId id="432" r:id="rId75"/>
    <p:sldId id="551" r:id="rId76"/>
    <p:sldId id="552" r:id="rId77"/>
    <p:sldId id="553" r:id="rId78"/>
    <p:sldId id="554" r:id="rId79"/>
    <p:sldId id="555" r:id="rId80"/>
    <p:sldId id="556" r:id="rId81"/>
    <p:sldId id="557" r:id="rId82"/>
    <p:sldId id="613" r:id="rId83"/>
    <p:sldId id="626" r:id="rId84"/>
    <p:sldId id="460" r:id="rId8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any" initials="bl"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54" y="7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a:t>Actual Costs</a:t>
            </a:r>
          </a:p>
        </c:rich>
      </c:tx>
      <c:layout>
        <c:manualLayout>
          <c:xMode val="edge"/>
          <c:yMode val="edge"/>
          <c:x val="0.36732447226082471"/>
          <c:y val="5.3921417388850409E-2"/>
        </c:manualLayout>
      </c:layout>
      <c:overlay val="0"/>
    </c:title>
    <c:autoTitleDeleted val="0"/>
    <c:plotArea>
      <c:layout>
        <c:manualLayout>
          <c:layoutTarget val="inner"/>
          <c:xMode val="edge"/>
          <c:yMode val="edge"/>
          <c:x val="0.25552525577153196"/>
          <c:y val="0.16011462476213012"/>
          <c:w val="0.47080047533999131"/>
          <c:h val="0.8392524708321929"/>
        </c:manualLayout>
      </c:layout>
      <c:pieChart>
        <c:varyColors val="1"/>
        <c:ser>
          <c:idx val="0"/>
          <c:order val="0"/>
          <c:tx>
            <c:strRef>
              <c:f>Sheet1!$B$1</c:f>
              <c:strCache>
                <c:ptCount val="1"/>
                <c:pt idx="0">
                  <c:v>Actual Costs</c:v>
                </c:pt>
              </c:strCache>
            </c:strRef>
          </c:tx>
          <c:dLbls>
            <c:dLbl>
              <c:idx val="1"/>
              <c:tx>
                <c:rich>
                  <a:bodyPr/>
                  <a:lstStyle/>
                  <a:p>
                    <a:r>
                      <a:rPr lang="en-US"/>
                      <a:t>State</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09-471C-BD24-8D4BB3388A4F}"/>
                </c:ext>
              </c:extLst>
            </c:dLbl>
            <c:spPr>
              <a:noFill/>
              <a:ln>
                <a:noFill/>
              </a:ln>
              <a:effectLst/>
            </c:spPr>
            <c:txPr>
              <a:bodyPr/>
              <a:lstStyle/>
              <a:p>
                <a:pPr>
                  <a:defRPr sz="2400"/>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Sheet1!$A$2:$A$3</c:f>
              <c:strCache>
                <c:ptCount val="2"/>
                <c:pt idx="0">
                  <c:v>Federal Share</c:v>
                </c:pt>
                <c:pt idx="1">
                  <c:v>State</c:v>
                </c:pt>
              </c:strCache>
            </c:strRef>
          </c:cat>
          <c:val>
            <c:numRef>
              <c:f>Sheet1!$B$2:$B$3</c:f>
              <c:numCache>
                <c:formatCode>General</c:formatCode>
                <c:ptCount val="2"/>
                <c:pt idx="0">
                  <c:v>63</c:v>
                </c:pt>
                <c:pt idx="1">
                  <c:v>37</c:v>
                </c:pt>
              </c:numCache>
            </c:numRef>
          </c:val>
          <c:extLst>
            <c:ext xmlns:c16="http://schemas.microsoft.com/office/drawing/2014/chart" uri="{C3380CC4-5D6E-409C-BE32-E72D297353CC}">
              <c16:uniqueId val="{00000001-0109-471C-BD24-8D4BB3388A4F}"/>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CBBA271-971E-492B-8B86-3ED818503CF9}" type="datetimeFigureOut">
              <a:rPr lang="en-US" smtClean="0"/>
              <a:pPr/>
              <a:t>6/14/2017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C30CC34-A5BE-4A9F-B76D-45A0746F5FB0}" type="slidenum">
              <a:rPr lang="en-US" smtClean="0"/>
              <a:pPr/>
              <a:t>‹#›</a:t>
            </a:fld>
            <a:endParaRPr lang="en-US"/>
          </a:p>
        </p:txBody>
      </p:sp>
    </p:spTree>
    <p:extLst>
      <p:ext uri="{BB962C8B-B14F-4D97-AF65-F5344CB8AC3E}">
        <p14:creationId xmlns:p14="http://schemas.microsoft.com/office/powerpoint/2010/main" val="4095268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96CE959-7718-4DA2-B7C9-BE6ED8CFAB3B}" type="datetimeFigureOut">
              <a:rPr lang="en-US" smtClean="0"/>
              <a:pPr/>
              <a:t>6/14/2017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B66D6F9-098C-40D0-9834-0C1F7878DA9B}" type="slidenum">
              <a:rPr lang="en-US" smtClean="0"/>
              <a:pPr/>
              <a:t>‹#›</a:t>
            </a:fld>
            <a:endParaRPr lang="en-US"/>
          </a:p>
        </p:txBody>
      </p:sp>
    </p:spTree>
    <p:extLst>
      <p:ext uri="{BB962C8B-B14F-4D97-AF65-F5344CB8AC3E}">
        <p14:creationId xmlns:p14="http://schemas.microsoft.com/office/powerpoint/2010/main" val="3005632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561FA-BB29-B340-9CA0-8E02ABFF6590}"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984118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b="0" i="0" u="none" strike="noStrike" kern="1200" baseline="0" dirty="0">
              <a:solidFill>
                <a:schemeClr val="tx1"/>
              </a:solidFill>
              <a:latin typeface="+mn-lt"/>
              <a:ea typeface="+mn-ea"/>
              <a:cs typeface="+mn-cs"/>
            </a:endParaRPr>
          </a:p>
          <a:p>
            <a:endParaRPr lang="en-US" sz="1000" dirty="0">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pitchFamily="34" charset="-128"/>
              </a:defRPr>
            </a:lvl1pPr>
            <a:lvl2pPr marL="756882" indent="-291109" eaLnBrk="0" hangingPunct="0">
              <a:defRPr sz="2600">
                <a:solidFill>
                  <a:schemeClr val="tx1"/>
                </a:solidFill>
                <a:latin typeface="Arial" charset="0"/>
                <a:ea typeface="ＭＳ Ｐゴシック" pitchFamily="34" charset="-128"/>
              </a:defRPr>
            </a:lvl2pPr>
            <a:lvl3pPr marL="1164436" indent="-232887" eaLnBrk="0" hangingPunct="0">
              <a:defRPr sz="2600">
                <a:solidFill>
                  <a:schemeClr val="tx1"/>
                </a:solidFill>
                <a:latin typeface="Arial" charset="0"/>
                <a:ea typeface="ＭＳ Ｐゴシック" pitchFamily="34" charset="-128"/>
              </a:defRPr>
            </a:lvl3pPr>
            <a:lvl4pPr marL="1630210" indent="-232887" eaLnBrk="0" hangingPunct="0">
              <a:defRPr sz="2600">
                <a:solidFill>
                  <a:schemeClr val="tx1"/>
                </a:solidFill>
                <a:latin typeface="Arial" charset="0"/>
                <a:ea typeface="ＭＳ Ｐゴシック" pitchFamily="34" charset="-128"/>
              </a:defRPr>
            </a:lvl4pPr>
            <a:lvl5pPr marL="2095984" indent="-232887" eaLnBrk="0" hangingPunct="0">
              <a:defRPr sz="2600">
                <a:solidFill>
                  <a:schemeClr val="tx1"/>
                </a:solidFill>
                <a:latin typeface="Arial" charset="0"/>
                <a:ea typeface="ＭＳ Ｐゴシック" pitchFamily="34" charset="-128"/>
              </a:defRPr>
            </a:lvl5pPr>
            <a:lvl6pPr marL="2561760" indent="-232887" eaLnBrk="0" fontAlgn="base" hangingPunct="0">
              <a:spcBef>
                <a:spcPct val="0"/>
              </a:spcBef>
              <a:spcAft>
                <a:spcPct val="0"/>
              </a:spcAft>
              <a:defRPr sz="2600">
                <a:solidFill>
                  <a:schemeClr val="tx1"/>
                </a:solidFill>
                <a:latin typeface="Arial" charset="0"/>
                <a:ea typeface="ＭＳ Ｐゴシック" pitchFamily="34" charset="-128"/>
              </a:defRPr>
            </a:lvl6pPr>
            <a:lvl7pPr marL="3027534" indent="-232887" eaLnBrk="0" fontAlgn="base" hangingPunct="0">
              <a:spcBef>
                <a:spcPct val="0"/>
              </a:spcBef>
              <a:spcAft>
                <a:spcPct val="0"/>
              </a:spcAft>
              <a:defRPr sz="2600">
                <a:solidFill>
                  <a:schemeClr val="tx1"/>
                </a:solidFill>
                <a:latin typeface="Arial" charset="0"/>
                <a:ea typeface="ＭＳ Ｐゴシック" pitchFamily="34" charset="-128"/>
              </a:defRPr>
            </a:lvl7pPr>
            <a:lvl8pPr marL="3493307" indent="-232887" eaLnBrk="0" fontAlgn="base" hangingPunct="0">
              <a:spcBef>
                <a:spcPct val="0"/>
              </a:spcBef>
              <a:spcAft>
                <a:spcPct val="0"/>
              </a:spcAft>
              <a:defRPr sz="2600">
                <a:solidFill>
                  <a:schemeClr val="tx1"/>
                </a:solidFill>
                <a:latin typeface="Arial" charset="0"/>
                <a:ea typeface="ＭＳ Ｐゴシック" pitchFamily="34" charset="-128"/>
              </a:defRPr>
            </a:lvl8pPr>
            <a:lvl9pPr marL="3959080" indent="-232887" eaLnBrk="0" fontAlgn="base" hangingPunct="0">
              <a:spcBef>
                <a:spcPct val="0"/>
              </a:spcBef>
              <a:spcAft>
                <a:spcPct val="0"/>
              </a:spcAft>
              <a:defRPr sz="2600">
                <a:solidFill>
                  <a:schemeClr val="tx1"/>
                </a:solidFill>
                <a:latin typeface="Arial" charset="0"/>
                <a:ea typeface="ＭＳ Ｐゴシック" pitchFamily="34" charset="-128"/>
              </a:defRPr>
            </a:lvl9pPr>
          </a:lstStyle>
          <a:p>
            <a:fld id="{37DB7B32-EFE8-4CB0-B8E6-7B77FF1CC31F}" type="slidenum">
              <a:rPr lang="en-US" sz="1200">
                <a:solidFill>
                  <a:prstClr val="black"/>
                </a:solidFill>
              </a:rPr>
              <a:pPr/>
              <a:t>54</a:t>
            </a:fld>
            <a:endParaRPr lang="en-US" sz="1200">
              <a:solidFill>
                <a:prstClr val="black"/>
              </a:solidFill>
            </a:endParaRPr>
          </a:p>
        </p:txBody>
      </p:sp>
    </p:spTree>
    <p:extLst>
      <p:ext uri="{BB962C8B-B14F-4D97-AF65-F5344CB8AC3E}">
        <p14:creationId xmlns:p14="http://schemas.microsoft.com/office/powerpoint/2010/main" val="223319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000" dirty="0">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pitchFamily="34" charset="-128"/>
              </a:defRPr>
            </a:lvl1pPr>
            <a:lvl2pPr marL="756882" indent="-291109" eaLnBrk="0" hangingPunct="0">
              <a:defRPr sz="2600">
                <a:solidFill>
                  <a:schemeClr val="tx1"/>
                </a:solidFill>
                <a:latin typeface="Arial" charset="0"/>
                <a:ea typeface="ＭＳ Ｐゴシック" pitchFamily="34" charset="-128"/>
              </a:defRPr>
            </a:lvl2pPr>
            <a:lvl3pPr marL="1164436" indent="-232887" eaLnBrk="0" hangingPunct="0">
              <a:defRPr sz="2600">
                <a:solidFill>
                  <a:schemeClr val="tx1"/>
                </a:solidFill>
                <a:latin typeface="Arial" charset="0"/>
                <a:ea typeface="ＭＳ Ｐゴシック" pitchFamily="34" charset="-128"/>
              </a:defRPr>
            </a:lvl3pPr>
            <a:lvl4pPr marL="1630210" indent="-232887" eaLnBrk="0" hangingPunct="0">
              <a:defRPr sz="2600">
                <a:solidFill>
                  <a:schemeClr val="tx1"/>
                </a:solidFill>
                <a:latin typeface="Arial" charset="0"/>
                <a:ea typeface="ＭＳ Ｐゴシック" pitchFamily="34" charset="-128"/>
              </a:defRPr>
            </a:lvl4pPr>
            <a:lvl5pPr marL="2095984" indent="-232887" eaLnBrk="0" hangingPunct="0">
              <a:defRPr sz="2600">
                <a:solidFill>
                  <a:schemeClr val="tx1"/>
                </a:solidFill>
                <a:latin typeface="Arial" charset="0"/>
                <a:ea typeface="ＭＳ Ｐゴシック" pitchFamily="34" charset="-128"/>
              </a:defRPr>
            </a:lvl5pPr>
            <a:lvl6pPr marL="2561760" indent="-232887" eaLnBrk="0" fontAlgn="base" hangingPunct="0">
              <a:spcBef>
                <a:spcPct val="0"/>
              </a:spcBef>
              <a:spcAft>
                <a:spcPct val="0"/>
              </a:spcAft>
              <a:defRPr sz="2600">
                <a:solidFill>
                  <a:schemeClr val="tx1"/>
                </a:solidFill>
                <a:latin typeface="Arial" charset="0"/>
                <a:ea typeface="ＭＳ Ｐゴシック" pitchFamily="34" charset="-128"/>
              </a:defRPr>
            </a:lvl6pPr>
            <a:lvl7pPr marL="3027534" indent="-232887" eaLnBrk="0" fontAlgn="base" hangingPunct="0">
              <a:spcBef>
                <a:spcPct val="0"/>
              </a:spcBef>
              <a:spcAft>
                <a:spcPct val="0"/>
              </a:spcAft>
              <a:defRPr sz="2600">
                <a:solidFill>
                  <a:schemeClr val="tx1"/>
                </a:solidFill>
                <a:latin typeface="Arial" charset="0"/>
                <a:ea typeface="ＭＳ Ｐゴシック" pitchFamily="34" charset="-128"/>
              </a:defRPr>
            </a:lvl7pPr>
            <a:lvl8pPr marL="3493307" indent="-232887" eaLnBrk="0" fontAlgn="base" hangingPunct="0">
              <a:spcBef>
                <a:spcPct val="0"/>
              </a:spcBef>
              <a:spcAft>
                <a:spcPct val="0"/>
              </a:spcAft>
              <a:defRPr sz="2600">
                <a:solidFill>
                  <a:schemeClr val="tx1"/>
                </a:solidFill>
                <a:latin typeface="Arial" charset="0"/>
                <a:ea typeface="ＭＳ Ｐゴシック" pitchFamily="34" charset="-128"/>
              </a:defRPr>
            </a:lvl8pPr>
            <a:lvl9pPr marL="3959080" indent="-232887" eaLnBrk="0" fontAlgn="base" hangingPunct="0">
              <a:spcBef>
                <a:spcPct val="0"/>
              </a:spcBef>
              <a:spcAft>
                <a:spcPct val="0"/>
              </a:spcAft>
              <a:defRPr sz="2600">
                <a:solidFill>
                  <a:schemeClr val="tx1"/>
                </a:solidFill>
                <a:latin typeface="Arial" charset="0"/>
                <a:ea typeface="ＭＳ Ｐゴシック" pitchFamily="34" charset="-128"/>
              </a:defRPr>
            </a:lvl9pPr>
          </a:lstStyle>
          <a:p>
            <a:fld id="{37DB7B32-EFE8-4CB0-B8E6-7B77FF1CC31F}" type="slidenum">
              <a:rPr lang="en-US" sz="1200">
                <a:solidFill>
                  <a:prstClr val="black"/>
                </a:solidFill>
              </a:rPr>
              <a:pPr/>
              <a:t>56</a:t>
            </a:fld>
            <a:endParaRPr lang="en-US" sz="1200">
              <a:solidFill>
                <a:prstClr val="black"/>
              </a:solidFill>
            </a:endParaRPr>
          </a:p>
        </p:txBody>
      </p:sp>
    </p:spTree>
    <p:extLst>
      <p:ext uri="{BB962C8B-B14F-4D97-AF65-F5344CB8AC3E}">
        <p14:creationId xmlns:p14="http://schemas.microsoft.com/office/powerpoint/2010/main" val="680364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8A82CBD-4178-44B6-A6CE-ED41E8BE6918}" type="datetime1">
              <a:rPr lang="en-US">
                <a:solidFill>
                  <a:prstClr val="black">
                    <a:tint val="75000"/>
                  </a:prstClr>
                </a:solidFill>
              </a:rPr>
              <a:pPr>
                <a:defRPr/>
              </a:p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Barkoff</a:t>
            </a:r>
          </a:p>
        </p:txBody>
      </p:sp>
      <p:sp>
        <p:nvSpPr>
          <p:cNvPr id="6" name="Slide Number Placeholder 5"/>
          <p:cNvSpPr>
            <a:spLocks noGrp="1"/>
          </p:cNvSpPr>
          <p:nvPr>
            <p:ph type="sldNum" sz="quarter" idx="12"/>
          </p:nvPr>
        </p:nvSpPr>
        <p:spPr/>
        <p:txBody>
          <a:bodyPr/>
          <a:lstStyle>
            <a:lvl1pPr>
              <a:defRPr/>
            </a:lvl1pPr>
          </a:lstStyle>
          <a:p>
            <a:fld id="{30D40353-F73E-4B0B-A297-3E99C152F9FF}" type="slidenum">
              <a:rPr lang="en-US" altLang="en-US"/>
              <a:pPr/>
              <a:t>‹#›</a:t>
            </a:fld>
            <a:endParaRPr lang="en-US" altLang="en-US"/>
          </a:p>
        </p:txBody>
      </p:sp>
    </p:spTree>
    <p:extLst>
      <p:ext uri="{BB962C8B-B14F-4D97-AF65-F5344CB8AC3E}">
        <p14:creationId xmlns:p14="http://schemas.microsoft.com/office/powerpoint/2010/main" val="137337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0169E71-5AB8-4BCB-B4A1-E99B071A3EFF}" type="datetime1">
              <a:rPr lang="en-US">
                <a:solidFill>
                  <a:prstClr val="black">
                    <a:tint val="75000"/>
                  </a:prstClr>
                </a:solidFill>
              </a:rPr>
              <a:pPr>
                <a:defRPr/>
              </a:p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Barkoff</a:t>
            </a:r>
          </a:p>
        </p:txBody>
      </p:sp>
      <p:sp>
        <p:nvSpPr>
          <p:cNvPr id="6" name="Slide Number Placeholder 5"/>
          <p:cNvSpPr>
            <a:spLocks noGrp="1"/>
          </p:cNvSpPr>
          <p:nvPr>
            <p:ph type="sldNum" sz="quarter" idx="12"/>
          </p:nvPr>
        </p:nvSpPr>
        <p:spPr/>
        <p:txBody>
          <a:bodyPr/>
          <a:lstStyle>
            <a:lvl1pPr>
              <a:defRPr/>
            </a:lvl1pPr>
          </a:lstStyle>
          <a:p>
            <a:fld id="{937160A2-24A3-49D2-8359-C732BCDDA5CC}" type="slidenum">
              <a:rPr lang="en-US" altLang="en-US"/>
              <a:pPr/>
              <a:t>‹#›</a:t>
            </a:fld>
            <a:endParaRPr lang="en-US" altLang="en-US"/>
          </a:p>
        </p:txBody>
      </p:sp>
    </p:spTree>
    <p:extLst>
      <p:ext uri="{BB962C8B-B14F-4D97-AF65-F5344CB8AC3E}">
        <p14:creationId xmlns:p14="http://schemas.microsoft.com/office/powerpoint/2010/main" val="1783638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4422486-EEEA-44C7-83D1-8215BF6DB4E4}" type="datetime1">
              <a:rPr lang="en-US">
                <a:solidFill>
                  <a:prstClr val="black">
                    <a:tint val="75000"/>
                  </a:prstClr>
                </a:solidFill>
              </a:rPr>
              <a:pPr>
                <a:defRPr/>
              </a:p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Barkoff</a:t>
            </a:r>
          </a:p>
        </p:txBody>
      </p:sp>
      <p:sp>
        <p:nvSpPr>
          <p:cNvPr id="6" name="Slide Number Placeholder 5"/>
          <p:cNvSpPr>
            <a:spLocks noGrp="1"/>
          </p:cNvSpPr>
          <p:nvPr>
            <p:ph type="sldNum" sz="quarter" idx="12"/>
          </p:nvPr>
        </p:nvSpPr>
        <p:spPr/>
        <p:txBody>
          <a:bodyPr/>
          <a:lstStyle>
            <a:lvl1pPr>
              <a:defRPr/>
            </a:lvl1pPr>
          </a:lstStyle>
          <a:p>
            <a:fld id="{A933F7B9-253D-45EB-B3B1-C0CB8E554FD1}" type="slidenum">
              <a:rPr lang="en-US" altLang="en-US"/>
              <a:pPr/>
              <a:t>‹#›</a:t>
            </a:fld>
            <a:endParaRPr lang="en-US" altLang="en-US"/>
          </a:p>
        </p:txBody>
      </p:sp>
    </p:spTree>
    <p:extLst>
      <p:ext uri="{BB962C8B-B14F-4D97-AF65-F5344CB8AC3E}">
        <p14:creationId xmlns:p14="http://schemas.microsoft.com/office/powerpoint/2010/main" val="2083893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BCCA1F-AC67-4BC8-A5E1-269D4CDC1A95}" type="datetime1">
              <a:rPr lang="en-US">
                <a:solidFill>
                  <a:prstClr val="black">
                    <a:tint val="75000"/>
                  </a:prstClr>
                </a:solidFill>
              </a:rPr>
              <a:pPr>
                <a:defRPr/>
              </a:p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A1B7B4-49C0-46DE-BD60-7AE79DC29807}" type="slidenum">
              <a:rPr lang="en-US" altLang="en-US"/>
              <a:pPr>
                <a:defRPr/>
              </a:pPr>
              <a:t>‹#›</a:t>
            </a:fld>
            <a:endParaRPr lang="en-US" altLang="en-US"/>
          </a:p>
        </p:txBody>
      </p:sp>
    </p:spTree>
    <p:extLst>
      <p:ext uri="{BB962C8B-B14F-4D97-AF65-F5344CB8AC3E}">
        <p14:creationId xmlns:p14="http://schemas.microsoft.com/office/powerpoint/2010/main" val="2472966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AADE9DC-55F1-4F7E-A465-75D616F861A8}" type="datetime1">
              <a:rPr lang="en-US">
                <a:solidFill>
                  <a:prstClr val="black">
                    <a:tint val="75000"/>
                  </a:prstClr>
                </a:solidFill>
              </a:rPr>
              <a:pPr>
                <a:defRPr/>
              </a:p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54E88C-2EE3-4F45-BEEF-32A0EB7D7299}" type="slidenum">
              <a:rPr lang="en-US" altLang="en-US"/>
              <a:pPr>
                <a:defRPr/>
              </a:pPr>
              <a:t>‹#›</a:t>
            </a:fld>
            <a:endParaRPr lang="en-US" altLang="en-US"/>
          </a:p>
        </p:txBody>
      </p:sp>
    </p:spTree>
    <p:extLst>
      <p:ext uri="{BB962C8B-B14F-4D97-AF65-F5344CB8AC3E}">
        <p14:creationId xmlns:p14="http://schemas.microsoft.com/office/powerpoint/2010/main" val="4026426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FAEDF9C-B4E7-430E-8BB3-CC8DD47962BD}" type="datetime1">
              <a:rPr lang="en-US">
                <a:solidFill>
                  <a:prstClr val="black">
                    <a:tint val="75000"/>
                  </a:prstClr>
                </a:solidFill>
              </a:rPr>
              <a:pPr>
                <a:defRPr/>
              </a:p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248434-31E7-4398-A05B-B49E562EFC5B}" type="slidenum">
              <a:rPr lang="en-US" altLang="en-US"/>
              <a:pPr>
                <a:defRPr/>
              </a:pPr>
              <a:t>‹#›</a:t>
            </a:fld>
            <a:endParaRPr lang="en-US" altLang="en-US"/>
          </a:p>
        </p:txBody>
      </p:sp>
    </p:spTree>
    <p:extLst>
      <p:ext uri="{BB962C8B-B14F-4D97-AF65-F5344CB8AC3E}">
        <p14:creationId xmlns:p14="http://schemas.microsoft.com/office/powerpoint/2010/main" val="2852038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82C3932-69B3-4929-8C62-98A9A73A6737}" type="datetime1">
              <a:rPr lang="en-US">
                <a:solidFill>
                  <a:prstClr val="black">
                    <a:tint val="75000"/>
                  </a:prstClr>
                </a:solidFill>
              </a:rPr>
              <a:pPr>
                <a:defRPr/>
              </a:pPr>
              <a:t>6/14/2017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790FD9-8AA6-4EF8-A30C-DC9ADC539868}" type="slidenum">
              <a:rPr lang="en-US" altLang="en-US"/>
              <a:pPr>
                <a:defRPr/>
              </a:pPr>
              <a:t>‹#›</a:t>
            </a:fld>
            <a:endParaRPr lang="en-US" altLang="en-US"/>
          </a:p>
        </p:txBody>
      </p:sp>
    </p:spTree>
    <p:extLst>
      <p:ext uri="{BB962C8B-B14F-4D97-AF65-F5344CB8AC3E}">
        <p14:creationId xmlns:p14="http://schemas.microsoft.com/office/powerpoint/2010/main" val="1046586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CF97B7F-A1DC-456B-87BF-0EE989FA44DE}" type="datetime1">
              <a:rPr lang="en-US">
                <a:solidFill>
                  <a:prstClr val="black">
                    <a:tint val="75000"/>
                  </a:prstClr>
                </a:solidFill>
              </a:rPr>
              <a:pPr>
                <a:defRPr/>
              </a:pPr>
              <a:t>6/14/2017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0D3859-31EA-43B1-BED2-6C5044A2C4AB}" type="slidenum">
              <a:rPr lang="en-US" altLang="en-US"/>
              <a:pPr>
                <a:defRPr/>
              </a:pPr>
              <a:t>‹#›</a:t>
            </a:fld>
            <a:endParaRPr lang="en-US" altLang="en-US"/>
          </a:p>
        </p:txBody>
      </p:sp>
    </p:spTree>
    <p:extLst>
      <p:ext uri="{BB962C8B-B14F-4D97-AF65-F5344CB8AC3E}">
        <p14:creationId xmlns:p14="http://schemas.microsoft.com/office/powerpoint/2010/main" val="1137853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7A305C0-18F3-4EC8-8AF6-390F78BB4092}" type="datetime1">
              <a:rPr lang="en-US">
                <a:solidFill>
                  <a:prstClr val="black">
                    <a:tint val="75000"/>
                  </a:prstClr>
                </a:solidFill>
              </a:rPr>
              <a:pPr>
                <a:defRPr/>
              </a:pPr>
              <a:t>6/14/2017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D8A711D-2B3E-41BF-B30B-F9C2F67E62FA}" type="slidenum">
              <a:rPr lang="en-US" altLang="en-US"/>
              <a:pPr>
                <a:defRPr/>
              </a:pPr>
              <a:t>‹#›</a:t>
            </a:fld>
            <a:endParaRPr lang="en-US" altLang="en-US"/>
          </a:p>
        </p:txBody>
      </p:sp>
    </p:spTree>
    <p:extLst>
      <p:ext uri="{BB962C8B-B14F-4D97-AF65-F5344CB8AC3E}">
        <p14:creationId xmlns:p14="http://schemas.microsoft.com/office/powerpoint/2010/main" val="1143276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2E90C9-EF1F-4A4D-ADCA-79898ED64510}" type="datetime1">
              <a:rPr lang="en-US">
                <a:solidFill>
                  <a:prstClr val="black">
                    <a:tint val="75000"/>
                  </a:prstClr>
                </a:solidFill>
              </a:rPr>
              <a:pPr>
                <a:defRPr/>
              </a:pPr>
              <a:t>6/14/2017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AE7C2C7-3F36-49F0-A5C1-3C27DD1D9332}" type="slidenum">
              <a:rPr lang="en-US" altLang="en-US"/>
              <a:pPr>
                <a:defRPr/>
              </a:pPr>
              <a:t>‹#›</a:t>
            </a:fld>
            <a:endParaRPr lang="en-US" altLang="en-US"/>
          </a:p>
        </p:txBody>
      </p:sp>
    </p:spTree>
    <p:extLst>
      <p:ext uri="{BB962C8B-B14F-4D97-AF65-F5344CB8AC3E}">
        <p14:creationId xmlns:p14="http://schemas.microsoft.com/office/powerpoint/2010/main" val="3609409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30E1A82-F8DA-409A-853F-BBF2F8C8BAC8}" type="datetime1">
              <a:rPr lang="en-US">
                <a:solidFill>
                  <a:prstClr val="black">
                    <a:tint val="75000"/>
                  </a:prstClr>
                </a:solidFill>
              </a:rPr>
              <a:pPr>
                <a:defRPr/>
              </a:pPr>
              <a:t>6/14/2017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C6CC189-386C-42FD-8541-AC27C34E4D15}" type="slidenum">
              <a:rPr lang="en-US" altLang="en-US"/>
              <a:pPr>
                <a:defRPr/>
              </a:pPr>
              <a:t>‹#›</a:t>
            </a:fld>
            <a:endParaRPr lang="en-US" altLang="en-US"/>
          </a:p>
        </p:txBody>
      </p:sp>
    </p:spTree>
    <p:extLst>
      <p:ext uri="{BB962C8B-B14F-4D97-AF65-F5344CB8AC3E}">
        <p14:creationId xmlns:p14="http://schemas.microsoft.com/office/powerpoint/2010/main" val="166373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E95D0C-9D4B-46EB-9A23-311F0744BEB0}" type="datetime1">
              <a:rPr lang="en-US">
                <a:solidFill>
                  <a:prstClr val="black">
                    <a:tint val="75000"/>
                  </a:prstClr>
                </a:solidFill>
              </a:rPr>
              <a:pPr>
                <a:defRPr/>
              </a:p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Barkoff</a:t>
            </a:r>
          </a:p>
        </p:txBody>
      </p:sp>
      <p:sp>
        <p:nvSpPr>
          <p:cNvPr id="6" name="Slide Number Placeholder 5"/>
          <p:cNvSpPr>
            <a:spLocks noGrp="1"/>
          </p:cNvSpPr>
          <p:nvPr>
            <p:ph type="sldNum" sz="quarter" idx="12"/>
          </p:nvPr>
        </p:nvSpPr>
        <p:spPr/>
        <p:txBody>
          <a:bodyPr/>
          <a:lstStyle>
            <a:lvl1pPr>
              <a:defRPr/>
            </a:lvl1pPr>
          </a:lstStyle>
          <a:p>
            <a:fld id="{97A69FDB-33F4-4670-8268-54B8DF5EBB5D}" type="slidenum">
              <a:rPr lang="en-US" altLang="en-US"/>
              <a:pPr/>
              <a:t>‹#›</a:t>
            </a:fld>
            <a:endParaRPr lang="en-US" altLang="en-US"/>
          </a:p>
        </p:txBody>
      </p:sp>
    </p:spTree>
    <p:extLst>
      <p:ext uri="{BB962C8B-B14F-4D97-AF65-F5344CB8AC3E}">
        <p14:creationId xmlns:p14="http://schemas.microsoft.com/office/powerpoint/2010/main" val="3236085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B2B1EBA-250B-474B-A5CA-FD08299BED1F}" type="datetime1">
              <a:rPr lang="en-US">
                <a:solidFill>
                  <a:prstClr val="black">
                    <a:tint val="75000"/>
                  </a:prstClr>
                </a:solidFill>
              </a:rPr>
              <a:pPr>
                <a:defRPr/>
              </a:pPr>
              <a:t>6/14/2017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45267C-3DC7-44FE-85A0-6BFF4D73E669}" type="slidenum">
              <a:rPr lang="en-US" altLang="en-US"/>
              <a:pPr>
                <a:defRPr/>
              </a:pPr>
              <a:t>‹#›</a:t>
            </a:fld>
            <a:endParaRPr lang="en-US" altLang="en-US"/>
          </a:p>
        </p:txBody>
      </p:sp>
    </p:spTree>
    <p:extLst>
      <p:ext uri="{BB962C8B-B14F-4D97-AF65-F5344CB8AC3E}">
        <p14:creationId xmlns:p14="http://schemas.microsoft.com/office/powerpoint/2010/main" val="4274995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4F2A69-F789-40A3-B2D6-265FC4649310}" type="datetime1">
              <a:rPr lang="en-US">
                <a:solidFill>
                  <a:prstClr val="black">
                    <a:tint val="75000"/>
                  </a:prstClr>
                </a:solidFill>
              </a:rPr>
              <a:pPr>
                <a:defRPr/>
              </a:p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D23B8D-7E29-44CC-A905-497BB85F1828}" type="slidenum">
              <a:rPr lang="en-US" altLang="en-US"/>
              <a:pPr>
                <a:defRPr/>
              </a:pPr>
              <a:t>‹#›</a:t>
            </a:fld>
            <a:endParaRPr lang="en-US" altLang="en-US"/>
          </a:p>
        </p:txBody>
      </p:sp>
    </p:spTree>
    <p:extLst>
      <p:ext uri="{BB962C8B-B14F-4D97-AF65-F5344CB8AC3E}">
        <p14:creationId xmlns:p14="http://schemas.microsoft.com/office/powerpoint/2010/main" val="397372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5F16FF-323C-49EB-9314-BE5137D49CDC}" type="datetime1">
              <a:rPr lang="en-US">
                <a:solidFill>
                  <a:prstClr val="black">
                    <a:tint val="75000"/>
                  </a:prstClr>
                </a:solidFill>
              </a:rPr>
              <a:pPr>
                <a:defRPr/>
              </a:p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B7A0A9-EBAC-4199-8E79-93EAFFDC2952}" type="slidenum">
              <a:rPr lang="en-US" altLang="en-US"/>
              <a:pPr>
                <a:defRPr/>
              </a:pPr>
              <a:t>‹#›</a:t>
            </a:fld>
            <a:endParaRPr lang="en-US" altLang="en-US"/>
          </a:p>
        </p:txBody>
      </p:sp>
    </p:spTree>
    <p:extLst>
      <p:ext uri="{BB962C8B-B14F-4D97-AF65-F5344CB8AC3E}">
        <p14:creationId xmlns:p14="http://schemas.microsoft.com/office/powerpoint/2010/main" val="1838467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60E6D4A-F87A-4179-B55F-486A02ED4D00}" type="datetimeFigureOut">
              <a:rPr lang="en-US"/>
              <a:pPr>
                <a:defRPr/>
              </a:pPr>
              <a:t>6/14/2017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C4AB225-A15E-41B4-BC12-46DBF806C716}" type="slidenum">
              <a:rPr lang="en-US"/>
              <a:pPr>
                <a:defRPr/>
              </a:pPr>
              <a:t>‹#›</a:t>
            </a:fld>
            <a:endParaRPr lang="en-US"/>
          </a:p>
        </p:txBody>
      </p:sp>
    </p:spTree>
    <p:extLst>
      <p:ext uri="{BB962C8B-B14F-4D97-AF65-F5344CB8AC3E}">
        <p14:creationId xmlns:p14="http://schemas.microsoft.com/office/powerpoint/2010/main" val="3018632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60E6D4A-F87A-4179-B55F-486A02ED4D00}" type="datetimeFigureOut">
              <a:rPr lang="en-US"/>
              <a:pPr>
                <a:defRPr/>
              </a:pPr>
              <a:t>6/14/2017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14F8D3-2E10-418B-A0CB-3DBD2FAFA42B}" type="slidenum">
              <a:rPr lang="en-US"/>
              <a:pPr>
                <a:defRPr/>
              </a:pPr>
              <a:t>‹#›</a:t>
            </a:fld>
            <a:endParaRPr lang="en-US"/>
          </a:p>
        </p:txBody>
      </p:sp>
    </p:spTree>
    <p:extLst>
      <p:ext uri="{BB962C8B-B14F-4D97-AF65-F5344CB8AC3E}">
        <p14:creationId xmlns:p14="http://schemas.microsoft.com/office/powerpoint/2010/main" val="1357652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60E6D4A-F87A-4179-B55F-486A02ED4D00}" type="datetimeFigureOut">
              <a:rPr lang="en-US"/>
              <a:pPr>
                <a:defRPr/>
              </a:pPr>
              <a:t>6/14/2017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C2853921-A492-4D0A-8057-33E1F083B6A9}" type="slidenum">
              <a:rPr lang="en-US"/>
              <a:pPr>
                <a:defRPr/>
              </a:pPr>
              <a:t>‹#›</a:t>
            </a:fld>
            <a:endParaRPr lang="en-US"/>
          </a:p>
        </p:txBody>
      </p:sp>
    </p:spTree>
    <p:extLst>
      <p:ext uri="{BB962C8B-B14F-4D97-AF65-F5344CB8AC3E}">
        <p14:creationId xmlns:p14="http://schemas.microsoft.com/office/powerpoint/2010/main" val="3963477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60E6D4A-F87A-4179-B55F-486A02ED4D00}" type="datetimeFigureOut">
              <a:rPr lang="en-US"/>
              <a:pPr>
                <a:defRPr/>
              </a:pPr>
              <a:t>6/14/2017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9F1B8AE-3A60-4A82-B4A6-E9220C017F86}" type="slidenum">
              <a:rPr lang="en-US"/>
              <a:pPr>
                <a:defRPr/>
              </a:pPr>
              <a:t>‹#›</a:t>
            </a:fld>
            <a:endParaRPr lang="en-US"/>
          </a:p>
        </p:txBody>
      </p:sp>
    </p:spTree>
    <p:extLst>
      <p:ext uri="{BB962C8B-B14F-4D97-AF65-F5344CB8AC3E}">
        <p14:creationId xmlns:p14="http://schemas.microsoft.com/office/powerpoint/2010/main" val="985384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60E6D4A-F87A-4179-B55F-486A02ED4D00}" type="datetimeFigureOut">
              <a:rPr lang="en-US"/>
              <a:pPr>
                <a:defRPr/>
              </a:pPr>
              <a:t>6/14/2017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DBDCC6B-ACA8-4BC2-BB89-F1C146264038}" type="slidenum">
              <a:rPr lang="en-US"/>
              <a:pPr>
                <a:defRPr/>
              </a:pPr>
              <a:t>‹#›</a:t>
            </a:fld>
            <a:endParaRPr lang="en-US"/>
          </a:p>
        </p:txBody>
      </p:sp>
    </p:spTree>
    <p:extLst>
      <p:ext uri="{BB962C8B-B14F-4D97-AF65-F5344CB8AC3E}">
        <p14:creationId xmlns:p14="http://schemas.microsoft.com/office/powerpoint/2010/main" val="2424637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60E6D4A-F87A-4179-B55F-486A02ED4D00}" type="datetimeFigureOut">
              <a:rPr lang="en-US"/>
              <a:pPr>
                <a:defRPr/>
              </a:pPr>
              <a:t>6/14/2017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9893406-7477-46A4-863E-21F7F0537517}" type="slidenum">
              <a:rPr lang="en-US"/>
              <a:pPr>
                <a:defRPr/>
              </a:pPr>
              <a:t>‹#›</a:t>
            </a:fld>
            <a:endParaRPr lang="en-US"/>
          </a:p>
        </p:txBody>
      </p:sp>
    </p:spTree>
    <p:extLst>
      <p:ext uri="{BB962C8B-B14F-4D97-AF65-F5344CB8AC3E}">
        <p14:creationId xmlns:p14="http://schemas.microsoft.com/office/powerpoint/2010/main" val="2046519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60E6D4A-F87A-4179-B55F-486A02ED4D00}" type="datetimeFigureOut">
              <a:rPr lang="en-US"/>
              <a:pPr>
                <a:defRPr/>
              </a:pPr>
              <a:t>6/14/2017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7CCA7F54-1C5B-4155-8071-062FEBD0699B}" type="slidenum">
              <a:rPr lang="en-US"/>
              <a:pPr>
                <a:defRPr/>
              </a:pPr>
              <a:t>‹#›</a:t>
            </a:fld>
            <a:endParaRPr lang="en-US"/>
          </a:p>
        </p:txBody>
      </p:sp>
    </p:spTree>
    <p:extLst>
      <p:ext uri="{BB962C8B-B14F-4D97-AF65-F5344CB8AC3E}">
        <p14:creationId xmlns:p14="http://schemas.microsoft.com/office/powerpoint/2010/main" val="2730960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0F63B4A-C984-4FC7-A114-8AA9D76C18AD}" type="datetime1">
              <a:rPr lang="en-US">
                <a:solidFill>
                  <a:prstClr val="black">
                    <a:tint val="75000"/>
                  </a:prstClr>
                </a:solidFill>
              </a:rPr>
              <a:pPr>
                <a:defRPr/>
              </a:p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Barkoff</a:t>
            </a:r>
          </a:p>
        </p:txBody>
      </p:sp>
      <p:sp>
        <p:nvSpPr>
          <p:cNvPr id="6" name="Slide Number Placeholder 5"/>
          <p:cNvSpPr>
            <a:spLocks noGrp="1"/>
          </p:cNvSpPr>
          <p:nvPr>
            <p:ph type="sldNum" sz="quarter" idx="12"/>
          </p:nvPr>
        </p:nvSpPr>
        <p:spPr/>
        <p:txBody>
          <a:bodyPr/>
          <a:lstStyle>
            <a:lvl1pPr>
              <a:defRPr/>
            </a:lvl1pPr>
          </a:lstStyle>
          <a:p>
            <a:fld id="{7BE501D3-7CED-44E4-AFB6-BE5A9E25D029}" type="slidenum">
              <a:rPr lang="en-US" altLang="en-US"/>
              <a:pPr/>
              <a:t>‹#›</a:t>
            </a:fld>
            <a:endParaRPr lang="en-US" altLang="en-US"/>
          </a:p>
        </p:txBody>
      </p:sp>
    </p:spTree>
    <p:extLst>
      <p:ext uri="{BB962C8B-B14F-4D97-AF65-F5344CB8AC3E}">
        <p14:creationId xmlns:p14="http://schemas.microsoft.com/office/powerpoint/2010/main" val="3565828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60E6D4A-F87A-4179-B55F-486A02ED4D00}" type="datetimeFigureOut">
              <a:rPr lang="en-US"/>
              <a:pPr>
                <a:defRPr/>
              </a:pPr>
              <a:t>6/14/2017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BF51448-A385-4E43-B0A3-925A791E53AE}" type="slidenum">
              <a:rPr lang="en-US"/>
              <a:pPr>
                <a:defRPr/>
              </a:pPr>
              <a:t>‹#›</a:t>
            </a:fld>
            <a:endParaRPr lang="en-US"/>
          </a:p>
        </p:txBody>
      </p:sp>
    </p:spTree>
    <p:extLst>
      <p:ext uri="{BB962C8B-B14F-4D97-AF65-F5344CB8AC3E}">
        <p14:creationId xmlns:p14="http://schemas.microsoft.com/office/powerpoint/2010/main" val="586928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60E6D4A-F87A-4179-B55F-486A02ED4D00}" type="datetimeFigureOut">
              <a:rPr lang="en-US"/>
              <a:pPr>
                <a:defRPr/>
              </a:pPr>
              <a:t>6/14/2017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6B6C9D9-4B9F-4C75-B109-52D83B158EF1}" type="slidenum">
              <a:rPr lang="en-US"/>
              <a:pPr>
                <a:defRPr/>
              </a:pPr>
              <a:t>‹#›</a:t>
            </a:fld>
            <a:endParaRPr lang="en-US"/>
          </a:p>
        </p:txBody>
      </p:sp>
    </p:spTree>
    <p:extLst>
      <p:ext uri="{BB962C8B-B14F-4D97-AF65-F5344CB8AC3E}">
        <p14:creationId xmlns:p14="http://schemas.microsoft.com/office/powerpoint/2010/main" val="361686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60E6D4A-F87A-4179-B55F-486A02ED4D00}" type="datetimeFigureOut">
              <a:rPr lang="en-US"/>
              <a:pPr>
                <a:defRPr/>
              </a:pPr>
              <a:t>6/14/2017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26F6740-5978-4799-AEEB-AE2C3016D079}" type="slidenum">
              <a:rPr lang="en-US"/>
              <a:pPr>
                <a:defRPr/>
              </a:pPr>
              <a:t>‹#›</a:t>
            </a:fld>
            <a:endParaRPr lang="en-US"/>
          </a:p>
        </p:txBody>
      </p:sp>
    </p:spTree>
    <p:extLst>
      <p:ext uri="{BB962C8B-B14F-4D97-AF65-F5344CB8AC3E}">
        <p14:creationId xmlns:p14="http://schemas.microsoft.com/office/powerpoint/2010/main" val="2899997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60E6D4A-F87A-4179-B55F-486A02ED4D00}" type="datetimeFigureOut">
              <a:rPr lang="en-US"/>
              <a:pPr>
                <a:defRPr/>
              </a:pPr>
              <a:t>6/14/2017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B403E5A6-009E-49FB-AE6E-557B4F60F14A}" type="slidenum">
              <a:rPr lang="en-US"/>
              <a:pPr>
                <a:defRPr/>
              </a:pPr>
              <a:t>‹#›</a:t>
            </a:fld>
            <a:endParaRPr lang="en-US"/>
          </a:p>
        </p:txBody>
      </p:sp>
    </p:spTree>
    <p:extLst>
      <p:ext uri="{BB962C8B-B14F-4D97-AF65-F5344CB8AC3E}">
        <p14:creationId xmlns:p14="http://schemas.microsoft.com/office/powerpoint/2010/main" val="11063039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4"/>
            <a:ext cx="10363200" cy="2387600"/>
          </a:xfrm>
        </p:spPr>
        <p:txBody>
          <a:bodyPr anchor="b"/>
          <a:lstStyle>
            <a:lvl1pPr algn="ctr">
              <a:defRPr sz="3477"/>
            </a:lvl1pPr>
          </a:lstStyle>
          <a:p>
            <a:r>
              <a:rPr lang="en-US"/>
              <a:t>Click to edit Master title style</a:t>
            </a:r>
            <a:endParaRPr lang="en-US" dirty="0"/>
          </a:p>
        </p:txBody>
      </p:sp>
      <p:sp>
        <p:nvSpPr>
          <p:cNvPr id="3" name="Subtitle 2"/>
          <p:cNvSpPr>
            <a:spLocks noGrp="1"/>
          </p:cNvSpPr>
          <p:nvPr>
            <p:ph type="subTitle" idx="1"/>
          </p:nvPr>
        </p:nvSpPr>
        <p:spPr>
          <a:xfrm>
            <a:off x="1524000" y="3602039"/>
            <a:ext cx="9144000" cy="1655762"/>
          </a:xfrm>
        </p:spPr>
        <p:txBody>
          <a:bodyPr/>
          <a:lstStyle>
            <a:lvl1pPr marL="0" indent="0" algn="ctr">
              <a:buNone/>
              <a:defRPr sz="1391"/>
            </a:lvl1pPr>
            <a:lvl2pPr marL="264961" indent="0" algn="ctr">
              <a:buNone/>
              <a:defRPr sz="1159"/>
            </a:lvl2pPr>
            <a:lvl3pPr marL="529922" indent="0" algn="ctr">
              <a:buNone/>
              <a:defRPr sz="1043"/>
            </a:lvl3pPr>
            <a:lvl4pPr marL="794883" indent="0" algn="ctr">
              <a:buNone/>
              <a:defRPr sz="927"/>
            </a:lvl4pPr>
            <a:lvl5pPr marL="1059844" indent="0" algn="ctr">
              <a:buNone/>
              <a:defRPr sz="927"/>
            </a:lvl5pPr>
            <a:lvl6pPr marL="1324806" indent="0" algn="ctr">
              <a:buNone/>
              <a:defRPr sz="927"/>
            </a:lvl6pPr>
            <a:lvl7pPr marL="1589767" indent="0" algn="ctr">
              <a:buNone/>
              <a:defRPr sz="927"/>
            </a:lvl7pPr>
            <a:lvl8pPr marL="1854728" indent="0" algn="ctr">
              <a:buNone/>
              <a:defRPr sz="927"/>
            </a:lvl8pPr>
            <a:lvl9pPr marL="2119689" indent="0" algn="ctr">
              <a:buNone/>
              <a:defRPr sz="92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D5E739-D48F-4FAF-A2AB-59AEEEAAF8AD}"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A4E03-C1BE-4375-B634-E89989B90920}" type="slidenum">
              <a:rPr lang="en-US" smtClean="0"/>
              <a:t>‹#›</a:t>
            </a:fld>
            <a:endParaRPr lang="en-US"/>
          </a:p>
        </p:txBody>
      </p:sp>
    </p:spTree>
    <p:extLst>
      <p:ext uri="{BB962C8B-B14F-4D97-AF65-F5344CB8AC3E}">
        <p14:creationId xmlns:p14="http://schemas.microsoft.com/office/powerpoint/2010/main" val="1270000667"/>
      </p:ext>
    </p:extLst>
  </p:cSld>
  <p:clrMapOvr>
    <a:masterClrMapping/>
  </p:clrMapOvr>
  <p:transition spd="slow" advTm="5000">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D5E739-D48F-4FAF-A2AB-59AEEEAAF8AD}"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A4E03-C1BE-4375-B634-E89989B90920}" type="slidenum">
              <a:rPr lang="en-US" smtClean="0"/>
              <a:t>‹#›</a:t>
            </a:fld>
            <a:endParaRPr lang="en-US"/>
          </a:p>
        </p:txBody>
      </p:sp>
    </p:spTree>
    <p:extLst>
      <p:ext uri="{BB962C8B-B14F-4D97-AF65-F5344CB8AC3E}">
        <p14:creationId xmlns:p14="http://schemas.microsoft.com/office/powerpoint/2010/main" val="766411117"/>
      </p:ext>
    </p:extLst>
  </p:cSld>
  <p:clrMapOvr>
    <a:masterClrMapping/>
  </p:clrMapOvr>
  <p:transition spd="slow" advTm="5000">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39"/>
            <a:ext cx="10515600" cy="2852737"/>
          </a:xfrm>
        </p:spPr>
        <p:txBody>
          <a:bodyPr anchor="b"/>
          <a:lstStyle>
            <a:lvl1pPr>
              <a:defRPr sz="3477"/>
            </a:lvl1pPr>
          </a:lstStyle>
          <a:p>
            <a:r>
              <a:rPr lang="en-US"/>
              <a:t>Click to edit Master title style</a:t>
            </a:r>
            <a:endParaRPr lang="en-US" dirty="0"/>
          </a:p>
        </p:txBody>
      </p:sp>
      <p:sp>
        <p:nvSpPr>
          <p:cNvPr id="3" name="Text Placeholder 2"/>
          <p:cNvSpPr>
            <a:spLocks noGrp="1"/>
          </p:cNvSpPr>
          <p:nvPr>
            <p:ph type="body" idx="1"/>
          </p:nvPr>
        </p:nvSpPr>
        <p:spPr>
          <a:xfrm>
            <a:off x="831853" y="4589465"/>
            <a:ext cx="10515600" cy="1500187"/>
          </a:xfrm>
        </p:spPr>
        <p:txBody>
          <a:bodyPr/>
          <a:lstStyle>
            <a:lvl1pPr marL="0" indent="0">
              <a:buNone/>
              <a:defRPr sz="1391">
                <a:solidFill>
                  <a:schemeClr val="tx1"/>
                </a:solidFill>
              </a:defRPr>
            </a:lvl1pPr>
            <a:lvl2pPr marL="264961" indent="0">
              <a:buNone/>
              <a:defRPr sz="1159">
                <a:solidFill>
                  <a:schemeClr val="tx1">
                    <a:tint val="75000"/>
                  </a:schemeClr>
                </a:solidFill>
              </a:defRPr>
            </a:lvl2pPr>
            <a:lvl3pPr marL="529922" indent="0">
              <a:buNone/>
              <a:defRPr sz="1043">
                <a:solidFill>
                  <a:schemeClr val="tx1">
                    <a:tint val="75000"/>
                  </a:schemeClr>
                </a:solidFill>
              </a:defRPr>
            </a:lvl3pPr>
            <a:lvl4pPr marL="794883" indent="0">
              <a:buNone/>
              <a:defRPr sz="927">
                <a:solidFill>
                  <a:schemeClr val="tx1">
                    <a:tint val="75000"/>
                  </a:schemeClr>
                </a:solidFill>
              </a:defRPr>
            </a:lvl4pPr>
            <a:lvl5pPr marL="1059844" indent="0">
              <a:buNone/>
              <a:defRPr sz="927">
                <a:solidFill>
                  <a:schemeClr val="tx1">
                    <a:tint val="75000"/>
                  </a:schemeClr>
                </a:solidFill>
              </a:defRPr>
            </a:lvl5pPr>
            <a:lvl6pPr marL="1324806" indent="0">
              <a:buNone/>
              <a:defRPr sz="927">
                <a:solidFill>
                  <a:schemeClr val="tx1">
                    <a:tint val="75000"/>
                  </a:schemeClr>
                </a:solidFill>
              </a:defRPr>
            </a:lvl6pPr>
            <a:lvl7pPr marL="1589767" indent="0">
              <a:buNone/>
              <a:defRPr sz="927">
                <a:solidFill>
                  <a:schemeClr val="tx1">
                    <a:tint val="75000"/>
                  </a:schemeClr>
                </a:solidFill>
              </a:defRPr>
            </a:lvl7pPr>
            <a:lvl8pPr marL="1854728" indent="0">
              <a:buNone/>
              <a:defRPr sz="927">
                <a:solidFill>
                  <a:schemeClr val="tx1">
                    <a:tint val="75000"/>
                  </a:schemeClr>
                </a:solidFill>
              </a:defRPr>
            </a:lvl8pPr>
            <a:lvl9pPr marL="2119689" indent="0">
              <a:buNone/>
              <a:defRPr sz="9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D5E739-D48F-4FAF-A2AB-59AEEEAAF8AD}"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A4E03-C1BE-4375-B634-E89989B90920}" type="slidenum">
              <a:rPr lang="en-US" smtClean="0"/>
              <a:t>‹#›</a:t>
            </a:fld>
            <a:endParaRPr lang="en-US"/>
          </a:p>
        </p:txBody>
      </p:sp>
    </p:spTree>
    <p:extLst>
      <p:ext uri="{BB962C8B-B14F-4D97-AF65-F5344CB8AC3E}">
        <p14:creationId xmlns:p14="http://schemas.microsoft.com/office/powerpoint/2010/main" val="973789105"/>
      </p:ext>
    </p:extLst>
  </p:cSld>
  <p:clrMapOvr>
    <a:masterClrMapping/>
  </p:clrMapOvr>
  <p:transition spd="slow" advTm="5000">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D5E739-D48F-4FAF-A2AB-59AEEEAAF8AD}"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A4E03-C1BE-4375-B634-E89989B90920}" type="slidenum">
              <a:rPr lang="en-US" smtClean="0"/>
              <a:t>‹#›</a:t>
            </a:fld>
            <a:endParaRPr lang="en-US"/>
          </a:p>
        </p:txBody>
      </p:sp>
    </p:spTree>
    <p:extLst>
      <p:ext uri="{BB962C8B-B14F-4D97-AF65-F5344CB8AC3E}">
        <p14:creationId xmlns:p14="http://schemas.microsoft.com/office/powerpoint/2010/main" val="450403442"/>
      </p:ext>
    </p:extLst>
  </p:cSld>
  <p:clrMapOvr>
    <a:masterClrMapping/>
  </p:clrMapOvr>
  <p:transition spd="slow" advTm="5000">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1" y="36512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2" y="1681163"/>
            <a:ext cx="5157787" cy="823912"/>
          </a:xfrm>
        </p:spPr>
        <p:txBody>
          <a:bodyPr anchor="b"/>
          <a:lstStyle>
            <a:lvl1pPr marL="0" indent="0">
              <a:buNone/>
              <a:defRPr sz="1391" b="1"/>
            </a:lvl1pPr>
            <a:lvl2pPr marL="264961" indent="0">
              <a:buNone/>
              <a:defRPr sz="1159" b="1"/>
            </a:lvl2pPr>
            <a:lvl3pPr marL="529922" indent="0">
              <a:buNone/>
              <a:defRPr sz="1043" b="1"/>
            </a:lvl3pPr>
            <a:lvl4pPr marL="794883" indent="0">
              <a:buNone/>
              <a:defRPr sz="927" b="1"/>
            </a:lvl4pPr>
            <a:lvl5pPr marL="1059844" indent="0">
              <a:buNone/>
              <a:defRPr sz="927" b="1"/>
            </a:lvl5pPr>
            <a:lvl6pPr marL="1324806" indent="0">
              <a:buNone/>
              <a:defRPr sz="927" b="1"/>
            </a:lvl6pPr>
            <a:lvl7pPr marL="1589767" indent="0">
              <a:buNone/>
              <a:defRPr sz="927" b="1"/>
            </a:lvl7pPr>
            <a:lvl8pPr marL="1854728" indent="0">
              <a:buNone/>
              <a:defRPr sz="927" b="1"/>
            </a:lvl8pPr>
            <a:lvl9pPr marL="2119689" indent="0">
              <a:buNone/>
              <a:defRPr sz="927" b="1"/>
            </a:lvl9pPr>
          </a:lstStyle>
          <a:p>
            <a:pPr lvl="0"/>
            <a:r>
              <a:rPr lang="en-US"/>
              <a:t>Click to edit Master text styles</a:t>
            </a:r>
          </a:p>
        </p:txBody>
      </p:sp>
      <p:sp>
        <p:nvSpPr>
          <p:cNvPr id="4" name="Content Placeholder 3"/>
          <p:cNvSpPr>
            <a:spLocks noGrp="1"/>
          </p:cNvSpPr>
          <p:nvPr>
            <p:ph sz="half" idx="2"/>
          </p:nvPr>
        </p:nvSpPr>
        <p:spPr>
          <a:xfrm>
            <a:off x="839792"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7" cy="823912"/>
          </a:xfrm>
        </p:spPr>
        <p:txBody>
          <a:bodyPr anchor="b"/>
          <a:lstStyle>
            <a:lvl1pPr marL="0" indent="0">
              <a:buNone/>
              <a:defRPr sz="1391" b="1"/>
            </a:lvl1pPr>
            <a:lvl2pPr marL="264961" indent="0">
              <a:buNone/>
              <a:defRPr sz="1159" b="1"/>
            </a:lvl2pPr>
            <a:lvl3pPr marL="529922" indent="0">
              <a:buNone/>
              <a:defRPr sz="1043" b="1"/>
            </a:lvl3pPr>
            <a:lvl4pPr marL="794883" indent="0">
              <a:buNone/>
              <a:defRPr sz="927" b="1"/>
            </a:lvl4pPr>
            <a:lvl5pPr marL="1059844" indent="0">
              <a:buNone/>
              <a:defRPr sz="927" b="1"/>
            </a:lvl5pPr>
            <a:lvl6pPr marL="1324806" indent="0">
              <a:buNone/>
              <a:defRPr sz="927" b="1"/>
            </a:lvl6pPr>
            <a:lvl7pPr marL="1589767" indent="0">
              <a:buNone/>
              <a:defRPr sz="927" b="1"/>
            </a:lvl7pPr>
            <a:lvl8pPr marL="1854728" indent="0">
              <a:buNone/>
              <a:defRPr sz="927" b="1"/>
            </a:lvl8pPr>
            <a:lvl9pPr marL="2119689" indent="0">
              <a:buNone/>
              <a:defRPr sz="927" b="1"/>
            </a:lvl9pPr>
          </a:lstStyle>
          <a:p>
            <a:pPr lvl="0"/>
            <a:r>
              <a:rPr lang="en-US"/>
              <a:t>Click to edit Master text styles</a:t>
            </a:r>
          </a:p>
        </p:txBody>
      </p:sp>
      <p:sp>
        <p:nvSpPr>
          <p:cNvPr id="6" name="Content Placeholder 5"/>
          <p:cNvSpPr>
            <a:spLocks noGrp="1"/>
          </p:cNvSpPr>
          <p:nvPr>
            <p:ph sz="quarter" idx="4"/>
          </p:nvPr>
        </p:nvSpPr>
        <p:spPr>
          <a:xfrm>
            <a:off x="6172201"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D5E739-D48F-4FAF-A2AB-59AEEEAAF8AD}" type="datetimeFigureOut">
              <a:rPr lang="en-US" smtClean="0"/>
              <a:t>6/20/2017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8A4E03-C1BE-4375-B634-E89989B90920}" type="slidenum">
              <a:rPr lang="en-US" smtClean="0"/>
              <a:t>‹#›</a:t>
            </a:fld>
            <a:endParaRPr lang="en-US"/>
          </a:p>
        </p:txBody>
      </p:sp>
    </p:spTree>
    <p:extLst>
      <p:ext uri="{BB962C8B-B14F-4D97-AF65-F5344CB8AC3E}">
        <p14:creationId xmlns:p14="http://schemas.microsoft.com/office/powerpoint/2010/main" val="2847080640"/>
      </p:ext>
    </p:extLst>
  </p:cSld>
  <p:clrMapOvr>
    <a:masterClrMapping/>
  </p:clrMapOvr>
  <p:transition spd="slow" advTm="5000">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D5E739-D48F-4FAF-A2AB-59AEEEAAF8AD}" type="datetimeFigureOut">
              <a:rPr lang="en-US" smtClean="0"/>
              <a:t>6/20/2017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8A4E03-C1BE-4375-B634-E89989B90920}" type="slidenum">
              <a:rPr lang="en-US" smtClean="0"/>
              <a:t>‹#›</a:t>
            </a:fld>
            <a:endParaRPr lang="en-US"/>
          </a:p>
        </p:txBody>
      </p:sp>
    </p:spTree>
    <p:extLst>
      <p:ext uri="{BB962C8B-B14F-4D97-AF65-F5344CB8AC3E}">
        <p14:creationId xmlns:p14="http://schemas.microsoft.com/office/powerpoint/2010/main" val="2598930346"/>
      </p:ext>
    </p:extLst>
  </p:cSld>
  <p:clrMapOvr>
    <a:masterClrMapping/>
  </p:clrMapOvr>
  <p:transition spd="slow" advTm="50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66F415C-4A28-4169-91AB-0645FD756843}" type="datetime1">
              <a:rPr lang="en-US">
                <a:solidFill>
                  <a:prstClr val="black">
                    <a:tint val="75000"/>
                  </a:prstClr>
                </a:solidFill>
              </a:rPr>
              <a:pPr>
                <a:defRPr/>
              </a:pPr>
              <a:t>6/14/2017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Barkoff</a:t>
            </a:r>
          </a:p>
        </p:txBody>
      </p:sp>
      <p:sp>
        <p:nvSpPr>
          <p:cNvPr id="7" name="Slide Number Placeholder 5"/>
          <p:cNvSpPr>
            <a:spLocks noGrp="1"/>
          </p:cNvSpPr>
          <p:nvPr>
            <p:ph type="sldNum" sz="quarter" idx="12"/>
          </p:nvPr>
        </p:nvSpPr>
        <p:spPr/>
        <p:txBody>
          <a:bodyPr/>
          <a:lstStyle>
            <a:lvl1pPr>
              <a:defRPr/>
            </a:lvl1pPr>
          </a:lstStyle>
          <a:p>
            <a:fld id="{A2459873-B0D9-4309-B941-D74E8A3C1E4E}" type="slidenum">
              <a:rPr lang="en-US" altLang="en-US"/>
              <a:pPr/>
              <a:t>‹#›</a:t>
            </a:fld>
            <a:endParaRPr lang="en-US" altLang="en-US"/>
          </a:p>
        </p:txBody>
      </p:sp>
    </p:spTree>
    <p:extLst>
      <p:ext uri="{BB962C8B-B14F-4D97-AF65-F5344CB8AC3E}">
        <p14:creationId xmlns:p14="http://schemas.microsoft.com/office/powerpoint/2010/main" val="30541704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5E739-D48F-4FAF-A2AB-59AEEEAAF8AD}" type="datetimeFigureOut">
              <a:rPr lang="en-US" smtClean="0"/>
              <a:t>6/20/2017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8A4E03-C1BE-4375-B634-E89989B90920}" type="slidenum">
              <a:rPr lang="en-US" smtClean="0"/>
              <a:t>‹#›</a:t>
            </a:fld>
            <a:endParaRPr lang="en-US"/>
          </a:p>
        </p:txBody>
      </p:sp>
    </p:spTree>
    <p:extLst>
      <p:ext uri="{BB962C8B-B14F-4D97-AF65-F5344CB8AC3E}">
        <p14:creationId xmlns:p14="http://schemas.microsoft.com/office/powerpoint/2010/main" val="3288323515"/>
      </p:ext>
    </p:extLst>
  </p:cSld>
  <p:clrMapOvr>
    <a:masterClrMapping/>
  </p:clrMapOvr>
  <p:transition spd="slow" advTm="5000">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1854"/>
            </a:lvl1pPr>
          </a:lstStyle>
          <a:p>
            <a:r>
              <a:rPr lang="en-US"/>
              <a:t>Click to edit Master title style</a:t>
            </a:r>
            <a:endParaRPr lang="en-US" dirty="0"/>
          </a:p>
        </p:txBody>
      </p:sp>
      <p:sp>
        <p:nvSpPr>
          <p:cNvPr id="3" name="Content Placeholder 2"/>
          <p:cNvSpPr>
            <a:spLocks noGrp="1"/>
          </p:cNvSpPr>
          <p:nvPr>
            <p:ph idx="1"/>
          </p:nvPr>
        </p:nvSpPr>
        <p:spPr>
          <a:xfrm>
            <a:off x="5183187" y="987428"/>
            <a:ext cx="6172201" cy="4873625"/>
          </a:xfrm>
        </p:spPr>
        <p:txBody>
          <a:bodyPr/>
          <a:lstStyle>
            <a:lvl1pPr>
              <a:defRPr sz="1854"/>
            </a:lvl1pPr>
            <a:lvl2pPr>
              <a:defRPr sz="1623"/>
            </a:lvl2pPr>
            <a:lvl3pPr>
              <a:defRPr sz="1391"/>
            </a:lvl3pPr>
            <a:lvl4pPr>
              <a:defRPr sz="1159"/>
            </a:lvl4pPr>
            <a:lvl5pPr>
              <a:defRPr sz="1159"/>
            </a:lvl5pPr>
            <a:lvl6pPr>
              <a:defRPr sz="1159"/>
            </a:lvl6pPr>
            <a:lvl7pPr>
              <a:defRPr sz="1159"/>
            </a:lvl7pPr>
            <a:lvl8pPr>
              <a:defRPr sz="1159"/>
            </a:lvl8pPr>
            <a:lvl9pPr>
              <a:defRPr sz="11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1" y="2057402"/>
            <a:ext cx="3932237" cy="3811588"/>
          </a:xfrm>
        </p:spPr>
        <p:txBody>
          <a:bodyPr/>
          <a:lstStyle>
            <a:lvl1pPr marL="0" indent="0">
              <a:buNone/>
              <a:defRPr sz="927"/>
            </a:lvl1pPr>
            <a:lvl2pPr marL="264961" indent="0">
              <a:buNone/>
              <a:defRPr sz="811"/>
            </a:lvl2pPr>
            <a:lvl3pPr marL="529922" indent="0">
              <a:buNone/>
              <a:defRPr sz="695"/>
            </a:lvl3pPr>
            <a:lvl4pPr marL="794883" indent="0">
              <a:buNone/>
              <a:defRPr sz="580"/>
            </a:lvl4pPr>
            <a:lvl5pPr marL="1059844" indent="0">
              <a:buNone/>
              <a:defRPr sz="580"/>
            </a:lvl5pPr>
            <a:lvl6pPr marL="1324806" indent="0">
              <a:buNone/>
              <a:defRPr sz="580"/>
            </a:lvl6pPr>
            <a:lvl7pPr marL="1589767" indent="0">
              <a:buNone/>
              <a:defRPr sz="580"/>
            </a:lvl7pPr>
            <a:lvl8pPr marL="1854728" indent="0">
              <a:buNone/>
              <a:defRPr sz="580"/>
            </a:lvl8pPr>
            <a:lvl9pPr marL="2119689" indent="0">
              <a:buNone/>
              <a:defRPr sz="580"/>
            </a:lvl9pPr>
          </a:lstStyle>
          <a:p>
            <a:pPr lvl="0"/>
            <a:r>
              <a:rPr lang="en-US"/>
              <a:t>Click to edit Master text styles</a:t>
            </a:r>
          </a:p>
        </p:txBody>
      </p:sp>
      <p:sp>
        <p:nvSpPr>
          <p:cNvPr id="5" name="Date Placeholder 4"/>
          <p:cNvSpPr>
            <a:spLocks noGrp="1"/>
          </p:cNvSpPr>
          <p:nvPr>
            <p:ph type="dt" sz="half" idx="10"/>
          </p:nvPr>
        </p:nvSpPr>
        <p:spPr/>
        <p:txBody>
          <a:bodyPr/>
          <a:lstStyle/>
          <a:p>
            <a:fld id="{63D5E739-D48F-4FAF-A2AB-59AEEEAAF8AD}"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A4E03-C1BE-4375-B634-E89989B90920}" type="slidenum">
              <a:rPr lang="en-US" smtClean="0"/>
              <a:t>‹#›</a:t>
            </a:fld>
            <a:endParaRPr lang="en-US"/>
          </a:p>
        </p:txBody>
      </p:sp>
    </p:spTree>
    <p:extLst>
      <p:ext uri="{BB962C8B-B14F-4D97-AF65-F5344CB8AC3E}">
        <p14:creationId xmlns:p14="http://schemas.microsoft.com/office/powerpoint/2010/main" val="3235421578"/>
      </p:ext>
    </p:extLst>
  </p:cSld>
  <p:clrMapOvr>
    <a:masterClrMapping/>
  </p:clrMapOvr>
  <p:transition spd="slow" advTm="5000">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1854"/>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7" y="987428"/>
            <a:ext cx="6172201" cy="4873625"/>
          </a:xfrm>
        </p:spPr>
        <p:txBody>
          <a:bodyPr anchor="t"/>
          <a:lstStyle>
            <a:lvl1pPr marL="0" indent="0">
              <a:buNone/>
              <a:defRPr sz="1854"/>
            </a:lvl1pPr>
            <a:lvl2pPr marL="264961" indent="0">
              <a:buNone/>
              <a:defRPr sz="1623"/>
            </a:lvl2pPr>
            <a:lvl3pPr marL="529922" indent="0">
              <a:buNone/>
              <a:defRPr sz="1391"/>
            </a:lvl3pPr>
            <a:lvl4pPr marL="794883" indent="0">
              <a:buNone/>
              <a:defRPr sz="1159"/>
            </a:lvl4pPr>
            <a:lvl5pPr marL="1059844" indent="0">
              <a:buNone/>
              <a:defRPr sz="1159"/>
            </a:lvl5pPr>
            <a:lvl6pPr marL="1324806" indent="0">
              <a:buNone/>
              <a:defRPr sz="1159"/>
            </a:lvl6pPr>
            <a:lvl7pPr marL="1589767" indent="0">
              <a:buNone/>
              <a:defRPr sz="1159"/>
            </a:lvl7pPr>
            <a:lvl8pPr marL="1854728" indent="0">
              <a:buNone/>
              <a:defRPr sz="1159"/>
            </a:lvl8pPr>
            <a:lvl9pPr marL="2119689" indent="0">
              <a:buNone/>
              <a:defRPr sz="1159"/>
            </a:lvl9pPr>
          </a:lstStyle>
          <a:p>
            <a:r>
              <a:rPr lang="en-US"/>
              <a:t>Click icon to add picture</a:t>
            </a:r>
            <a:endParaRPr lang="en-US" dirty="0"/>
          </a:p>
        </p:txBody>
      </p:sp>
      <p:sp>
        <p:nvSpPr>
          <p:cNvPr id="4" name="Text Placeholder 3"/>
          <p:cNvSpPr>
            <a:spLocks noGrp="1"/>
          </p:cNvSpPr>
          <p:nvPr>
            <p:ph type="body" sz="half" idx="2"/>
          </p:nvPr>
        </p:nvSpPr>
        <p:spPr>
          <a:xfrm>
            <a:off x="839791" y="2057402"/>
            <a:ext cx="3932237" cy="3811588"/>
          </a:xfrm>
        </p:spPr>
        <p:txBody>
          <a:bodyPr/>
          <a:lstStyle>
            <a:lvl1pPr marL="0" indent="0">
              <a:buNone/>
              <a:defRPr sz="927"/>
            </a:lvl1pPr>
            <a:lvl2pPr marL="264961" indent="0">
              <a:buNone/>
              <a:defRPr sz="811"/>
            </a:lvl2pPr>
            <a:lvl3pPr marL="529922" indent="0">
              <a:buNone/>
              <a:defRPr sz="695"/>
            </a:lvl3pPr>
            <a:lvl4pPr marL="794883" indent="0">
              <a:buNone/>
              <a:defRPr sz="580"/>
            </a:lvl4pPr>
            <a:lvl5pPr marL="1059844" indent="0">
              <a:buNone/>
              <a:defRPr sz="580"/>
            </a:lvl5pPr>
            <a:lvl6pPr marL="1324806" indent="0">
              <a:buNone/>
              <a:defRPr sz="580"/>
            </a:lvl6pPr>
            <a:lvl7pPr marL="1589767" indent="0">
              <a:buNone/>
              <a:defRPr sz="580"/>
            </a:lvl7pPr>
            <a:lvl8pPr marL="1854728" indent="0">
              <a:buNone/>
              <a:defRPr sz="580"/>
            </a:lvl8pPr>
            <a:lvl9pPr marL="2119689" indent="0">
              <a:buNone/>
              <a:defRPr sz="580"/>
            </a:lvl9pPr>
          </a:lstStyle>
          <a:p>
            <a:pPr lvl="0"/>
            <a:r>
              <a:rPr lang="en-US"/>
              <a:t>Click to edit Master text styles</a:t>
            </a:r>
          </a:p>
        </p:txBody>
      </p:sp>
      <p:sp>
        <p:nvSpPr>
          <p:cNvPr id="5" name="Date Placeholder 4"/>
          <p:cNvSpPr>
            <a:spLocks noGrp="1"/>
          </p:cNvSpPr>
          <p:nvPr>
            <p:ph type="dt" sz="half" idx="10"/>
          </p:nvPr>
        </p:nvSpPr>
        <p:spPr/>
        <p:txBody>
          <a:bodyPr/>
          <a:lstStyle/>
          <a:p>
            <a:fld id="{63D5E739-D48F-4FAF-A2AB-59AEEEAAF8AD}"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A4E03-C1BE-4375-B634-E89989B90920}" type="slidenum">
              <a:rPr lang="en-US" smtClean="0"/>
              <a:t>‹#›</a:t>
            </a:fld>
            <a:endParaRPr lang="en-US"/>
          </a:p>
        </p:txBody>
      </p:sp>
    </p:spTree>
    <p:extLst>
      <p:ext uri="{BB962C8B-B14F-4D97-AF65-F5344CB8AC3E}">
        <p14:creationId xmlns:p14="http://schemas.microsoft.com/office/powerpoint/2010/main" val="2070406770"/>
      </p:ext>
    </p:extLst>
  </p:cSld>
  <p:clrMapOvr>
    <a:masterClrMapping/>
  </p:clrMapOvr>
  <p:transition spd="slow" advTm="5000">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D5E739-D48F-4FAF-A2AB-59AEEEAAF8AD}"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A4E03-C1BE-4375-B634-E89989B90920}" type="slidenum">
              <a:rPr lang="en-US" smtClean="0"/>
              <a:t>‹#›</a:t>
            </a:fld>
            <a:endParaRPr lang="en-US"/>
          </a:p>
        </p:txBody>
      </p:sp>
    </p:spTree>
    <p:extLst>
      <p:ext uri="{BB962C8B-B14F-4D97-AF65-F5344CB8AC3E}">
        <p14:creationId xmlns:p14="http://schemas.microsoft.com/office/powerpoint/2010/main" val="1493296595"/>
      </p:ext>
    </p:extLst>
  </p:cSld>
  <p:clrMapOvr>
    <a:masterClrMapping/>
  </p:clrMapOvr>
  <p:transition spd="slow" advTm="5000">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7"/>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7"/>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D5E739-D48F-4FAF-A2AB-59AEEEAAF8AD}"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A4E03-C1BE-4375-B634-E89989B90920}" type="slidenum">
              <a:rPr lang="en-US" smtClean="0"/>
              <a:t>‹#›</a:t>
            </a:fld>
            <a:endParaRPr lang="en-US"/>
          </a:p>
        </p:txBody>
      </p:sp>
    </p:spTree>
    <p:extLst>
      <p:ext uri="{BB962C8B-B14F-4D97-AF65-F5344CB8AC3E}">
        <p14:creationId xmlns:p14="http://schemas.microsoft.com/office/powerpoint/2010/main" val="1478977237"/>
      </p:ext>
    </p:extLst>
  </p:cSld>
  <p:clrMapOvr>
    <a:masterClrMapping/>
  </p:clrMapOvr>
  <p:transition spd="slow" advTm="5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7A77594-9933-4DF1-8BA3-E41B64BF3336}" type="datetime1">
              <a:rPr lang="en-US">
                <a:solidFill>
                  <a:prstClr val="black">
                    <a:tint val="75000"/>
                  </a:prstClr>
                </a:solidFill>
              </a:rPr>
              <a:pPr>
                <a:defRPr/>
              </a:pPr>
              <a:t>6/14/2017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Barkoff</a:t>
            </a:r>
          </a:p>
        </p:txBody>
      </p:sp>
      <p:sp>
        <p:nvSpPr>
          <p:cNvPr id="9" name="Slide Number Placeholder 5"/>
          <p:cNvSpPr>
            <a:spLocks noGrp="1"/>
          </p:cNvSpPr>
          <p:nvPr>
            <p:ph type="sldNum" sz="quarter" idx="12"/>
          </p:nvPr>
        </p:nvSpPr>
        <p:spPr/>
        <p:txBody>
          <a:bodyPr/>
          <a:lstStyle>
            <a:lvl1pPr>
              <a:defRPr/>
            </a:lvl1pPr>
          </a:lstStyle>
          <a:p>
            <a:fld id="{40EBFB8D-3496-4808-B6A4-11942136E252}" type="slidenum">
              <a:rPr lang="en-US" altLang="en-US"/>
              <a:pPr/>
              <a:t>‹#›</a:t>
            </a:fld>
            <a:endParaRPr lang="en-US" altLang="en-US"/>
          </a:p>
        </p:txBody>
      </p:sp>
    </p:spTree>
    <p:extLst>
      <p:ext uri="{BB962C8B-B14F-4D97-AF65-F5344CB8AC3E}">
        <p14:creationId xmlns:p14="http://schemas.microsoft.com/office/powerpoint/2010/main" val="89205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0ABF92E-5D53-484D-8BDC-396B865EDC0D}" type="datetime1">
              <a:rPr lang="en-US">
                <a:solidFill>
                  <a:prstClr val="black">
                    <a:tint val="75000"/>
                  </a:prstClr>
                </a:solidFill>
              </a:rPr>
              <a:pPr>
                <a:defRPr/>
              </a:pPr>
              <a:t>6/14/2017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Barkoff</a:t>
            </a:r>
          </a:p>
        </p:txBody>
      </p:sp>
      <p:sp>
        <p:nvSpPr>
          <p:cNvPr id="5" name="Slide Number Placeholder 5"/>
          <p:cNvSpPr>
            <a:spLocks noGrp="1"/>
          </p:cNvSpPr>
          <p:nvPr>
            <p:ph type="sldNum" sz="quarter" idx="12"/>
          </p:nvPr>
        </p:nvSpPr>
        <p:spPr/>
        <p:txBody>
          <a:bodyPr/>
          <a:lstStyle>
            <a:lvl1pPr>
              <a:defRPr/>
            </a:lvl1pPr>
          </a:lstStyle>
          <a:p>
            <a:fld id="{318AFED5-00FE-4772-AA32-FBE43AB40F37}" type="slidenum">
              <a:rPr lang="en-US" altLang="en-US"/>
              <a:pPr/>
              <a:t>‹#›</a:t>
            </a:fld>
            <a:endParaRPr lang="en-US" altLang="en-US"/>
          </a:p>
        </p:txBody>
      </p:sp>
    </p:spTree>
    <p:extLst>
      <p:ext uri="{BB962C8B-B14F-4D97-AF65-F5344CB8AC3E}">
        <p14:creationId xmlns:p14="http://schemas.microsoft.com/office/powerpoint/2010/main" val="356118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71B6B9-E6E3-431A-9BB1-83CEE3A7E024}" type="datetime1">
              <a:rPr lang="en-US">
                <a:solidFill>
                  <a:prstClr val="black">
                    <a:tint val="75000"/>
                  </a:prstClr>
                </a:solidFill>
              </a:rPr>
              <a:pPr>
                <a:defRPr/>
              </a:pPr>
              <a:t>6/14/2017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Barkoff</a:t>
            </a:r>
          </a:p>
        </p:txBody>
      </p:sp>
      <p:sp>
        <p:nvSpPr>
          <p:cNvPr id="4" name="Slide Number Placeholder 5"/>
          <p:cNvSpPr>
            <a:spLocks noGrp="1"/>
          </p:cNvSpPr>
          <p:nvPr>
            <p:ph type="sldNum" sz="quarter" idx="12"/>
          </p:nvPr>
        </p:nvSpPr>
        <p:spPr/>
        <p:txBody>
          <a:bodyPr/>
          <a:lstStyle>
            <a:lvl1pPr>
              <a:defRPr/>
            </a:lvl1pPr>
          </a:lstStyle>
          <a:p>
            <a:fld id="{0CD400FD-CD38-4D01-8209-A89BD515A73E}" type="slidenum">
              <a:rPr lang="en-US" altLang="en-US"/>
              <a:pPr/>
              <a:t>‹#›</a:t>
            </a:fld>
            <a:endParaRPr lang="en-US" altLang="en-US"/>
          </a:p>
        </p:txBody>
      </p:sp>
    </p:spTree>
    <p:extLst>
      <p:ext uri="{BB962C8B-B14F-4D97-AF65-F5344CB8AC3E}">
        <p14:creationId xmlns:p14="http://schemas.microsoft.com/office/powerpoint/2010/main" val="627358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164606F-5880-4395-B52E-8D2A4421D118}" type="datetime1">
              <a:rPr lang="en-US">
                <a:solidFill>
                  <a:prstClr val="black">
                    <a:tint val="75000"/>
                  </a:prstClr>
                </a:solidFill>
              </a:rPr>
              <a:pPr>
                <a:defRPr/>
              </a:pPr>
              <a:t>6/14/2017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Barkoff</a:t>
            </a:r>
          </a:p>
        </p:txBody>
      </p:sp>
      <p:sp>
        <p:nvSpPr>
          <p:cNvPr id="7" name="Slide Number Placeholder 5"/>
          <p:cNvSpPr>
            <a:spLocks noGrp="1"/>
          </p:cNvSpPr>
          <p:nvPr>
            <p:ph type="sldNum" sz="quarter" idx="12"/>
          </p:nvPr>
        </p:nvSpPr>
        <p:spPr/>
        <p:txBody>
          <a:bodyPr/>
          <a:lstStyle>
            <a:lvl1pPr>
              <a:defRPr/>
            </a:lvl1pPr>
          </a:lstStyle>
          <a:p>
            <a:fld id="{CEEE51F4-3DD1-4E68-B538-E138CF784EAE}" type="slidenum">
              <a:rPr lang="en-US" altLang="en-US"/>
              <a:pPr/>
              <a:t>‹#›</a:t>
            </a:fld>
            <a:endParaRPr lang="en-US" altLang="en-US"/>
          </a:p>
        </p:txBody>
      </p:sp>
    </p:spTree>
    <p:extLst>
      <p:ext uri="{BB962C8B-B14F-4D97-AF65-F5344CB8AC3E}">
        <p14:creationId xmlns:p14="http://schemas.microsoft.com/office/powerpoint/2010/main" val="2032317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D238162-20C9-4B89-97B0-3431E5D3B3FD}" type="datetime1">
              <a:rPr lang="en-US">
                <a:solidFill>
                  <a:prstClr val="black">
                    <a:tint val="75000"/>
                  </a:prstClr>
                </a:solidFill>
              </a:rPr>
              <a:pPr>
                <a:defRPr/>
              </a:pPr>
              <a:t>6/14/2017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Barkoff</a:t>
            </a:r>
          </a:p>
        </p:txBody>
      </p:sp>
      <p:sp>
        <p:nvSpPr>
          <p:cNvPr id="7" name="Slide Number Placeholder 5"/>
          <p:cNvSpPr>
            <a:spLocks noGrp="1"/>
          </p:cNvSpPr>
          <p:nvPr>
            <p:ph type="sldNum" sz="quarter" idx="12"/>
          </p:nvPr>
        </p:nvSpPr>
        <p:spPr/>
        <p:txBody>
          <a:bodyPr/>
          <a:lstStyle>
            <a:lvl1pPr>
              <a:defRPr/>
            </a:lvl1pPr>
          </a:lstStyle>
          <a:p>
            <a:fld id="{16A4B811-DC63-41D2-8CBB-6E29EC39AAE2}" type="slidenum">
              <a:rPr lang="en-US" altLang="en-US"/>
              <a:pPr/>
              <a:t>‹#›</a:t>
            </a:fld>
            <a:endParaRPr lang="en-US" altLang="en-US"/>
          </a:p>
        </p:txBody>
      </p:sp>
    </p:spTree>
    <p:extLst>
      <p:ext uri="{BB962C8B-B14F-4D97-AF65-F5344CB8AC3E}">
        <p14:creationId xmlns:p14="http://schemas.microsoft.com/office/powerpoint/2010/main" val="33146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fontAlgn="base">
              <a:spcBef>
                <a:spcPct val="0"/>
              </a:spcBef>
              <a:spcAft>
                <a:spcPct val="0"/>
              </a:spcAft>
              <a:defRPr/>
            </a:pPr>
            <a:fld id="{DEA28FA5-B4E6-4A5A-837C-0271E776B70D}" type="datetime1">
              <a:rPr lang="en-US">
                <a:solidFill>
                  <a:prstClr val="black">
                    <a:tint val="75000"/>
                  </a:prstClr>
                </a:solidFill>
              </a:rPr>
              <a:pPr fontAlgn="base">
                <a:spcBef>
                  <a:spcPct val="0"/>
                </a:spcBef>
                <a:spcAft>
                  <a:spcPct val="0"/>
                </a:spcAft>
                <a:defRPr/>
              </a:pPr>
              <a:t>6/14/2017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fontAlgn="base">
              <a:spcBef>
                <a:spcPct val="0"/>
              </a:spcBef>
              <a:spcAft>
                <a:spcPct val="0"/>
              </a:spcAft>
              <a:defRPr/>
            </a:pPr>
            <a:r>
              <a:rPr lang="en-US">
                <a:solidFill>
                  <a:prstClr val="black">
                    <a:tint val="75000"/>
                  </a:prstClr>
                </a:solidFill>
              </a:rPr>
              <a:t>Barkoff</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AE831397-C869-4C48-8AC4-6B8BCA8EEE69}" type="slidenum">
              <a:rPr lang="en-US" altLang="en-US">
                <a:latin typeface="Arial" panose="020B0604020202020204" pitchFamily="34" charset="0"/>
                <a:cs typeface="Arial" panose="020B0604020202020204" pitchFamily="34" charset="0"/>
              </a:rPr>
              <a:pPr fontAlgn="base">
                <a:spcBef>
                  <a:spcPct val="0"/>
                </a:spcBef>
                <a:spcAft>
                  <a:spcPct val="0"/>
                </a:spcAft>
              </a:pPr>
              <a:t>‹#›</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3834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fontAlgn="base">
              <a:spcBef>
                <a:spcPct val="0"/>
              </a:spcBef>
              <a:spcAft>
                <a:spcPct val="0"/>
              </a:spcAft>
              <a:defRPr/>
            </a:pPr>
            <a:fld id="{171C9BF5-6D11-4242-AA49-DEB635411AB3}" type="datetime1">
              <a:rPr lang="en-US">
                <a:solidFill>
                  <a:prstClr val="black">
                    <a:tint val="75000"/>
                  </a:prstClr>
                </a:solidFill>
              </a:rPr>
              <a:pPr fontAlgn="base">
                <a:spcBef>
                  <a:spcPct val="0"/>
                </a:spcBef>
                <a:spcAft>
                  <a:spcPct val="0"/>
                </a:spcAft>
                <a:defRPr/>
              </a:pPr>
              <a:t>6/14/2017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838B238F-D414-415A-B6D8-2411D1C446F3}" type="slidenum">
              <a:rPr lang="en-US" altLang="en-US">
                <a:latin typeface="Arial" panose="020B0604020202020204" pitchFamily="34" charset="0"/>
                <a:cs typeface="Arial" panose="020B0604020202020204" pitchFamily="34" charset="0"/>
              </a:rPr>
              <a:pPr fontAlgn="base">
                <a:spcBef>
                  <a:spcPct val="0"/>
                </a:spcBef>
                <a:spcAft>
                  <a:spcPct val="0"/>
                </a:spcAft>
                <a:defRPr/>
              </a:pPr>
              <a:t>‹#›</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76645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560E6D4A-F87A-4179-B55F-486A02ED4D00}" type="datetimeFigureOut">
              <a:rPr lang="en-US"/>
              <a:pPr>
                <a:defRPr/>
              </a:pPr>
              <a:t>6/14/2017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cs typeface="+mn-cs"/>
              </a:defRPr>
            </a:lvl1pPr>
          </a:lstStyle>
          <a:p>
            <a:pPr>
              <a:defRPr/>
            </a:pPr>
            <a:fld id="{B2D0B5B5-754A-4DC5-B307-F4207D8E19D5}" type="slidenum">
              <a:rPr lang="en-US"/>
              <a:pPr>
                <a:defRPr/>
              </a:pPr>
              <a:t>‹#›</a:t>
            </a:fld>
            <a:endParaRPr lang="en-US"/>
          </a:p>
        </p:txBody>
      </p:sp>
    </p:spTree>
    <p:extLst>
      <p:ext uri="{BB962C8B-B14F-4D97-AF65-F5344CB8AC3E}">
        <p14:creationId xmlns:p14="http://schemas.microsoft.com/office/powerpoint/2010/main" val="27416367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3" y="36512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695">
                <a:solidFill>
                  <a:schemeClr val="tx1">
                    <a:tint val="75000"/>
                  </a:schemeClr>
                </a:solidFill>
              </a:defRPr>
            </a:lvl1pPr>
          </a:lstStyle>
          <a:p>
            <a:fld id="{63D5E739-D48F-4FAF-A2AB-59AEEEAAF8AD}" type="datetimeFigureOut">
              <a:rPr lang="en-US" smtClean="0"/>
              <a:t>6/20/2017</a:t>
            </a:fld>
            <a:endParaRPr lang="en-US"/>
          </a:p>
        </p:txBody>
      </p:sp>
      <p:sp>
        <p:nvSpPr>
          <p:cNvPr id="5" name="Footer Placeholder 4"/>
          <p:cNvSpPr>
            <a:spLocks noGrp="1"/>
          </p:cNvSpPr>
          <p:nvPr>
            <p:ph type="ftr" sz="quarter" idx="3"/>
          </p:nvPr>
        </p:nvSpPr>
        <p:spPr>
          <a:xfrm>
            <a:off x="4038603" y="6356353"/>
            <a:ext cx="4114800" cy="365125"/>
          </a:xfrm>
          <a:prstGeom prst="rect">
            <a:avLst/>
          </a:prstGeom>
        </p:spPr>
        <p:txBody>
          <a:bodyPr vert="horz" lIns="91440" tIns="45720" rIns="91440" bIns="45720" rtlCol="0" anchor="ctr"/>
          <a:lstStyle>
            <a:lvl1pPr algn="ctr">
              <a:defRPr sz="69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695">
                <a:solidFill>
                  <a:schemeClr val="tx1">
                    <a:tint val="75000"/>
                  </a:schemeClr>
                </a:solidFill>
              </a:defRPr>
            </a:lvl1pPr>
          </a:lstStyle>
          <a:p>
            <a:fld id="{988A4E03-C1BE-4375-B634-E89989B90920}" type="slidenum">
              <a:rPr lang="en-US" smtClean="0"/>
              <a:t>‹#›</a:t>
            </a:fld>
            <a:endParaRPr lang="en-US"/>
          </a:p>
        </p:txBody>
      </p:sp>
    </p:spTree>
    <p:extLst>
      <p:ext uri="{BB962C8B-B14F-4D97-AF65-F5344CB8AC3E}">
        <p14:creationId xmlns:p14="http://schemas.microsoft.com/office/powerpoint/2010/main" val="22536711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Tm="5000">
    <p:pull/>
  </p:transition>
  <p:txStyles>
    <p:titleStyle>
      <a:lvl1pPr algn="l" defTabSz="529922" rtl="0" eaLnBrk="1" latinLnBrk="0" hangingPunct="1">
        <a:lnSpc>
          <a:spcPct val="90000"/>
        </a:lnSpc>
        <a:spcBef>
          <a:spcPct val="0"/>
        </a:spcBef>
        <a:buNone/>
        <a:defRPr sz="2550" kern="1200">
          <a:solidFill>
            <a:schemeClr val="tx1"/>
          </a:solidFill>
          <a:latin typeface="+mj-lt"/>
          <a:ea typeface="+mj-ea"/>
          <a:cs typeface="+mj-cs"/>
        </a:defRPr>
      </a:lvl1pPr>
    </p:titleStyle>
    <p:bodyStyle>
      <a:lvl1pPr marL="132481" indent="-132481" algn="l" defTabSz="529922" rtl="0" eaLnBrk="1" latinLnBrk="0" hangingPunct="1">
        <a:lnSpc>
          <a:spcPct val="90000"/>
        </a:lnSpc>
        <a:spcBef>
          <a:spcPts val="580"/>
        </a:spcBef>
        <a:buFont typeface="Arial" panose="020B0604020202020204" pitchFamily="34" charset="0"/>
        <a:buChar char="•"/>
        <a:defRPr sz="1623" kern="1200">
          <a:solidFill>
            <a:schemeClr val="tx1"/>
          </a:solidFill>
          <a:latin typeface="+mn-lt"/>
          <a:ea typeface="+mn-ea"/>
          <a:cs typeface="+mn-cs"/>
        </a:defRPr>
      </a:lvl1pPr>
      <a:lvl2pPr marL="397442" indent="-132481" algn="l" defTabSz="529922" rtl="0" eaLnBrk="1" latinLnBrk="0" hangingPunct="1">
        <a:lnSpc>
          <a:spcPct val="90000"/>
        </a:lnSpc>
        <a:spcBef>
          <a:spcPts val="290"/>
        </a:spcBef>
        <a:buFont typeface="Arial" panose="020B0604020202020204" pitchFamily="34" charset="0"/>
        <a:buChar char="•"/>
        <a:defRPr sz="1391" kern="1200">
          <a:solidFill>
            <a:schemeClr val="tx1"/>
          </a:solidFill>
          <a:latin typeface="+mn-lt"/>
          <a:ea typeface="+mn-ea"/>
          <a:cs typeface="+mn-cs"/>
        </a:defRPr>
      </a:lvl2pPr>
      <a:lvl3pPr marL="662403" indent="-132481" algn="l" defTabSz="529922" rtl="0" eaLnBrk="1" latinLnBrk="0" hangingPunct="1">
        <a:lnSpc>
          <a:spcPct val="90000"/>
        </a:lnSpc>
        <a:spcBef>
          <a:spcPts val="290"/>
        </a:spcBef>
        <a:buFont typeface="Arial" panose="020B0604020202020204" pitchFamily="34" charset="0"/>
        <a:buChar char="•"/>
        <a:defRPr sz="1159" kern="1200">
          <a:solidFill>
            <a:schemeClr val="tx1"/>
          </a:solidFill>
          <a:latin typeface="+mn-lt"/>
          <a:ea typeface="+mn-ea"/>
          <a:cs typeface="+mn-cs"/>
        </a:defRPr>
      </a:lvl3pPr>
      <a:lvl4pPr marL="927364"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4pPr>
      <a:lvl5pPr marL="1192325"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5pPr>
      <a:lvl6pPr marL="1457286"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6pPr>
      <a:lvl7pPr marL="1722247"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7pPr>
      <a:lvl8pPr marL="1987208"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8pPr>
      <a:lvl9pPr marL="2252169"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9pPr>
    </p:bodyStyle>
    <p:otherStyle>
      <a:defPPr>
        <a:defRPr lang="en-US"/>
      </a:defPPr>
      <a:lvl1pPr marL="0" algn="l" defTabSz="529922" rtl="0" eaLnBrk="1" latinLnBrk="0" hangingPunct="1">
        <a:defRPr sz="1043" kern="1200">
          <a:solidFill>
            <a:schemeClr val="tx1"/>
          </a:solidFill>
          <a:latin typeface="+mn-lt"/>
          <a:ea typeface="+mn-ea"/>
          <a:cs typeface="+mn-cs"/>
        </a:defRPr>
      </a:lvl1pPr>
      <a:lvl2pPr marL="264961" algn="l" defTabSz="529922" rtl="0" eaLnBrk="1" latinLnBrk="0" hangingPunct="1">
        <a:defRPr sz="1043" kern="1200">
          <a:solidFill>
            <a:schemeClr val="tx1"/>
          </a:solidFill>
          <a:latin typeface="+mn-lt"/>
          <a:ea typeface="+mn-ea"/>
          <a:cs typeface="+mn-cs"/>
        </a:defRPr>
      </a:lvl2pPr>
      <a:lvl3pPr marL="529922" algn="l" defTabSz="529922" rtl="0" eaLnBrk="1" latinLnBrk="0" hangingPunct="1">
        <a:defRPr sz="1043" kern="1200">
          <a:solidFill>
            <a:schemeClr val="tx1"/>
          </a:solidFill>
          <a:latin typeface="+mn-lt"/>
          <a:ea typeface="+mn-ea"/>
          <a:cs typeface="+mn-cs"/>
        </a:defRPr>
      </a:lvl3pPr>
      <a:lvl4pPr marL="794883" algn="l" defTabSz="529922" rtl="0" eaLnBrk="1" latinLnBrk="0" hangingPunct="1">
        <a:defRPr sz="1043" kern="1200">
          <a:solidFill>
            <a:schemeClr val="tx1"/>
          </a:solidFill>
          <a:latin typeface="+mn-lt"/>
          <a:ea typeface="+mn-ea"/>
          <a:cs typeface="+mn-cs"/>
        </a:defRPr>
      </a:lvl4pPr>
      <a:lvl5pPr marL="1059844" algn="l" defTabSz="529922" rtl="0" eaLnBrk="1" latinLnBrk="0" hangingPunct="1">
        <a:defRPr sz="1043" kern="1200">
          <a:solidFill>
            <a:schemeClr val="tx1"/>
          </a:solidFill>
          <a:latin typeface="+mn-lt"/>
          <a:ea typeface="+mn-ea"/>
          <a:cs typeface="+mn-cs"/>
        </a:defRPr>
      </a:lvl5pPr>
      <a:lvl6pPr marL="1324806" algn="l" defTabSz="529922" rtl="0" eaLnBrk="1" latinLnBrk="0" hangingPunct="1">
        <a:defRPr sz="1043" kern="1200">
          <a:solidFill>
            <a:schemeClr val="tx1"/>
          </a:solidFill>
          <a:latin typeface="+mn-lt"/>
          <a:ea typeface="+mn-ea"/>
          <a:cs typeface="+mn-cs"/>
        </a:defRPr>
      </a:lvl6pPr>
      <a:lvl7pPr marL="1589767" algn="l" defTabSz="529922" rtl="0" eaLnBrk="1" latinLnBrk="0" hangingPunct="1">
        <a:defRPr sz="1043" kern="1200">
          <a:solidFill>
            <a:schemeClr val="tx1"/>
          </a:solidFill>
          <a:latin typeface="+mn-lt"/>
          <a:ea typeface="+mn-ea"/>
          <a:cs typeface="+mn-cs"/>
        </a:defRPr>
      </a:lvl7pPr>
      <a:lvl8pPr marL="1854728" algn="l" defTabSz="529922" rtl="0" eaLnBrk="1" latinLnBrk="0" hangingPunct="1">
        <a:defRPr sz="1043" kern="1200">
          <a:solidFill>
            <a:schemeClr val="tx1"/>
          </a:solidFill>
          <a:latin typeface="+mn-lt"/>
          <a:ea typeface="+mn-ea"/>
          <a:cs typeface="+mn-cs"/>
        </a:defRPr>
      </a:lvl8pPr>
      <a:lvl9pPr marL="2119689" algn="l" defTabSz="529922" rtl="0" eaLnBrk="1" latinLnBrk="0" hangingPunct="1">
        <a:defRPr sz="10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protectourmedicaid.org/"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protectourmedicaid.org/" TargetMode="External"/><Relationship Id="rId2" Type="http://schemas.openxmlformats.org/officeDocument/2006/relationships/hyperlink" Target="http://www.medicaid.gov/hcbs" TargetMode="External"/><Relationship Id="rId1" Type="http://schemas.openxmlformats.org/officeDocument/2006/relationships/slideLayout" Target="../slideLayouts/slideLayout2.xml"/><Relationship Id="rId6" Type="http://schemas.openxmlformats.org/officeDocument/2006/relationships/hyperlink" Target="https://www.dol.gov/odep/topics/wioa.htm" TargetMode="External"/><Relationship Id="rId5" Type="http://schemas.openxmlformats.org/officeDocument/2006/relationships/hyperlink" Target="http://www.ada.gov/Olmstead" TargetMode="External"/><Relationship Id="rId4" Type="http://schemas.openxmlformats.org/officeDocument/2006/relationships/hyperlink" Target="http://www.familiesusa.org/"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504382" cy="6571568"/>
          </a:xfrm>
          <a:prstGeom prst="rect">
            <a:avLst/>
          </a:prstGeom>
        </p:spPr>
      </p:pic>
      <p:sp>
        <p:nvSpPr>
          <p:cNvPr id="5" name="TextBox 4"/>
          <p:cNvSpPr txBox="1"/>
          <p:nvPr/>
        </p:nvSpPr>
        <p:spPr>
          <a:xfrm>
            <a:off x="407726" y="1437113"/>
            <a:ext cx="5002474" cy="3974486"/>
          </a:xfrm>
          <a:prstGeom prst="rect">
            <a:avLst/>
          </a:prstGeom>
          <a:noFill/>
        </p:spPr>
        <p:txBody>
          <a:bodyPr wrap="square" rtlCol="0">
            <a:spAutoFit/>
          </a:bodyPr>
          <a:lstStyle/>
          <a:p>
            <a:pPr marL="233789" indent="-233789" defTabSz="623438">
              <a:buFont typeface="Arial" panose="020B0604020202020204" pitchFamily="34" charset="0"/>
              <a:buChar char="•"/>
            </a:pPr>
            <a:r>
              <a:rPr lang="en-US" sz="2400" b="1" i="1" kern="0" dirty="0">
                <a:solidFill>
                  <a:sysClr val="windowText" lastClr="000000"/>
                </a:solidFill>
              </a:rPr>
              <a:t>[8 Words or less]</a:t>
            </a:r>
          </a:p>
          <a:p>
            <a:pPr marL="233789" indent="-233789" defTabSz="623438">
              <a:buFont typeface="Arial" panose="020B0604020202020204" pitchFamily="34" charset="0"/>
              <a:buChar char="•"/>
            </a:pPr>
            <a:r>
              <a:rPr lang="en-US" sz="2400" b="1" kern="0" dirty="0">
                <a:solidFill>
                  <a:sysClr val="windowText" lastClr="000000"/>
                </a:solidFill>
              </a:rPr>
              <a:t>It is a LIFELINE!</a:t>
            </a:r>
          </a:p>
          <a:p>
            <a:pPr marL="233789" indent="-233789" defTabSz="623438">
              <a:buFont typeface="Arial" panose="020B0604020202020204" pitchFamily="34" charset="0"/>
              <a:buChar char="•"/>
            </a:pPr>
            <a:r>
              <a:rPr lang="en-US" sz="2400" b="1" kern="0" dirty="0">
                <a:solidFill>
                  <a:sysClr val="windowText" lastClr="000000"/>
                </a:solidFill>
              </a:rPr>
              <a:t>It helps people get jobs!</a:t>
            </a:r>
          </a:p>
          <a:p>
            <a:pPr marL="233789" indent="-233789" defTabSz="623438">
              <a:buFont typeface="Arial" panose="020B0604020202020204" pitchFamily="34" charset="0"/>
              <a:buChar char="•"/>
            </a:pPr>
            <a:r>
              <a:rPr lang="en-US" sz="2400" b="1" kern="0" dirty="0">
                <a:solidFill>
                  <a:sysClr val="windowText" lastClr="000000"/>
                </a:solidFill>
              </a:rPr>
              <a:t>My brother/sister/child/friend’s life depends on it!</a:t>
            </a:r>
          </a:p>
          <a:p>
            <a:pPr marL="233789" indent="-233789" defTabSz="623438">
              <a:buFont typeface="Arial" panose="020B0604020202020204" pitchFamily="34" charset="0"/>
              <a:buChar char="•"/>
            </a:pPr>
            <a:r>
              <a:rPr lang="en-US" sz="2400" b="1" kern="0" dirty="0">
                <a:solidFill>
                  <a:sysClr val="windowText" lastClr="000000"/>
                </a:solidFill>
              </a:rPr>
              <a:t>Medicaid = Life in the community!</a:t>
            </a:r>
          </a:p>
          <a:p>
            <a:pPr marL="233789" indent="-233789" defTabSz="623438">
              <a:buFont typeface="Arial" panose="020B0604020202020204" pitchFamily="34" charset="0"/>
              <a:buChar char="•"/>
            </a:pPr>
            <a:r>
              <a:rPr lang="en-US" sz="2400" b="1" kern="0" dirty="0">
                <a:solidFill>
                  <a:sysClr val="windowText" lastClr="000000"/>
                </a:solidFill>
              </a:rPr>
              <a:t>It helps people be independent!</a:t>
            </a:r>
          </a:p>
          <a:p>
            <a:pPr marL="233789" indent="-233789" defTabSz="623438">
              <a:buFont typeface="Arial" panose="020B0604020202020204" pitchFamily="34" charset="0"/>
              <a:buChar char="•"/>
            </a:pPr>
            <a:r>
              <a:rPr lang="en-US" sz="2400" b="1" kern="0" dirty="0">
                <a:solidFill>
                  <a:sysClr val="windowText" lastClr="000000"/>
                </a:solidFill>
              </a:rPr>
              <a:t>Cutting/capping isn’t the answer!</a:t>
            </a:r>
          </a:p>
          <a:p>
            <a:pPr marL="233789" indent="-233789" defTabSz="623438">
              <a:buFont typeface="Arial" panose="020B0604020202020204" pitchFamily="34" charset="0"/>
              <a:buChar char="•"/>
            </a:pPr>
            <a:r>
              <a:rPr lang="en-US" sz="2400" b="1" kern="0" dirty="0">
                <a:solidFill>
                  <a:sysClr val="windowText" lastClr="000000"/>
                </a:solidFill>
              </a:rPr>
              <a:t>Community homes, not nursing homes!</a:t>
            </a:r>
          </a:p>
          <a:p>
            <a:pPr defTabSz="623438"/>
            <a:endParaRPr lang="en-US" sz="1227" kern="0" dirty="0">
              <a:solidFill>
                <a:sysClr val="windowText" lastClr="000000"/>
              </a:solidFill>
            </a:endParaRPr>
          </a:p>
        </p:txBody>
      </p:sp>
      <p:sp>
        <p:nvSpPr>
          <p:cNvPr id="6" name="TextBox 5"/>
          <p:cNvSpPr txBox="1"/>
          <p:nvPr/>
        </p:nvSpPr>
        <p:spPr>
          <a:xfrm>
            <a:off x="7952730" y="688010"/>
            <a:ext cx="4722336" cy="4513287"/>
          </a:xfrm>
          <a:prstGeom prst="rect">
            <a:avLst/>
          </a:prstGeom>
          <a:noFill/>
        </p:spPr>
        <p:txBody>
          <a:bodyPr wrap="square" rtlCol="0">
            <a:spAutoFit/>
          </a:bodyPr>
          <a:lstStyle/>
          <a:p>
            <a:pPr algn="ctr" defTabSz="623438"/>
            <a:r>
              <a:rPr lang="en-US" sz="3682" b="1" kern="0" dirty="0">
                <a:solidFill>
                  <a:sysClr val="windowText" lastClr="000000"/>
                </a:solidFill>
              </a:rPr>
              <a:t>@</a:t>
            </a:r>
            <a:r>
              <a:rPr lang="en-US" sz="3682" b="1" kern="0" dirty="0" err="1">
                <a:solidFill>
                  <a:sysClr val="windowText" lastClr="000000"/>
                </a:solidFill>
              </a:rPr>
              <a:t>SenCoryGardner</a:t>
            </a:r>
            <a:endParaRPr lang="en-US" sz="3682" b="1" kern="0" dirty="0">
              <a:solidFill>
                <a:sysClr val="windowText" lastClr="000000"/>
              </a:solidFill>
            </a:endParaRPr>
          </a:p>
          <a:p>
            <a:pPr algn="ctr" defTabSz="623438"/>
            <a:r>
              <a:rPr lang="en-US" sz="3682" b="1" kern="0" dirty="0">
                <a:solidFill>
                  <a:sysClr val="windowText" lastClr="000000"/>
                </a:solidFill>
              </a:rPr>
              <a:t>@</a:t>
            </a:r>
            <a:r>
              <a:rPr lang="en-US" sz="3682" b="1" kern="0" dirty="0" err="1">
                <a:solidFill>
                  <a:sysClr val="windowText" lastClr="000000"/>
                </a:solidFill>
              </a:rPr>
              <a:t>SenBennetCO</a:t>
            </a:r>
            <a:endParaRPr lang="en-US" sz="3682" b="1" kern="0" dirty="0">
              <a:solidFill>
                <a:sysClr val="windowText" lastClr="000000"/>
              </a:solidFill>
            </a:endParaRPr>
          </a:p>
          <a:p>
            <a:pPr algn="ctr" defTabSz="623438"/>
            <a:endParaRPr lang="en-US" sz="3682" b="1" kern="0" dirty="0">
              <a:solidFill>
                <a:sysClr val="windowText" lastClr="000000"/>
              </a:solidFill>
            </a:endParaRPr>
          </a:p>
          <a:p>
            <a:pPr algn="ctr" defTabSz="623438"/>
            <a:r>
              <a:rPr lang="en-US" sz="3682" b="1" kern="0" dirty="0">
                <a:solidFill>
                  <a:sysClr val="windowText" lastClr="000000"/>
                </a:solidFill>
              </a:rPr>
              <a:t>Gardner’s office:</a:t>
            </a:r>
          </a:p>
          <a:p>
            <a:pPr algn="ctr" defTabSz="623438"/>
            <a:r>
              <a:rPr lang="en-US" sz="3600" dirty="0"/>
              <a:t>(202) 224-5941 </a:t>
            </a:r>
          </a:p>
          <a:p>
            <a:pPr algn="ctr" defTabSz="623438"/>
            <a:endParaRPr lang="en-US" sz="3600" b="1" kern="0" dirty="0">
              <a:solidFill>
                <a:sysClr val="windowText" lastClr="000000"/>
              </a:solidFill>
            </a:endParaRPr>
          </a:p>
          <a:p>
            <a:pPr algn="ctr" defTabSz="623438"/>
            <a:r>
              <a:rPr lang="en-US" sz="3400" b="1" kern="0" dirty="0">
                <a:solidFill>
                  <a:sysClr val="windowText" lastClr="000000"/>
                </a:solidFill>
              </a:rPr>
              <a:t>Capitol Switchboard</a:t>
            </a:r>
          </a:p>
          <a:p>
            <a:pPr algn="ctr" defTabSz="623438"/>
            <a:r>
              <a:rPr lang="en-US" sz="3400" kern="0" dirty="0">
                <a:solidFill>
                  <a:sysClr val="windowText" lastClr="000000"/>
                </a:solidFill>
              </a:rPr>
              <a:t>(202) 224-3121</a:t>
            </a:r>
          </a:p>
        </p:txBody>
      </p:sp>
    </p:spTree>
    <p:extLst>
      <p:ext uri="{BB962C8B-B14F-4D97-AF65-F5344CB8AC3E}">
        <p14:creationId xmlns:p14="http://schemas.microsoft.com/office/powerpoint/2010/main" val="1754806805"/>
      </p:ext>
    </p:extLst>
  </p:cSld>
  <p:clrMapOvr>
    <a:masterClrMapping/>
  </p:clrMapOvr>
  <p:transition spd="slow" advTm="5000">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a:t>Title II of the ADA</a:t>
            </a:r>
          </a:p>
        </p:txBody>
      </p:sp>
      <p:sp>
        <p:nvSpPr>
          <p:cNvPr id="38915" name="Content Placeholder 2"/>
          <p:cNvSpPr>
            <a:spLocks noGrp="1"/>
          </p:cNvSpPr>
          <p:nvPr>
            <p:ph idx="1"/>
          </p:nvPr>
        </p:nvSpPr>
        <p:spPr/>
        <p:txBody>
          <a:bodyPr/>
          <a:lstStyle/>
          <a:p>
            <a:pPr eaLnBrk="1" hangingPunct="1"/>
            <a:r>
              <a:rPr lang="en-US" altLang="en-US"/>
              <a:t>Prohibits discrimination by public entities in services, programs and activities</a:t>
            </a:r>
          </a:p>
          <a:p>
            <a:pPr eaLnBrk="1" hangingPunct="1"/>
            <a:endParaRPr lang="en-US" altLang="en-US" sz="600"/>
          </a:p>
          <a:p>
            <a:pPr eaLnBrk="1" hangingPunct="1"/>
            <a:r>
              <a:rPr lang="en-US" altLang="en-US"/>
              <a:t>Integration regulation requires administration of services, programs and activities </a:t>
            </a:r>
            <a:r>
              <a:rPr lang="en-US" altLang="en-US" b="1">
                <a:solidFill>
                  <a:srgbClr val="FF0000"/>
                </a:solidFill>
              </a:rPr>
              <a:t>in the most integrated setting</a:t>
            </a:r>
            <a:r>
              <a:rPr lang="en-US" altLang="en-US" b="1"/>
              <a:t> </a:t>
            </a:r>
            <a:r>
              <a:rPr lang="en-US" altLang="en-US"/>
              <a:t>appropriate</a:t>
            </a:r>
          </a:p>
          <a:p>
            <a:pPr eaLnBrk="1" hangingPunct="1"/>
            <a:endParaRPr lang="en-US" altLang="en-US" sz="600"/>
          </a:p>
          <a:p>
            <a:pPr eaLnBrk="1" hangingPunct="1"/>
            <a:r>
              <a:rPr lang="en-US" altLang="en-US"/>
              <a:t>Most integrated setting is one that enables people with disabilities to </a:t>
            </a:r>
            <a:r>
              <a:rPr lang="en-US" altLang="en-US" b="1">
                <a:solidFill>
                  <a:srgbClr val="FF0000"/>
                </a:solidFill>
              </a:rPr>
              <a:t>interact with people without disabilities to the fullest extent possible</a:t>
            </a:r>
          </a:p>
          <a:p>
            <a:endParaRPr lang="en-US" altLang="en-US"/>
          </a:p>
        </p:txBody>
      </p:sp>
    </p:spTree>
    <p:extLst>
      <p:ext uri="{BB962C8B-B14F-4D97-AF65-F5344CB8AC3E}">
        <p14:creationId xmlns:p14="http://schemas.microsoft.com/office/powerpoint/2010/main" val="2026755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z="3000" b="1" i="1"/>
              <a:t>Olmstead v. L.C.</a:t>
            </a:r>
            <a:r>
              <a:rPr lang="en-US" altLang="en-US" sz="3000" b="1"/>
              <a:t>:  Unjustified segregation is discrimination</a:t>
            </a:r>
            <a:endParaRPr lang="en-US" altLang="en-US" sz="3000" b="1" i="1"/>
          </a:p>
        </p:txBody>
      </p:sp>
      <p:sp>
        <p:nvSpPr>
          <p:cNvPr id="10243" name="Content Placeholder 2"/>
          <p:cNvSpPr>
            <a:spLocks noGrp="1"/>
          </p:cNvSpPr>
          <p:nvPr>
            <p:ph idx="1"/>
          </p:nvPr>
        </p:nvSpPr>
        <p:spPr>
          <a:xfrm>
            <a:off x="609599" y="1524001"/>
            <a:ext cx="10672293" cy="3927475"/>
          </a:xfrm>
        </p:spPr>
        <p:txBody>
          <a:bodyPr/>
          <a:lstStyle/>
          <a:p>
            <a:r>
              <a:rPr lang="en-US" altLang="en-US" sz="2800" dirty="0"/>
              <a:t>In 1999, the Supreme Court held that </a:t>
            </a:r>
            <a:r>
              <a:rPr lang="en-US" altLang="en-US" sz="2800" dirty="0">
                <a:solidFill>
                  <a:srgbClr val="FF0000"/>
                </a:solidFill>
              </a:rPr>
              <a:t>Title II prohibits unjustified segregation of people with disabilities</a:t>
            </a:r>
            <a:r>
              <a:rPr lang="en-US" altLang="en-US" sz="2800" dirty="0"/>
              <a:t>, relying on “two evident judgments” about institutional placement:</a:t>
            </a:r>
          </a:p>
          <a:p>
            <a:pPr marL="685800" lvl="1" indent="-342900" eaLnBrk="1" hangingPunct="1">
              <a:buSzPct val="90000"/>
              <a:buFont typeface="Calibri" panose="020F0502020204030204" pitchFamily="34" charset="0"/>
              <a:buAutoNum type="arabicPeriod"/>
            </a:pPr>
            <a:r>
              <a:rPr lang="en-US" altLang="en-US" dirty="0"/>
              <a:t>“perpetuates</a:t>
            </a:r>
            <a:r>
              <a:rPr lang="en-US" altLang="en-US" dirty="0">
                <a:solidFill>
                  <a:srgbClr val="FF0000"/>
                </a:solidFill>
              </a:rPr>
              <a:t> </a:t>
            </a:r>
            <a:r>
              <a:rPr lang="en-US" altLang="en-US" b="1" dirty="0">
                <a:solidFill>
                  <a:srgbClr val="FF0000"/>
                </a:solidFill>
              </a:rPr>
              <a:t>unwarranted assumptions </a:t>
            </a:r>
            <a:r>
              <a:rPr lang="en-US" altLang="en-US" dirty="0"/>
              <a:t>that persons so isolated are incapable or unworthy of participating in community life” </a:t>
            </a:r>
          </a:p>
          <a:p>
            <a:pPr marL="685800" lvl="1" indent="-342900" eaLnBrk="1" hangingPunct="1">
              <a:buSzPct val="90000"/>
              <a:buFont typeface="Calibri" panose="020F0502020204030204" pitchFamily="34" charset="0"/>
              <a:buAutoNum type="arabicPeriod" startAt="2"/>
            </a:pPr>
            <a:r>
              <a:rPr lang="en-US" altLang="en-US" dirty="0"/>
              <a:t>“</a:t>
            </a:r>
            <a:r>
              <a:rPr lang="en-US" altLang="en-US" b="1" dirty="0">
                <a:solidFill>
                  <a:srgbClr val="FF0000"/>
                </a:solidFill>
              </a:rPr>
              <a:t>severely diminishes the everyday life activities of individuals</a:t>
            </a:r>
            <a:r>
              <a:rPr lang="en-US" altLang="en-US" b="1" dirty="0"/>
              <a:t>,” </a:t>
            </a:r>
            <a:r>
              <a:rPr lang="en-US" altLang="en-US" dirty="0"/>
              <a:t>including family, work, education and social contacts</a:t>
            </a:r>
          </a:p>
          <a:p>
            <a:pPr eaLnBrk="1" hangingPunct="1"/>
            <a:endParaRPr lang="en-US" altLang="en-US" sz="1800" dirty="0"/>
          </a:p>
        </p:txBody>
      </p:sp>
    </p:spTree>
    <p:extLst>
      <p:ext uri="{BB962C8B-B14F-4D97-AF65-F5344CB8AC3E}">
        <p14:creationId xmlns:p14="http://schemas.microsoft.com/office/powerpoint/2010/main" val="324014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b="1" i="1"/>
              <a:t>Olmstead v. L.C. </a:t>
            </a:r>
            <a:r>
              <a:rPr lang="en-US" altLang="en-US" b="1"/>
              <a:t>(cont’d)</a:t>
            </a:r>
            <a:endParaRPr lang="en-US" altLang="en-US" b="1" i="1"/>
          </a:p>
        </p:txBody>
      </p:sp>
      <p:sp>
        <p:nvSpPr>
          <p:cNvPr id="11267" name="Content Placeholder 2"/>
          <p:cNvSpPr>
            <a:spLocks noGrp="1"/>
          </p:cNvSpPr>
          <p:nvPr>
            <p:ph idx="1"/>
          </p:nvPr>
        </p:nvSpPr>
        <p:spPr/>
        <p:txBody>
          <a:bodyPr/>
          <a:lstStyle/>
          <a:p>
            <a:r>
              <a:rPr lang="en-US" altLang="en-US" dirty="0"/>
              <a:t>Held public entities are required to provide community-based services when:</a:t>
            </a:r>
          </a:p>
          <a:p>
            <a:pPr lvl="1"/>
            <a:r>
              <a:rPr lang="en-US" altLang="en-US" dirty="0"/>
              <a:t>Such services are appropriate; </a:t>
            </a:r>
          </a:p>
          <a:p>
            <a:pPr lvl="1"/>
            <a:r>
              <a:rPr lang="en-US" altLang="en-US" dirty="0"/>
              <a:t>Affected persons do not oppose community-based treatment; and</a:t>
            </a:r>
          </a:p>
          <a:p>
            <a:pPr lvl="1"/>
            <a:r>
              <a:rPr lang="en-US" altLang="en-US" dirty="0"/>
              <a:t>Community-based treatment can be reasonably accommodated, taking into account the resources available to the entity and the needs of others receiving disability services</a:t>
            </a:r>
          </a:p>
        </p:txBody>
      </p:sp>
    </p:spTree>
    <p:extLst>
      <p:ext uri="{BB962C8B-B14F-4D97-AF65-F5344CB8AC3E}">
        <p14:creationId xmlns:p14="http://schemas.microsoft.com/office/powerpoint/2010/main" val="3512941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b="1">
                <a:solidFill>
                  <a:srgbClr val="FF0000"/>
                </a:solidFill>
              </a:rPr>
              <a:t>When</a:t>
            </a:r>
            <a:r>
              <a:rPr lang="en-US" altLang="en-US" b="1"/>
              <a:t> is the ADA’s Integration Mandate Implicated? </a:t>
            </a:r>
          </a:p>
        </p:txBody>
      </p:sp>
      <p:sp>
        <p:nvSpPr>
          <p:cNvPr id="12291" name="Content Placeholder 2"/>
          <p:cNvSpPr>
            <a:spLocks noGrp="1"/>
          </p:cNvSpPr>
          <p:nvPr>
            <p:ph idx="1"/>
          </p:nvPr>
        </p:nvSpPr>
        <p:spPr/>
        <p:txBody>
          <a:bodyPr/>
          <a:lstStyle/>
          <a:p>
            <a:r>
              <a:rPr lang="en-US" altLang="en-US"/>
              <a:t>Not limited to state-run facilities/programs</a:t>
            </a:r>
          </a:p>
          <a:p>
            <a:r>
              <a:rPr lang="en-US" altLang="en-US"/>
              <a:t>Applies when government programs result in unjustified segregation by:</a:t>
            </a:r>
          </a:p>
          <a:p>
            <a:pPr lvl="1"/>
            <a:r>
              <a:rPr lang="en-US" altLang="en-US"/>
              <a:t>Operating facilities/programs that segregate people with disabilities</a:t>
            </a:r>
          </a:p>
          <a:p>
            <a:pPr lvl="1"/>
            <a:r>
              <a:rPr lang="en-US" altLang="en-US"/>
              <a:t>Financing the segregation of people with disabilities in private placements</a:t>
            </a:r>
          </a:p>
          <a:p>
            <a:pPr lvl="1"/>
            <a:r>
              <a:rPr lang="en-US" altLang="en-US"/>
              <a:t>Promoting segregation through planning, service design, funding choices, or practices.</a:t>
            </a:r>
          </a:p>
          <a:p>
            <a:pPr lvl="1"/>
            <a:endParaRPr lang="en-US" altLang="en-US"/>
          </a:p>
        </p:txBody>
      </p:sp>
    </p:spTree>
    <p:extLst>
      <p:ext uri="{BB962C8B-B14F-4D97-AF65-F5344CB8AC3E}">
        <p14:creationId xmlns:p14="http://schemas.microsoft.com/office/powerpoint/2010/main" val="3361569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b="1" dirty="0">
                <a:solidFill>
                  <a:srgbClr val="FF0000"/>
                </a:solidFill>
              </a:rPr>
              <a:t>Who</a:t>
            </a:r>
            <a:r>
              <a:rPr lang="en-US" altLang="en-US" b="1" dirty="0"/>
              <a:t> Does the Integration Mandate Cover?</a:t>
            </a:r>
          </a:p>
        </p:txBody>
      </p:sp>
      <p:sp>
        <p:nvSpPr>
          <p:cNvPr id="13315" name="Content Placeholder 2"/>
          <p:cNvSpPr>
            <a:spLocks noGrp="1"/>
          </p:cNvSpPr>
          <p:nvPr>
            <p:ph idx="1"/>
          </p:nvPr>
        </p:nvSpPr>
        <p:spPr>
          <a:xfrm>
            <a:off x="746975" y="1417638"/>
            <a:ext cx="10835425" cy="4708525"/>
          </a:xfrm>
        </p:spPr>
        <p:txBody>
          <a:bodyPr/>
          <a:lstStyle/>
          <a:p>
            <a:pPr>
              <a:defRPr/>
            </a:pPr>
            <a:r>
              <a:rPr lang="en-US" dirty="0"/>
              <a:t>ADA and </a:t>
            </a:r>
            <a:r>
              <a:rPr lang="en-US" i="1" dirty="0"/>
              <a:t>Olmstead </a:t>
            </a:r>
            <a:r>
              <a:rPr lang="en-US" dirty="0"/>
              <a:t>are not limited to individuals in institutions or other segregated settings</a:t>
            </a:r>
          </a:p>
          <a:p>
            <a:pPr>
              <a:defRPr/>
            </a:pPr>
            <a:endParaRPr lang="en-US" sz="750" dirty="0"/>
          </a:p>
          <a:p>
            <a:pPr>
              <a:defRPr/>
            </a:pPr>
            <a:r>
              <a:rPr lang="en-US" dirty="0"/>
              <a:t>They also extend to people </a:t>
            </a:r>
            <a:r>
              <a:rPr lang="en-US" b="1" dirty="0">
                <a:solidFill>
                  <a:srgbClr val="FF0000"/>
                </a:solidFill>
              </a:rPr>
              <a:t>at serious risk of institutionalization or segregation</a:t>
            </a:r>
          </a:p>
          <a:p>
            <a:pPr lvl="1">
              <a:defRPr/>
            </a:pPr>
            <a:r>
              <a:rPr lang="en-US" dirty="0"/>
              <a:t>Example:  people with urgent needs on waitlists for services or people subject to cuts in community services; students with disabilities who are directly placed by schools into sheltered workshops or segregated day programs.</a:t>
            </a:r>
          </a:p>
        </p:txBody>
      </p:sp>
    </p:spTree>
    <p:extLst>
      <p:ext uri="{BB962C8B-B14F-4D97-AF65-F5344CB8AC3E}">
        <p14:creationId xmlns:p14="http://schemas.microsoft.com/office/powerpoint/2010/main" val="403873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b="1">
                <a:solidFill>
                  <a:srgbClr val="FF0000"/>
                </a:solidFill>
              </a:rPr>
              <a:t>What</a:t>
            </a:r>
            <a:r>
              <a:rPr lang="en-US" altLang="en-US" b="1"/>
              <a:t> is a Segregated Setting?</a:t>
            </a:r>
          </a:p>
        </p:txBody>
      </p:sp>
      <p:sp>
        <p:nvSpPr>
          <p:cNvPr id="3" name="Content Placeholder 2"/>
          <p:cNvSpPr>
            <a:spLocks noGrp="1"/>
          </p:cNvSpPr>
          <p:nvPr>
            <p:ph idx="1"/>
          </p:nvPr>
        </p:nvSpPr>
        <p:spPr/>
        <p:txBody>
          <a:bodyPr/>
          <a:lstStyle/>
          <a:p>
            <a:pPr>
              <a:defRPr/>
            </a:pPr>
            <a:r>
              <a:rPr lang="en-US" dirty="0"/>
              <a:t>Have </a:t>
            </a:r>
            <a:r>
              <a:rPr lang="en-US" b="1" dirty="0">
                <a:solidFill>
                  <a:srgbClr val="FF0000"/>
                </a:solidFill>
              </a:rPr>
              <a:t>institutional qualities</a:t>
            </a:r>
            <a:r>
              <a:rPr lang="en-US" dirty="0"/>
              <a:t>, including:</a:t>
            </a:r>
          </a:p>
          <a:p>
            <a:pPr lvl="1">
              <a:defRPr/>
            </a:pPr>
            <a:r>
              <a:rPr lang="en-US" dirty="0"/>
              <a:t>Congregate settings with primarily or exclusively people with disabilities; or</a:t>
            </a:r>
          </a:p>
          <a:p>
            <a:pPr lvl="1">
              <a:defRPr/>
            </a:pPr>
            <a:r>
              <a:rPr lang="en-US" dirty="0"/>
              <a:t>Regimentation in daily activities, lack of privacy/autonomy, limits on ability to freely engage in community activities; or</a:t>
            </a:r>
          </a:p>
          <a:p>
            <a:pPr lvl="1">
              <a:defRPr/>
            </a:pPr>
            <a:r>
              <a:rPr lang="en-US" dirty="0"/>
              <a:t>Settings that provide for daytime activities primarily with other people with disabilities</a:t>
            </a:r>
          </a:p>
          <a:p>
            <a:pPr marL="260604" lvl="1">
              <a:buFont typeface="Arial" panose="020B0604020202020204" pitchFamily="34" charset="0"/>
              <a:buChar char="•"/>
              <a:defRPr/>
            </a:pPr>
            <a:r>
              <a:rPr lang="en-US" dirty="0"/>
              <a:t>Examples:  DD facilities, psychiatric hospitals, nursing homes, adult care homes, sheltered workshops, segregated day programs </a:t>
            </a:r>
          </a:p>
          <a:p>
            <a:pPr>
              <a:defRPr/>
            </a:pPr>
            <a:endParaRPr lang="en-US" dirty="0"/>
          </a:p>
        </p:txBody>
      </p:sp>
    </p:spTree>
    <p:extLst>
      <p:ext uri="{BB962C8B-B14F-4D97-AF65-F5344CB8AC3E}">
        <p14:creationId xmlns:p14="http://schemas.microsoft.com/office/powerpoint/2010/main" val="3831755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b="1">
                <a:solidFill>
                  <a:srgbClr val="FF0000"/>
                </a:solidFill>
              </a:rPr>
              <a:t>What</a:t>
            </a:r>
            <a:r>
              <a:rPr lang="en-US" altLang="en-US" b="1"/>
              <a:t> is an Integrated Setting?</a:t>
            </a:r>
          </a:p>
        </p:txBody>
      </p:sp>
      <p:sp>
        <p:nvSpPr>
          <p:cNvPr id="45059" name="Content Placeholder 2"/>
          <p:cNvSpPr>
            <a:spLocks noGrp="1"/>
          </p:cNvSpPr>
          <p:nvPr>
            <p:ph idx="1"/>
          </p:nvPr>
        </p:nvSpPr>
        <p:spPr>
          <a:xfrm>
            <a:off x="609600" y="1430518"/>
            <a:ext cx="10972800" cy="4033837"/>
          </a:xfrm>
        </p:spPr>
        <p:txBody>
          <a:bodyPr/>
          <a:lstStyle/>
          <a:p>
            <a:r>
              <a:rPr lang="en-US" altLang="en-US" dirty="0"/>
              <a:t>Integrated settings provide people with disabilities the </a:t>
            </a:r>
            <a:r>
              <a:rPr lang="en-US" altLang="en-US" b="1" dirty="0">
                <a:solidFill>
                  <a:srgbClr val="FF0000"/>
                </a:solidFill>
              </a:rPr>
              <a:t>opportunity to live, work and receive services in the greater community</a:t>
            </a:r>
          </a:p>
          <a:p>
            <a:pPr lvl="1"/>
            <a:r>
              <a:rPr lang="en-US" altLang="en-US" dirty="0"/>
              <a:t>Located in mainstream society</a:t>
            </a:r>
          </a:p>
          <a:p>
            <a:pPr lvl="1"/>
            <a:r>
              <a:rPr lang="en-US" altLang="en-US" dirty="0"/>
              <a:t>Offer access to community activities when and with whom the person chooses</a:t>
            </a:r>
          </a:p>
          <a:p>
            <a:pPr lvl="1"/>
            <a:r>
              <a:rPr lang="en-US" altLang="en-US" dirty="0"/>
              <a:t>Choice in daily life activities</a:t>
            </a:r>
          </a:p>
          <a:p>
            <a:pPr lvl="1"/>
            <a:r>
              <a:rPr lang="en-US" altLang="en-US" dirty="0"/>
              <a:t>Ability to interact with people without disabilities to the fullest extent possible</a:t>
            </a:r>
          </a:p>
          <a:p>
            <a:pPr lvl="1"/>
            <a:r>
              <a:rPr lang="en-US" altLang="en-US" dirty="0"/>
              <a:t>Examples:  scattered site supportive housing, supported employment in a mainstream job</a:t>
            </a:r>
          </a:p>
        </p:txBody>
      </p:sp>
    </p:spTree>
    <p:extLst>
      <p:ext uri="{BB962C8B-B14F-4D97-AF65-F5344CB8AC3E}">
        <p14:creationId xmlns:p14="http://schemas.microsoft.com/office/powerpoint/2010/main" val="3867646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09600" y="184486"/>
            <a:ext cx="10972800" cy="1143000"/>
          </a:xfrm>
        </p:spPr>
        <p:txBody>
          <a:bodyPr/>
          <a:lstStyle/>
          <a:p>
            <a:r>
              <a:rPr lang="en-US" altLang="en-US" b="1"/>
              <a:t>Need for </a:t>
            </a:r>
            <a:r>
              <a:rPr lang="en-US" altLang="en-US" b="1" i="1"/>
              <a:t>Olmstead </a:t>
            </a:r>
            <a:br>
              <a:rPr lang="en-US" altLang="en-US" b="1" i="1"/>
            </a:br>
            <a:r>
              <a:rPr lang="en-US" altLang="en-US" b="1"/>
              <a:t>Enforcement</a:t>
            </a:r>
          </a:p>
        </p:txBody>
      </p:sp>
      <p:sp>
        <p:nvSpPr>
          <p:cNvPr id="11267" name="Content Placeholder 2"/>
          <p:cNvSpPr>
            <a:spLocks noGrp="1"/>
          </p:cNvSpPr>
          <p:nvPr>
            <p:ph idx="1"/>
          </p:nvPr>
        </p:nvSpPr>
        <p:spPr>
          <a:xfrm>
            <a:off x="609600" y="1327487"/>
            <a:ext cx="10972800" cy="4798678"/>
          </a:xfrm>
        </p:spPr>
        <p:txBody>
          <a:bodyPr/>
          <a:lstStyle/>
          <a:p>
            <a:r>
              <a:rPr lang="en-US" altLang="en-US" dirty="0"/>
              <a:t>Despite progress, too many people with disabilities still remain unnecessarily in institutions or other segregated settings</a:t>
            </a:r>
          </a:p>
          <a:p>
            <a:pPr lvl="1"/>
            <a:r>
              <a:rPr lang="en-US" altLang="en-US" dirty="0"/>
              <a:t>Ex. DD facilities, psychiatric hospitals, nursing homes, board and care homes, sheltered workshops, and other segregated day settings </a:t>
            </a:r>
          </a:p>
          <a:p>
            <a:r>
              <a:rPr lang="en-US" altLang="en-US" dirty="0"/>
              <a:t>Many others at serious risk of entering institutions or segregated settings</a:t>
            </a:r>
          </a:p>
          <a:p>
            <a:pPr lvl="1"/>
            <a:r>
              <a:rPr lang="en-US" altLang="en-US" dirty="0"/>
              <a:t>Ex. people on waitlists, using emergency rooms or interacting with police during a mental health crises, homeless individuals with disabilities, or students in the school-to-sheltered workshop </a:t>
            </a:r>
          </a:p>
          <a:p>
            <a:r>
              <a:rPr lang="en-US" altLang="en-US" dirty="0"/>
              <a:t>Enforcement activities can be by either DOJ or private plaintiffs (like protection &amp; advocacy organizations)</a:t>
            </a:r>
          </a:p>
          <a:p>
            <a:pPr lvl="1"/>
            <a:endParaRPr lang="en-US" altLang="en-US" dirty="0"/>
          </a:p>
          <a:p>
            <a:pPr lvl="1"/>
            <a:endParaRPr lang="en-US" altLang="en-US" dirty="0"/>
          </a:p>
        </p:txBody>
      </p:sp>
    </p:spTree>
    <p:extLst>
      <p:ext uri="{BB962C8B-B14F-4D97-AF65-F5344CB8AC3E}">
        <p14:creationId xmlns:p14="http://schemas.microsoft.com/office/powerpoint/2010/main" val="214151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a:xfrm>
            <a:off x="1981200" y="0"/>
            <a:ext cx="8229600" cy="1417638"/>
          </a:xfrm>
        </p:spPr>
        <p:txBody>
          <a:bodyPr/>
          <a:lstStyle/>
          <a:p>
            <a:r>
              <a:rPr lang="en-US" altLang="en-US" b="1" i="1"/>
              <a:t>Olmstead </a:t>
            </a:r>
            <a:r>
              <a:rPr lang="en-US" altLang="en-US" b="1"/>
              <a:t>as a “Tool” to </a:t>
            </a:r>
            <a:br>
              <a:rPr lang="en-US" altLang="en-US" b="1"/>
            </a:br>
            <a:r>
              <a:rPr lang="en-US" altLang="en-US" b="1"/>
              <a:t>Address These Problems</a:t>
            </a:r>
          </a:p>
        </p:txBody>
      </p:sp>
      <p:sp>
        <p:nvSpPr>
          <p:cNvPr id="47107" name="Content Placeholder 3"/>
          <p:cNvSpPr>
            <a:spLocks noGrp="1"/>
          </p:cNvSpPr>
          <p:nvPr>
            <p:ph idx="1"/>
          </p:nvPr>
        </p:nvSpPr>
        <p:spPr>
          <a:xfrm>
            <a:off x="425003" y="1417638"/>
            <a:ext cx="10947042" cy="4525963"/>
          </a:xfrm>
        </p:spPr>
        <p:txBody>
          <a:bodyPr/>
          <a:lstStyle/>
          <a:p>
            <a:r>
              <a:rPr lang="en-US" altLang="en-US" sz="3600" dirty="0"/>
              <a:t>Using </a:t>
            </a:r>
            <a:r>
              <a:rPr lang="en-US" altLang="en-US" sz="3600" i="1" dirty="0"/>
              <a:t>Olmstead </a:t>
            </a:r>
            <a:r>
              <a:rPr lang="en-US" altLang="en-US" sz="3600" dirty="0"/>
              <a:t>to create </a:t>
            </a:r>
            <a:r>
              <a:rPr lang="en-US" altLang="en-US" sz="3600" b="1" dirty="0">
                <a:solidFill>
                  <a:srgbClr val="FF0000"/>
                </a:solidFill>
              </a:rPr>
              <a:t>statewide, systemic reform activities</a:t>
            </a:r>
            <a:r>
              <a:rPr lang="en-US" altLang="en-US" sz="3600" dirty="0"/>
              <a:t>:</a:t>
            </a:r>
          </a:p>
          <a:p>
            <a:pPr lvl="1"/>
            <a:r>
              <a:rPr lang="en-US" altLang="en-US" sz="3600" dirty="0"/>
              <a:t>Increasing the capacity of community services that are critical for successful community tenure</a:t>
            </a:r>
          </a:p>
          <a:p>
            <a:pPr lvl="1"/>
            <a:r>
              <a:rPr lang="en-US" altLang="en-US" sz="3600" dirty="0"/>
              <a:t>Expanding the supply of affordable, permanent community housing  </a:t>
            </a:r>
          </a:p>
          <a:p>
            <a:pPr lvl="1"/>
            <a:r>
              <a:rPr lang="en-US" altLang="en-US" sz="3600" dirty="0"/>
              <a:t>Expanding opportunities for employment for people with disabilities</a:t>
            </a:r>
          </a:p>
          <a:p>
            <a:pPr lvl="1"/>
            <a:endParaRPr lang="en-US" altLang="en-US" dirty="0"/>
          </a:p>
          <a:p>
            <a:pPr lvl="1"/>
            <a:endParaRPr lang="en-US" altLang="en-US" dirty="0"/>
          </a:p>
          <a:p>
            <a:pPr lvl="1"/>
            <a:endParaRPr lang="en-US" altLang="en-US" dirty="0"/>
          </a:p>
        </p:txBody>
      </p:sp>
    </p:spTree>
    <p:extLst>
      <p:ext uri="{BB962C8B-B14F-4D97-AF65-F5344CB8AC3E}">
        <p14:creationId xmlns:p14="http://schemas.microsoft.com/office/powerpoint/2010/main" val="3448078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a:xfrm>
            <a:off x="1981200" y="0"/>
            <a:ext cx="8229600" cy="1417638"/>
          </a:xfrm>
        </p:spPr>
        <p:txBody>
          <a:bodyPr/>
          <a:lstStyle/>
          <a:p>
            <a:r>
              <a:rPr lang="en-US" altLang="en-US" b="1" i="1" dirty="0"/>
              <a:t>Olmstead </a:t>
            </a:r>
            <a:r>
              <a:rPr lang="en-US" altLang="en-US" b="1" dirty="0"/>
              <a:t>as a “Tool” (cont’d)</a:t>
            </a:r>
          </a:p>
        </p:txBody>
      </p:sp>
      <p:sp>
        <p:nvSpPr>
          <p:cNvPr id="48131" name="Content Placeholder 3"/>
          <p:cNvSpPr>
            <a:spLocks noGrp="1"/>
          </p:cNvSpPr>
          <p:nvPr>
            <p:ph idx="1"/>
          </p:nvPr>
        </p:nvSpPr>
        <p:spPr>
          <a:xfrm>
            <a:off x="772731" y="1295401"/>
            <a:ext cx="10509161" cy="4525963"/>
          </a:xfrm>
        </p:spPr>
        <p:txBody>
          <a:bodyPr/>
          <a:lstStyle/>
          <a:p>
            <a:r>
              <a:rPr lang="en-US" altLang="en-US" sz="3600" dirty="0">
                <a:solidFill>
                  <a:srgbClr val="000000"/>
                </a:solidFill>
              </a:rPr>
              <a:t>Ensuring that individuals are given a </a:t>
            </a:r>
            <a:r>
              <a:rPr lang="en-US" altLang="en-US" sz="3600" dirty="0">
                <a:solidFill>
                  <a:srgbClr val="FF0000"/>
                </a:solidFill>
              </a:rPr>
              <a:t>meaningful choice for the most integrated setting</a:t>
            </a:r>
          </a:p>
          <a:p>
            <a:pPr lvl="1"/>
            <a:r>
              <a:rPr lang="en-US" altLang="en-US" sz="3600" dirty="0">
                <a:solidFill>
                  <a:srgbClr val="000000"/>
                </a:solidFill>
              </a:rPr>
              <a:t>Ongoing </a:t>
            </a:r>
            <a:r>
              <a:rPr lang="en-US" altLang="en-US" sz="3600" dirty="0">
                <a:solidFill>
                  <a:srgbClr val="FF0000"/>
                </a:solidFill>
              </a:rPr>
              <a:t>“in reach” </a:t>
            </a:r>
            <a:r>
              <a:rPr lang="en-US" altLang="en-US" sz="3600" dirty="0">
                <a:solidFill>
                  <a:srgbClr val="000000"/>
                </a:solidFill>
              </a:rPr>
              <a:t>to people in segregated settings:</a:t>
            </a:r>
          </a:p>
          <a:p>
            <a:pPr lvl="2"/>
            <a:r>
              <a:rPr lang="en-US" altLang="en-US" sz="3600" dirty="0">
                <a:solidFill>
                  <a:srgbClr val="000000"/>
                </a:solidFill>
              </a:rPr>
              <a:t>Education about services, integrated housing and employment and other integrated day services </a:t>
            </a:r>
          </a:p>
          <a:p>
            <a:pPr lvl="2"/>
            <a:r>
              <a:rPr lang="en-US" altLang="en-US" sz="3600" dirty="0">
                <a:solidFill>
                  <a:srgbClr val="000000"/>
                </a:solidFill>
              </a:rPr>
              <a:t>Visits to integrated settings and virtual tours</a:t>
            </a:r>
          </a:p>
          <a:p>
            <a:pPr lvl="2"/>
            <a:r>
              <a:rPr lang="en-US" altLang="en-US" sz="3600" dirty="0">
                <a:solidFill>
                  <a:srgbClr val="000000"/>
                </a:solidFill>
              </a:rPr>
              <a:t>Engagement with peers who have transitioned</a:t>
            </a:r>
          </a:p>
          <a:p>
            <a:pPr lvl="2"/>
            <a:r>
              <a:rPr lang="en-US" altLang="en-US" sz="3600" dirty="0">
                <a:solidFill>
                  <a:srgbClr val="000000"/>
                </a:solidFill>
              </a:rPr>
              <a:t>Family-to-family supports</a:t>
            </a:r>
          </a:p>
          <a:p>
            <a:pPr marL="457200" lvl="1" indent="0">
              <a:buNone/>
            </a:pPr>
            <a:endParaRPr lang="en-US" altLang="en-US" dirty="0"/>
          </a:p>
          <a:p>
            <a:pPr lvl="1"/>
            <a:endParaRPr lang="en-US" altLang="en-US" dirty="0"/>
          </a:p>
          <a:p>
            <a:pPr lvl="1"/>
            <a:endParaRPr lang="en-US" altLang="en-US" dirty="0"/>
          </a:p>
        </p:txBody>
      </p:sp>
    </p:spTree>
    <p:extLst>
      <p:ext uri="{BB962C8B-B14F-4D97-AF65-F5344CB8AC3E}">
        <p14:creationId xmlns:p14="http://schemas.microsoft.com/office/powerpoint/2010/main" val="96860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1572" y="2009104"/>
            <a:ext cx="10363200" cy="2096037"/>
          </a:xfrm>
        </p:spPr>
        <p:txBody>
          <a:bodyPr rtlCol="0">
            <a:noAutofit/>
          </a:bodyPr>
          <a:lstStyle/>
          <a:p>
            <a:pPr eaLnBrk="1" fontAlgn="auto" hangingPunct="1">
              <a:spcAft>
                <a:spcPts val="0"/>
              </a:spcAft>
              <a:defRPr/>
            </a:pPr>
            <a:r>
              <a:rPr lang="en-US" sz="3800" b="1" dirty="0">
                <a:latin typeface="Arial" panose="020B0604020202020204" pitchFamily="34" charset="0"/>
                <a:cs typeface="Arial" panose="020B0604020202020204" pitchFamily="34" charset="0"/>
              </a:rPr>
              <a:t>Policy Related to Meaningful Community Inclusion:  Opportunities and Challenges</a:t>
            </a:r>
          </a:p>
        </p:txBody>
      </p:sp>
      <p:sp>
        <p:nvSpPr>
          <p:cNvPr id="2051" name="Subtitle 2"/>
          <p:cNvSpPr>
            <a:spLocks noGrp="1"/>
          </p:cNvSpPr>
          <p:nvPr>
            <p:ph type="subTitle" idx="1"/>
          </p:nvPr>
        </p:nvSpPr>
        <p:spPr>
          <a:xfrm>
            <a:off x="1094704" y="4105141"/>
            <a:ext cx="10380372" cy="1767625"/>
          </a:xfrm>
        </p:spPr>
        <p:txBody>
          <a:bodyPr/>
          <a:lstStyle/>
          <a:p>
            <a:pPr marL="36513" eaLnBrk="1" hangingPunct="1">
              <a:lnSpc>
                <a:spcPct val="90000"/>
              </a:lnSpc>
              <a:spcBef>
                <a:spcPct val="0"/>
              </a:spcBef>
            </a:pPr>
            <a:endParaRPr lang="en-US" altLang="en-US" sz="2800" dirty="0">
              <a:solidFill>
                <a:schemeClr val="tx1"/>
              </a:solidFill>
              <a:latin typeface="Arial" panose="020B0604020202020204" pitchFamily="34" charset="0"/>
              <a:cs typeface="Arial" panose="020B0604020202020204" pitchFamily="34" charset="0"/>
            </a:endParaRPr>
          </a:p>
          <a:p>
            <a:pPr marL="36513" eaLnBrk="1" hangingPunct="1">
              <a:lnSpc>
                <a:spcPct val="90000"/>
              </a:lnSpc>
              <a:spcBef>
                <a:spcPct val="0"/>
              </a:spcBef>
            </a:pPr>
            <a:r>
              <a:rPr lang="en-US" altLang="en-US" sz="2800" dirty="0">
                <a:solidFill>
                  <a:schemeClr val="tx1"/>
                </a:solidFill>
                <a:latin typeface="Arial" panose="020B0604020202020204" pitchFamily="34" charset="0"/>
                <a:cs typeface="Arial" panose="020B0604020202020204" pitchFamily="34" charset="0"/>
              </a:rPr>
              <a:t>Alison Barkoff, J.D.</a:t>
            </a:r>
          </a:p>
          <a:p>
            <a:pPr marL="36513" eaLnBrk="1" hangingPunct="1">
              <a:lnSpc>
                <a:spcPct val="90000"/>
              </a:lnSpc>
              <a:spcBef>
                <a:spcPct val="0"/>
              </a:spcBef>
            </a:pPr>
            <a:r>
              <a:rPr lang="en-US" altLang="en-US" sz="2800" dirty="0">
                <a:solidFill>
                  <a:schemeClr val="tx1"/>
                </a:solidFill>
                <a:latin typeface="Arial" panose="020B0604020202020204" pitchFamily="34" charset="0"/>
                <a:cs typeface="Arial" panose="020B0604020202020204" pitchFamily="34" charset="0"/>
              </a:rPr>
              <a:t>Director of Advocacy, Center for Public Representation</a:t>
            </a:r>
          </a:p>
          <a:p>
            <a:pPr marL="36513" eaLnBrk="1" hangingPunct="1">
              <a:lnSpc>
                <a:spcPct val="90000"/>
              </a:lnSpc>
              <a:spcBef>
                <a:spcPct val="0"/>
              </a:spcBef>
            </a:pPr>
            <a:r>
              <a:rPr lang="en-US" altLang="en-US" sz="2800" dirty="0">
                <a:solidFill>
                  <a:schemeClr val="tx1"/>
                </a:solidFill>
                <a:latin typeface="Arial" panose="020B0604020202020204" pitchFamily="34" charset="0"/>
                <a:cs typeface="Arial" panose="020B0604020202020204" pitchFamily="34" charset="0"/>
              </a:rPr>
              <a:t>abarkoff@cpr-ma.org</a:t>
            </a:r>
          </a:p>
          <a:p>
            <a:pPr marL="36513" eaLnBrk="1" hangingPunct="1">
              <a:lnSpc>
                <a:spcPct val="90000"/>
              </a:lnSpc>
              <a:spcBef>
                <a:spcPct val="0"/>
              </a:spcBef>
            </a:pPr>
            <a:endParaRPr lang="en-US" altLang="en-US" sz="2800" dirty="0">
              <a:solidFill>
                <a:schemeClr val="tx1"/>
              </a:solidFill>
              <a:latin typeface="Arial" panose="020B0604020202020204" pitchFamily="34" charset="0"/>
              <a:cs typeface="Arial" panose="020B0604020202020204" pitchFamily="34" charset="0"/>
            </a:endParaRPr>
          </a:p>
          <a:p>
            <a:pPr marL="36513" eaLnBrk="1" hangingPunct="1">
              <a:lnSpc>
                <a:spcPct val="90000"/>
              </a:lnSpc>
              <a:spcBef>
                <a:spcPct val="0"/>
              </a:spcBef>
            </a:pPr>
            <a:r>
              <a:rPr lang="en-US" altLang="en-US" sz="2800" dirty="0">
                <a:solidFill>
                  <a:schemeClr val="tx1"/>
                </a:solidFill>
                <a:latin typeface="Arial" panose="020B0604020202020204" pitchFamily="34" charset="0"/>
                <a:cs typeface="Arial" panose="020B0604020202020204" pitchFamily="34" charset="0"/>
              </a:rPr>
              <a:t>Colorado Alliance Summit</a:t>
            </a:r>
          </a:p>
          <a:p>
            <a:pPr marL="36513" eaLnBrk="1" hangingPunct="1">
              <a:lnSpc>
                <a:spcPct val="90000"/>
              </a:lnSpc>
              <a:spcBef>
                <a:spcPct val="0"/>
              </a:spcBef>
            </a:pPr>
            <a:r>
              <a:rPr lang="en-US" altLang="en-US" sz="2800" dirty="0">
                <a:solidFill>
                  <a:schemeClr val="tx1"/>
                </a:solidFill>
                <a:latin typeface="Arial" panose="020B0604020202020204" pitchFamily="34" charset="0"/>
                <a:cs typeface="Arial" panose="020B0604020202020204" pitchFamily="34" charset="0"/>
              </a:rPr>
              <a:t>June 21, 2017</a:t>
            </a:r>
          </a:p>
          <a:p>
            <a:pPr marL="36513" algn="l" eaLnBrk="1" hangingPunct="1">
              <a:lnSpc>
                <a:spcPct val="90000"/>
              </a:lnSpc>
              <a:spcBef>
                <a:spcPct val="0"/>
              </a:spcBef>
            </a:pPr>
            <a:r>
              <a:rPr lang="en-US" altLang="en-US" sz="2800" dirty="0">
                <a:solidFill>
                  <a:schemeClr val="tx1"/>
                </a:solidFill>
                <a:latin typeface="Arial" panose="020B0604020202020204" pitchFamily="34"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572" y="540913"/>
            <a:ext cx="3381375" cy="1509019"/>
          </a:xfrm>
          <a:prstGeom prst="rect">
            <a:avLst/>
          </a:prstGeom>
          <a:noFill/>
          <a:ln>
            <a:noFill/>
          </a:ln>
        </p:spPr>
      </p:pic>
    </p:spTree>
    <p:extLst>
      <p:ext uri="{BB962C8B-B14F-4D97-AF65-F5344CB8AC3E}">
        <p14:creationId xmlns:p14="http://schemas.microsoft.com/office/powerpoint/2010/main" val="1016971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Olmstead </a:t>
            </a:r>
            <a:r>
              <a:rPr lang="en-US" b="1" dirty="0"/>
              <a:t>Guidance &amp; Enforcement</a:t>
            </a:r>
            <a:endParaRPr lang="en-US" b="1" i="1" dirty="0"/>
          </a:p>
        </p:txBody>
      </p:sp>
      <p:sp>
        <p:nvSpPr>
          <p:cNvPr id="3" name="Content Placeholder 2"/>
          <p:cNvSpPr>
            <a:spLocks noGrp="1"/>
          </p:cNvSpPr>
          <p:nvPr>
            <p:ph idx="1"/>
          </p:nvPr>
        </p:nvSpPr>
        <p:spPr/>
        <p:txBody>
          <a:bodyPr/>
          <a:lstStyle/>
          <a:p>
            <a:pPr lvl="0"/>
            <a:r>
              <a:rPr lang="en-US" dirty="0">
                <a:solidFill>
                  <a:prstClr val="black"/>
                </a:solidFill>
              </a:rPr>
              <a:t>Series of </a:t>
            </a:r>
            <a:r>
              <a:rPr lang="en-US" i="1" dirty="0">
                <a:solidFill>
                  <a:prstClr val="black"/>
                </a:solidFill>
              </a:rPr>
              <a:t>Olmstead </a:t>
            </a:r>
            <a:r>
              <a:rPr lang="en-US" dirty="0">
                <a:solidFill>
                  <a:prstClr val="black"/>
                </a:solidFill>
              </a:rPr>
              <a:t>guidance documents over the last several years from the Department of Justice:</a:t>
            </a:r>
          </a:p>
          <a:p>
            <a:pPr lvl="1"/>
            <a:r>
              <a:rPr lang="en-US" i="1" dirty="0">
                <a:solidFill>
                  <a:prstClr val="black"/>
                </a:solidFill>
              </a:rPr>
              <a:t>Olmstead </a:t>
            </a:r>
            <a:r>
              <a:rPr lang="en-US" dirty="0">
                <a:solidFill>
                  <a:prstClr val="black"/>
                </a:solidFill>
              </a:rPr>
              <a:t>Q&amp;A</a:t>
            </a:r>
            <a:endParaRPr lang="en-US" i="1" dirty="0">
              <a:solidFill>
                <a:prstClr val="black"/>
              </a:solidFill>
            </a:endParaRPr>
          </a:p>
          <a:p>
            <a:pPr lvl="1"/>
            <a:r>
              <a:rPr lang="en-US" i="1" dirty="0">
                <a:solidFill>
                  <a:prstClr val="black"/>
                </a:solidFill>
              </a:rPr>
              <a:t>Olmstead </a:t>
            </a:r>
            <a:r>
              <a:rPr lang="en-US" dirty="0">
                <a:solidFill>
                  <a:prstClr val="black"/>
                </a:solidFill>
              </a:rPr>
              <a:t>and Employment</a:t>
            </a:r>
          </a:p>
          <a:p>
            <a:pPr lvl="1"/>
            <a:r>
              <a:rPr lang="en-US" i="1" dirty="0">
                <a:solidFill>
                  <a:prstClr val="black"/>
                </a:solidFill>
              </a:rPr>
              <a:t>Olmstead</a:t>
            </a:r>
            <a:r>
              <a:rPr lang="en-US" dirty="0">
                <a:solidFill>
                  <a:prstClr val="black"/>
                </a:solidFill>
              </a:rPr>
              <a:t> and Criminal Justice</a:t>
            </a:r>
            <a:endParaRPr lang="en-US" dirty="0"/>
          </a:p>
          <a:p>
            <a:r>
              <a:rPr lang="en-US" dirty="0"/>
              <a:t>DOJ is the agency charged with </a:t>
            </a:r>
            <a:r>
              <a:rPr lang="en-US" i="1" dirty="0"/>
              <a:t>Olmstead </a:t>
            </a:r>
            <a:r>
              <a:rPr lang="en-US" dirty="0"/>
              <a:t>enforcement.  But private plaintiff (like P&amp;As and non-profits) can also bring </a:t>
            </a:r>
            <a:r>
              <a:rPr lang="en-US" i="1" dirty="0"/>
              <a:t>Olmstead </a:t>
            </a:r>
            <a:r>
              <a:rPr lang="en-US" dirty="0"/>
              <a:t>lawsuits</a:t>
            </a: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20</a:t>
            </a:fld>
            <a:endParaRPr lang="en-US" altLang="en-US"/>
          </a:p>
        </p:txBody>
      </p:sp>
    </p:spTree>
    <p:extLst>
      <p:ext uri="{BB962C8B-B14F-4D97-AF65-F5344CB8AC3E}">
        <p14:creationId xmlns:p14="http://schemas.microsoft.com/office/powerpoint/2010/main" val="1898788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Does </a:t>
            </a:r>
            <a:r>
              <a:rPr lang="en-US" b="1" i="1" dirty="0"/>
              <a:t>Olmstead </a:t>
            </a:r>
            <a:r>
              <a:rPr lang="en-US" b="1" dirty="0"/>
              <a:t>Require States to Provide a Choice of Segregated Services?</a:t>
            </a:r>
          </a:p>
        </p:txBody>
      </p:sp>
      <p:sp>
        <p:nvSpPr>
          <p:cNvPr id="3" name="Content Placeholder 2"/>
          <p:cNvSpPr>
            <a:spLocks noGrp="1"/>
          </p:cNvSpPr>
          <p:nvPr>
            <p:ph idx="1"/>
          </p:nvPr>
        </p:nvSpPr>
        <p:spPr/>
        <p:txBody>
          <a:bodyPr/>
          <a:lstStyle/>
          <a:p>
            <a:r>
              <a:rPr lang="en-US" sz="2800" dirty="0"/>
              <a:t>Some guardians have tried bringing </a:t>
            </a:r>
            <a:r>
              <a:rPr lang="en-US" sz="2800" i="1" dirty="0"/>
              <a:t>Olmstead </a:t>
            </a:r>
            <a:r>
              <a:rPr lang="en-US" sz="2800" dirty="0"/>
              <a:t>claims to stop closures of state-operated ICFs, citing the decision’s language about choice</a:t>
            </a:r>
          </a:p>
          <a:p>
            <a:r>
              <a:rPr lang="en-US" sz="2800" dirty="0"/>
              <a:t>Courts have consistently found, consistent with DOJ’s interpretation, that the ADA and </a:t>
            </a:r>
            <a:r>
              <a:rPr lang="en-US" sz="2800" i="1" dirty="0"/>
              <a:t>Olmstead </a:t>
            </a:r>
            <a:r>
              <a:rPr lang="en-US" sz="2800" dirty="0"/>
              <a:t>require states to provide services in integrated settings and not an obligation to provide them in institutions or segregated settings.</a:t>
            </a:r>
          </a:p>
          <a:p>
            <a:r>
              <a:rPr lang="en-US" sz="2800" dirty="0"/>
              <a:t>Courts have also found that there is no right to remain in a particular institution or segregated setting if a state chooses to close them.</a:t>
            </a:r>
          </a:p>
          <a:p>
            <a:r>
              <a:rPr lang="en-US" sz="2800" dirty="0"/>
              <a:t>This same rationale would apply to segregated day settings.</a:t>
            </a: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21</a:t>
            </a:fld>
            <a:endParaRPr lang="en-US" altLang="en-US"/>
          </a:p>
        </p:txBody>
      </p:sp>
    </p:spTree>
    <p:extLst>
      <p:ext uri="{BB962C8B-B14F-4D97-AF65-F5344CB8AC3E}">
        <p14:creationId xmlns:p14="http://schemas.microsoft.com/office/powerpoint/2010/main" val="2209779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711200" y="2743200"/>
            <a:ext cx="10972800" cy="1143000"/>
          </a:xfrm>
        </p:spPr>
        <p:txBody>
          <a:bodyPr/>
          <a:lstStyle/>
          <a:p>
            <a:r>
              <a:rPr lang="en-US" b="1" dirty="0"/>
              <a:t>Home and Community Based Services (HCBS) Settings Rule</a:t>
            </a:r>
          </a:p>
        </p:txBody>
      </p:sp>
    </p:spTree>
    <p:extLst>
      <p:ext uri="{BB962C8B-B14F-4D97-AF65-F5344CB8AC3E}">
        <p14:creationId xmlns:p14="http://schemas.microsoft.com/office/powerpoint/2010/main" val="1735635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Context for the HCBS Settings Rule</a:t>
            </a:r>
          </a:p>
        </p:txBody>
      </p:sp>
      <p:sp>
        <p:nvSpPr>
          <p:cNvPr id="3" name="Content Placeholder 2"/>
          <p:cNvSpPr>
            <a:spLocks noGrp="1"/>
          </p:cNvSpPr>
          <p:nvPr>
            <p:ph idx="1"/>
          </p:nvPr>
        </p:nvSpPr>
        <p:spPr>
          <a:xfrm>
            <a:off x="609600" y="1184857"/>
            <a:ext cx="10972800" cy="4941308"/>
          </a:xfrm>
        </p:spPr>
        <p:txBody>
          <a:bodyPr/>
          <a:lstStyle/>
          <a:p>
            <a:r>
              <a:rPr lang="en-US" dirty="0"/>
              <a:t>Concerns about segregation and isolation in “community” settings</a:t>
            </a:r>
          </a:p>
          <a:p>
            <a:r>
              <a:rPr lang="en-US" dirty="0"/>
              <a:t>Changing best practices in services</a:t>
            </a:r>
          </a:p>
          <a:p>
            <a:r>
              <a:rPr lang="en-US" dirty="0"/>
              <a:t>ADA and </a:t>
            </a:r>
            <a:r>
              <a:rPr lang="en-US" i="1" dirty="0"/>
              <a:t>Olmstead </a:t>
            </a:r>
            <a:r>
              <a:rPr lang="en-US" dirty="0"/>
              <a:t>enforcement challenging settings that segregated people with disabilities yet were funded by HCBS</a:t>
            </a:r>
          </a:p>
          <a:p>
            <a:r>
              <a:rPr lang="en-US" dirty="0"/>
              <a:t>Extensive public input</a:t>
            </a:r>
          </a:p>
          <a:p>
            <a:pPr lvl="1"/>
            <a:r>
              <a:rPr lang="en-US" dirty="0"/>
              <a:t>Went through multiple rounds of proposed rulemaking, with thousands of public comments </a:t>
            </a:r>
          </a:p>
          <a:p>
            <a:pPr lvl="1"/>
            <a:r>
              <a:rPr lang="en-US" dirty="0"/>
              <a:t>Rule morphed from being solely based on size or geographic location to one about individual experiences and community integration in both residential and non-residential services</a:t>
            </a:r>
          </a:p>
          <a:p>
            <a:endParaRPr lang="en-US" dirty="0"/>
          </a:p>
          <a:p>
            <a:pPr marL="457200" lvl="1" indent="0">
              <a:buNone/>
            </a:pPr>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23</a:t>
            </a:fld>
            <a:endParaRPr lang="en-US" altLang="en-US"/>
          </a:p>
        </p:txBody>
      </p:sp>
    </p:spTree>
    <p:extLst>
      <p:ext uri="{BB962C8B-B14F-4D97-AF65-F5344CB8AC3E}">
        <p14:creationId xmlns:p14="http://schemas.microsoft.com/office/powerpoint/2010/main" val="1120970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Opportunities Created by </a:t>
            </a:r>
            <a:br>
              <a:rPr lang="en-US" b="1" dirty="0"/>
            </a:br>
            <a:r>
              <a:rPr lang="en-US" b="1" dirty="0"/>
              <a:t>the HCBS Settings Rule</a:t>
            </a:r>
          </a:p>
        </p:txBody>
      </p:sp>
      <p:sp>
        <p:nvSpPr>
          <p:cNvPr id="3" name="Content Placeholder 2"/>
          <p:cNvSpPr>
            <a:spLocks noGrp="1"/>
          </p:cNvSpPr>
          <p:nvPr>
            <p:ph idx="1"/>
          </p:nvPr>
        </p:nvSpPr>
        <p:spPr/>
        <p:txBody>
          <a:bodyPr/>
          <a:lstStyle/>
          <a:p>
            <a:r>
              <a:rPr lang="en-US" sz="3600" dirty="0"/>
              <a:t>The HCBS settings rule provides an unprecedented opportunity to:</a:t>
            </a:r>
          </a:p>
          <a:p>
            <a:pPr lvl="1"/>
            <a:r>
              <a:rPr lang="en-US" sz="3600" dirty="0"/>
              <a:t>Expand capacity of more integrated and individualized services</a:t>
            </a:r>
          </a:p>
          <a:p>
            <a:pPr lvl="1"/>
            <a:r>
              <a:rPr lang="en-US" sz="3600" dirty="0"/>
              <a:t>Move state systems away from outdated, segregated service models</a:t>
            </a:r>
          </a:p>
          <a:p>
            <a:pPr lvl="1"/>
            <a:r>
              <a:rPr lang="en-US" sz="3600" dirty="0"/>
              <a:t>Help state comply with their obligations under </a:t>
            </a:r>
            <a:r>
              <a:rPr lang="en-US" sz="3600" i="1" dirty="0"/>
              <a:t>Olmstead </a:t>
            </a:r>
            <a:endParaRPr lang="en-US" sz="3600" dirty="0"/>
          </a:p>
          <a:p>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24</a:t>
            </a:fld>
            <a:endParaRPr lang="en-US" altLang="en-US"/>
          </a:p>
        </p:txBody>
      </p:sp>
    </p:spTree>
    <p:extLst>
      <p:ext uri="{BB962C8B-B14F-4D97-AF65-F5344CB8AC3E}">
        <p14:creationId xmlns:p14="http://schemas.microsoft.com/office/powerpoint/2010/main" val="1993931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Goal and Scope of HCBS Rule</a:t>
            </a:r>
          </a:p>
        </p:txBody>
      </p:sp>
      <p:sp>
        <p:nvSpPr>
          <p:cNvPr id="3" name="Content Placeholder 2"/>
          <p:cNvSpPr>
            <a:spLocks noGrp="1"/>
          </p:cNvSpPr>
          <p:nvPr>
            <p:ph idx="1"/>
          </p:nvPr>
        </p:nvSpPr>
        <p:spPr>
          <a:xfrm>
            <a:off x="609600" y="1600201"/>
            <a:ext cx="10972800" cy="4756150"/>
          </a:xfrm>
        </p:spPr>
        <p:txBody>
          <a:bodyPr/>
          <a:lstStyle/>
          <a:p>
            <a:pPr lvl="1">
              <a:buFont typeface="Arial" panose="020B0604020202020204" pitchFamily="34" charset="0"/>
              <a:buChar char="•"/>
            </a:pPr>
            <a:r>
              <a:rPr lang="en-US" sz="3600" dirty="0"/>
              <a:t>To “ensure that individuals receiving services through HCBS programs have </a:t>
            </a:r>
            <a:r>
              <a:rPr lang="en-US" sz="3600" dirty="0">
                <a:solidFill>
                  <a:srgbClr val="FF0000"/>
                </a:solidFill>
              </a:rPr>
              <a:t>full access to the benefits of community living</a:t>
            </a:r>
            <a:r>
              <a:rPr lang="en-US" sz="3600" dirty="0"/>
              <a:t>”</a:t>
            </a:r>
          </a:p>
          <a:p>
            <a:pPr lvl="1">
              <a:buFont typeface="Arial" panose="020B0604020202020204" pitchFamily="34" charset="0"/>
              <a:buChar char="•"/>
            </a:pPr>
            <a:r>
              <a:rPr lang="en-US" sz="3600" dirty="0"/>
              <a:t>To “further expand the opportunities for meaningful community integration in support of the </a:t>
            </a:r>
            <a:r>
              <a:rPr lang="en-US" sz="3600" dirty="0">
                <a:solidFill>
                  <a:srgbClr val="FF0000"/>
                </a:solidFill>
              </a:rPr>
              <a:t>goals of the ADA and the Supreme Court decision in </a:t>
            </a:r>
            <a:r>
              <a:rPr lang="en-US" sz="3600" i="1" dirty="0">
                <a:solidFill>
                  <a:srgbClr val="FF0000"/>
                </a:solidFill>
              </a:rPr>
              <a:t>Olmstead</a:t>
            </a:r>
            <a:r>
              <a:rPr lang="en-US" sz="3600" i="1" dirty="0"/>
              <a:t>”</a:t>
            </a:r>
            <a:r>
              <a:rPr lang="en-US" sz="3600" dirty="0"/>
              <a:t> </a:t>
            </a:r>
          </a:p>
          <a:p>
            <a:pPr lvl="1">
              <a:buFont typeface="Arial" panose="020B0604020202020204" pitchFamily="34" charset="0"/>
              <a:buChar char="•"/>
            </a:pPr>
            <a:r>
              <a:rPr lang="en-US" sz="3600" dirty="0"/>
              <a:t>Applies to all HCBS authorities</a:t>
            </a:r>
          </a:p>
          <a:p>
            <a:pPr marL="457200" lvl="1" indent="0">
              <a:buNone/>
            </a:pPr>
            <a:endParaRPr lang="en-US" sz="3600" dirty="0"/>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25</a:t>
            </a:fld>
            <a:endParaRPr lang="en-US" altLang="en-US"/>
          </a:p>
        </p:txBody>
      </p:sp>
    </p:spTree>
    <p:extLst>
      <p:ext uri="{BB962C8B-B14F-4D97-AF65-F5344CB8AC3E}">
        <p14:creationId xmlns:p14="http://schemas.microsoft.com/office/powerpoint/2010/main" val="3931751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Characteristics of Home and Community Based Settings</a:t>
            </a:r>
          </a:p>
        </p:txBody>
      </p:sp>
      <p:sp>
        <p:nvSpPr>
          <p:cNvPr id="3" name="Content Placeholder 2"/>
          <p:cNvSpPr>
            <a:spLocks noGrp="1"/>
          </p:cNvSpPr>
          <p:nvPr>
            <p:ph idx="1"/>
          </p:nvPr>
        </p:nvSpPr>
        <p:spPr/>
        <p:txBody>
          <a:bodyPr/>
          <a:lstStyle/>
          <a:p>
            <a:pPr marL="0" indent="0">
              <a:buNone/>
            </a:pPr>
            <a:r>
              <a:rPr lang="en-US" dirty="0"/>
              <a:t>An outcome oriented definition that focuses on the nature and quality of individuals’ experiences, including that the setting:</a:t>
            </a:r>
          </a:p>
          <a:p>
            <a:pPr marL="514350" indent="-457200">
              <a:buFont typeface="+mj-lt"/>
              <a:buAutoNum type="arabicPeriod"/>
            </a:pPr>
            <a:r>
              <a:rPr lang="en-US" dirty="0"/>
              <a:t>Is </a:t>
            </a:r>
            <a:r>
              <a:rPr lang="en-US" dirty="0">
                <a:solidFill>
                  <a:srgbClr val="FF0000"/>
                </a:solidFill>
              </a:rPr>
              <a:t>integrated in and supports access to the greater community</a:t>
            </a:r>
            <a:r>
              <a:rPr lang="en-US" dirty="0"/>
              <a:t>; </a:t>
            </a:r>
          </a:p>
          <a:p>
            <a:pPr marL="514350" indent="-457200">
              <a:buFont typeface="+mj-lt"/>
              <a:buAutoNum type="arabicPeriod"/>
            </a:pPr>
            <a:r>
              <a:rPr lang="en-US" dirty="0"/>
              <a:t>Provides </a:t>
            </a:r>
            <a:r>
              <a:rPr lang="en-US" dirty="0">
                <a:solidFill>
                  <a:srgbClr val="FF0000"/>
                </a:solidFill>
              </a:rPr>
              <a:t>opportunities to seek employment and work in competitive integrated settings</a:t>
            </a:r>
            <a:r>
              <a:rPr lang="en-US" dirty="0"/>
              <a:t>, engage in community life, and control personal resources </a:t>
            </a:r>
          </a:p>
          <a:p>
            <a:pPr marL="514350" indent="-457200">
              <a:buFont typeface="+mj-lt"/>
              <a:buAutoNum type="arabicPeriod"/>
            </a:pPr>
            <a:r>
              <a:rPr lang="en-US" dirty="0"/>
              <a:t>Is selected by the individual from among setting options, </a:t>
            </a:r>
            <a:r>
              <a:rPr lang="en-US" dirty="0">
                <a:solidFill>
                  <a:srgbClr val="FF0000"/>
                </a:solidFill>
              </a:rPr>
              <a:t>including non-disability specific settings</a:t>
            </a:r>
          </a:p>
          <a:p>
            <a:endParaRPr lang="en-US" dirty="0"/>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26</a:t>
            </a:fld>
            <a:endParaRPr lang="en-US" altLang="en-US"/>
          </a:p>
        </p:txBody>
      </p:sp>
    </p:spTree>
    <p:extLst>
      <p:ext uri="{BB962C8B-B14F-4D97-AF65-F5344CB8AC3E}">
        <p14:creationId xmlns:p14="http://schemas.microsoft.com/office/powerpoint/2010/main" val="3016983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HCBS Setting Characteristics (cont’d)</a:t>
            </a:r>
          </a:p>
        </p:txBody>
      </p:sp>
      <p:sp>
        <p:nvSpPr>
          <p:cNvPr id="3" name="Content Placeholder 2"/>
          <p:cNvSpPr>
            <a:spLocks noGrp="1"/>
          </p:cNvSpPr>
          <p:nvPr>
            <p:ph idx="1"/>
          </p:nvPr>
        </p:nvSpPr>
        <p:spPr>
          <a:xfrm>
            <a:off x="609600" y="1197735"/>
            <a:ext cx="10972800" cy="4928429"/>
          </a:xfrm>
        </p:spPr>
        <p:txBody>
          <a:bodyPr/>
          <a:lstStyle/>
          <a:p>
            <a:pPr marL="514350" indent="-514350">
              <a:buAutoNum type="arabicPeriod" startAt="4"/>
            </a:pPr>
            <a:r>
              <a:rPr lang="en-US" dirty="0"/>
              <a:t>Ensures the individual receives services in the community to the </a:t>
            </a:r>
            <a:r>
              <a:rPr lang="en-US" dirty="0">
                <a:solidFill>
                  <a:srgbClr val="FF0000"/>
                </a:solidFill>
              </a:rPr>
              <a:t>same degree of access </a:t>
            </a:r>
            <a:r>
              <a:rPr lang="en-US" dirty="0"/>
              <a:t>as individuals not receiving Medicaid HCBS</a:t>
            </a:r>
          </a:p>
          <a:p>
            <a:pPr marL="514350" indent="-514350">
              <a:buAutoNum type="arabicPeriod" startAt="4"/>
            </a:pPr>
            <a:r>
              <a:rPr lang="en-US" dirty="0"/>
              <a:t>Ensures an individual’s rights of </a:t>
            </a:r>
            <a:r>
              <a:rPr lang="en-US" dirty="0">
                <a:solidFill>
                  <a:srgbClr val="FF0000"/>
                </a:solidFill>
              </a:rPr>
              <a:t>privacy, dignity, respect, and freedom from coercion and restraint</a:t>
            </a:r>
          </a:p>
          <a:p>
            <a:pPr marL="514350" indent="-514350">
              <a:buAutoNum type="arabicPeriod" startAt="4"/>
            </a:pPr>
            <a:r>
              <a:rPr lang="en-US" dirty="0"/>
              <a:t>Optimizes </a:t>
            </a:r>
            <a:r>
              <a:rPr lang="en-US" dirty="0">
                <a:solidFill>
                  <a:srgbClr val="FF0000"/>
                </a:solidFill>
              </a:rPr>
              <a:t>individual initiative, autonomy, and independence </a:t>
            </a:r>
            <a:r>
              <a:rPr lang="en-US" dirty="0"/>
              <a:t>in making life choices </a:t>
            </a:r>
          </a:p>
          <a:p>
            <a:pPr marL="514350" indent="-514350">
              <a:buAutoNum type="arabicPeriod" startAt="4"/>
            </a:pPr>
            <a:r>
              <a:rPr lang="en-US" dirty="0"/>
              <a:t>Facilitates </a:t>
            </a:r>
            <a:r>
              <a:rPr lang="en-US" dirty="0">
                <a:solidFill>
                  <a:srgbClr val="FF0000"/>
                </a:solidFill>
              </a:rPr>
              <a:t>individual choice </a:t>
            </a:r>
            <a:r>
              <a:rPr lang="en-US" dirty="0"/>
              <a:t>regarding services and supports, and who provides them </a:t>
            </a:r>
          </a:p>
          <a:p>
            <a:pPr marL="0" indent="0">
              <a:buNone/>
            </a:pPr>
            <a:r>
              <a:rPr lang="en-US" dirty="0"/>
              <a:t>Additional requirements for provider-owned residential settings</a:t>
            </a:r>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27</a:t>
            </a:fld>
            <a:endParaRPr lang="en-US" altLang="en-US"/>
          </a:p>
        </p:txBody>
      </p:sp>
    </p:spTree>
    <p:extLst>
      <p:ext uri="{BB962C8B-B14F-4D97-AF65-F5344CB8AC3E}">
        <p14:creationId xmlns:p14="http://schemas.microsoft.com/office/powerpoint/2010/main" val="1202479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Additional Requirements for Provider-Owned Residential Settings</a:t>
            </a:r>
          </a:p>
        </p:txBody>
      </p:sp>
      <p:sp>
        <p:nvSpPr>
          <p:cNvPr id="3" name="Content Placeholder 2"/>
          <p:cNvSpPr>
            <a:spLocks noGrp="1"/>
          </p:cNvSpPr>
          <p:nvPr>
            <p:ph idx="1"/>
          </p:nvPr>
        </p:nvSpPr>
        <p:spPr/>
        <p:txBody>
          <a:bodyPr/>
          <a:lstStyle/>
          <a:p>
            <a:pPr lvl="1"/>
            <a:r>
              <a:rPr lang="en-US" dirty="0"/>
              <a:t>A lease or other legally enforceable agreement</a:t>
            </a:r>
          </a:p>
          <a:p>
            <a:pPr lvl="1"/>
            <a:r>
              <a:rPr lang="en-US" dirty="0"/>
              <a:t>Privacy in his or her unit and lockable doors</a:t>
            </a:r>
          </a:p>
          <a:p>
            <a:pPr lvl="1"/>
            <a:r>
              <a:rPr lang="en-US" dirty="0"/>
              <a:t>Choice of roommate</a:t>
            </a:r>
          </a:p>
          <a:p>
            <a:pPr lvl="1"/>
            <a:r>
              <a:rPr lang="en-US" dirty="0"/>
              <a:t>Freedom to furnish or decorate the unit</a:t>
            </a:r>
          </a:p>
          <a:p>
            <a:pPr lvl="1"/>
            <a:r>
              <a:rPr lang="en-US" dirty="0"/>
              <a:t>Control of his or her schedule, including access to food at any time</a:t>
            </a:r>
          </a:p>
          <a:p>
            <a:pPr lvl="1"/>
            <a:r>
              <a:rPr lang="en-US" dirty="0"/>
              <a:t>Right to visitors at any time</a:t>
            </a:r>
          </a:p>
          <a:p>
            <a:pPr lvl="1"/>
            <a:r>
              <a:rPr lang="en-US" dirty="0"/>
              <a:t>Physical accessibility of the setting (not modifiable) </a:t>
            </a:r>
          </a:p>
          <a:p>
            <a:pPr marL="342900" lvl="1" indent="-342900">
              <a:buFont typeface="Arial" panose="020B0604020202020204" pitchFamily="34" charset="0"/>
              <a:buChar char="•"/>
            </a:pPr>
            <a:r>
              <a:rPr lang="en-US" dirty="0"/>
              <a:t>Any modification of these conditions must be supported by a specific assessed need and justified in the person-centered plan; must first attempt alternative strategies and have periodic reviews</a:t>
            </a:r>
          </a:p>
          <a:p>
            <a:endParaRPr lang="en-US" dirty="0"/>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28</a:t>
            </a:fld>
            <a:endParaRPr lang="en-US" altLang="en-US"/>
          </a:p>
        </p:txBody>
      </p:sp>
    </p:spTree>
    <p:extLst>
      <p:ext uri="{BB962C8B-B14F-4D97-AF65-F5344CB8AC3E}">
        <p14:creationId xmlns:p14="http://schemas.microsoft.com/office/powerpoint/2010/main" val="3832840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States Must Assess and Categorize All Settings</a:t>
            </a:r>
            <a:br>
              <a:rPr lang="en-US" b="1" dirty="0"/>
            </a:br>
            <a:endParaRPr lang="en-US" b="1" dirty="0"/>
          </a:p>
        </p:txBody>
      </p:sp>
      <p:sp>
        <p:nvSpPr>
          <p:cNvPr id="3" name="Content Placeholder 2"/>
          <p:cNvSpPr>
            <a:spLocks noGrp="1"/>
          </p:cNvSpPr>
          <p:nvPr>
            <p:ph idx="1"/>
          </p:nvPr>
        </p:nvSpPr>
        <p:spPr>
          <a:xfrm>
            <a:off x="609600" y="1081825"/>
            <a:ext cx="10972800" cy="5044338"/>
          </a:xfrm>
        </p:spPr>
        <p:txBody>
          <a:bodyPr/>
          <a:lstStyle/>
          <a:p>
            <a:pPr marL="514350" indent="-514350">
              <a:buAutoNum type="arabicParenR"/>
            </a:pPr>
            <a:r>
              <a:rPr lang="en-US" dirty="0"/>
              <a:t>Meets </a:t>
            </a:r>
            <a:r>
              <a:rPr lang="en-US" u="sng" dirty="0"/>
              <a:t>all</a:t>
            </a:r>
            <a:r>
              <a:rPr lang="en-US" dirty="0"/>
              <a:t> requirements of the rules (or can with modifications)</a:t>
            </a:r>
          </a:p>
          <a:p>
            <a:pPr marL="514350" indent="-514350">
              <a:buAutoNum type="arabicParenR"/>
            </a:pPr>
            <a:r>
              <a:rPr lang="en-US" dirty="0"/>
              <a:t>Can </a:t>
            </a:r>
            <a:r>
              <a:rPr lang="en-US" u="sng" dirty="0"/>
              <a:t>never</a:t>
            </a:r>
            <a:r>
              <a:rPr lang="en-US" dirty="0"/>
              <a:t> meet requirements of the rules because it is an institution (nursing home, ICF, hospital or IMD)</a:t>
            </a:r>
          </a:p>
          <a:p>
            <a:pPr marL="514350" indent="-514350">
              <a:buAutoNum type="arabicParenR"/>
            </a:pPr>
            <a:r>
              <a:rPr lang="en-US" dirty="0"/>
              <a:t>Is </a:t>
            </a:r>
            <a:r>
              <a:rPr lang="en-US" u="sng" dirty="0"/>
              <a:t>presumed institutional</a:t>
            </a:r>
            <a:endParaRPr lang="en-US" dirty="0"/>
          </a:p>
          <a:p>
            <a:pPr marL="857250" lvl="1" indent="-457200"/>
            <a:r>
              <a:rPr lang="en-US" dirty="0"/>
              <a:t>Setting is unallowable unless a state can prove through a “heightened scrutiny” process that the setting overcomes the institutional presumption and meets the rules’ requirements</a:t>
            </a: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29</a:t>
            </a:fld>
            <a:endParaRPr lang="en-US" altLang="en-US"/>
          </a:p>
        </p:txBody>
      </p:sp>
    </p:spTree>
    <p:extLst>
      <p:ext uri="{BB962C8B-B14F-4D97-AF65-F5344CB8AC3E}">
        <p14:creationId xmlns:p14="http://schemas.microsoft.com/office/powerpoint/2010/main" val="2368331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the Vision of a System </a:t>
            </a:r>
            <a:br>
              <a:rPr lang="en-US" b="1" dirty="0"/>
            </a:br>
            <a:r>
              <a:rPr lang="en-US" b="1" dirty="0"/>
              <a:t>For People with Disabilities?</a:t>
            </a:r>
          </a:p>
        </p:txBody>
      </p:sp>
      <p:sp>
        <p:nvSpPr>
          <p:cNvPr id="3" name="Content Placeholder 2"/>
          <p:cNvSpPr>
            <a:spLocks noGrp="1"/>
          </p:cNvSpPr>
          <p:nvPr>
            <p:ph idx="1"/>
          </p:nvPr>
        </p:nvSpPr>
        <p:spPr>
          <a:xfrm>
            <a:off x="609600" y="1687132"/>
            <a:ext cx="10972800" cy="4646056"/>
          </a:xfrm>
        </p:spPr>
        <p:txBody>
          <a:bodyPr/>
          <a:lstStyle/>
          <a:p>
            <a:r>
              <a:rPr lang="en-US" dirty="0"/>
              <a:t>Support people with disabilities to </a:t>
            </a:r>
            <a:r>
              <a:rPr lang="en-US" dirty="0">
                <a:solidFill>
                  <a:srgbClr val="FF0000"/>
                </a:solidFill>
              </a:rPr>
              <a:t>have lives like people without disabilities</a:t>
            </a:r>
            <a:endParaRPr lang="en-US" sz="1100" dirty="0">
              <a:solidFill>
                <a:srgbClr val="FF0000"/>
              </a:solidFill>
            </a:endParaRPr>
          </a:p>
          <a:p>
            <a:r>
              <a:rPr lang="en-US" dirty="0"/>
              <a:t>Provide opportunities for </a:t>
            </a:r>
            <a:r>
              <a:rPr lang="en-US" dirty="0">
                <a:solidFill>
                  <a:srgbClr val="FF0000"/>
                </a:solidFill>
              </a:rPr>
              <a:t>true integration, independence, choice, and self-determination </a:t>
            </a:r>
            <a:r>
              <a:rPr lang="en-US" dirty="0"/>
              <a:t>in all aspects of life – where people live, how they spend their days, and real community membership</a:t>
            </a:r>
          </a:p>
          <a:p>
            <a:r>
              <a:rPr lang="en-US" dirty="0"/>
              <a:t>Ensure </a:t>
            </a:r>
            <a:r>
              <a:rPr lang="en-US" dirty="0">
                <a:solidFill>
                  <a:srgbClr val="FF0000"/>
                </a:solidFill>
              </a:rPr>
              <a:t>quality services</a:t>
            </a:r>
            <a:r>
              <a:rPr lang="en-US" dirty="0"/>
              <a:t> that meet people’s needs and help them achieve goals they have identified through real person-centered planning</a:t>
            </a:r>
          </a:p>
          <a:p>
            <a:pPr marL="0" indent="0">
              <a:buNone/>
            </a:pPr>
            <a:endParaRPr lang="en-US" sz="1800" dirty="0"/>
          </a:p>
          <a:p>
            <a:pPr marL="0" indent="0">
              <a:buNone/>
            </a:pPr>
            <a:endParaRPr lang="en-US" dirty="0"/>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3</a:t>
            </a:fld>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Presumptively Institutional Settings</a:t>
            </a:r>
          </a:p>
        </p:txBody>
      </p:sp>
      <p:sp>
        <p:nvSpPr>
          <p:cNvPr id="3" name="Content Placeholder 2"/>
          <p:cNvSpPr>
            <a:spLocks noGrp="1"/>
          </p:cNvSpPr>
          <p:nvPr>
            <p:ph idx="1"/>
          </p:nvPr>
        </p:nvSpPr>
        <p:spPr>
          <a:xfrm>
            <a:off x="609600" y="1417638"/>
            <a:ext cx="10972800" cy="4708526"/>
          </a:xfrm>
        </p:spPr>
        <p:txBody>
          <a:bodyPr/>
          <a:lstStyle/>
          <a:p>
            <a:r>
              <a:rPr lang="en-US" dirty="0"/>
              <a:t>Settings in facilities providing inpatient institutional services</a:t>
            </a:r>
          </a:p>
          <a:p>
            <a:r>
              <a:rPr lang="en-US" dirty="0"/>
              <a:t>Settings on the grounds of, or adjacent to, a public institution</a:t>
            </a:r>
          </a:p>
          <a:p>
            <a:r>
              <a:rPr lang="en-US" dirty="0"/>
              <a:t>Settings that </a:t>
            </a:r>
            <a:r>
              <a:rPr lang="en-US" dirty="0">
                <a:solidFill>
                  <a:srgbClr val="FF0000"/>
                </a:solidFill>
              </a:rPr>
              <a:t>have the effect of isolating HCBS recipients from the broader community.  </a:t>
            </a:r>
            <a:r>
              <a:rPr lang="en-US" dirty="0"/>
              <a:t>Characteristics may include:</a:t>
            </a:r>
          </a:p>
          <a:p>
            <a:pPr lvl="1"/>
            <a:r>
              <a:rPr lang="en-US" sz="3200" dirty="0"/>
              <a:t>Designed specifically for PWD or with specific disabilities</a:t>
            </a:r>
          </a:p>
          <a:p>
            <a:pPr lvl="1"/>
            <a:r>
              <a:rPr lang="en-US" sz="3200" dirty="0"/>
              <a:t>Comprised primarily of PWD and staff providing services</a:t>
            </a:r>
          </a:p>
          <a:p>
            <a:pPr lvl="1"/>
            <a:r>
              <a:rPr lang="en-US" sz="3200" dirty="0"/>
              <a:t>PWD are provided multiple types of services onsite</a:t>
            </a:r>
          </a:p>
          <a:p>
            <a:pPr lvl="1"/>
            <a:r>
              <a:rPr lang="en-US" sz="3200" dirty="0"/>
              <a:t>PWD have limited interaction with the broader community</a:t>
            </a:r>
          </a:p>
          <a:p>
            <a:pPr lvl="1"/>
            <a:r>
              <a:rPr lang="en-US" sz="3200" dirty="0"/>
              <a:t>Use restrictive interventions</a:t>
            </a:r>
          </a:p>
          <a:p>
            <a:pPr marL="0" indent="0">
              <a:buNone/>
            </a:pPr>
            <a:endParaRPr lang="en-US" dirty="0"/>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30</a:t>
            </a:fld>
            <a:endParaRPr lang="en-US" altLang="en-US"/>
          </a:p>
        </p:txBody>
      </p:sp>
    </p:spTree>
    <p:extLst>
      <p:ext uri="{BB962C8B-B14F-4D97-AF65-F5344CB8AC3E}">
        <p14:creationId xmlns:p14="http://schemas.microsoft.com/office/powerpoint/2010/main" val="3734608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Settings that Isolate</a:t>
            </a:r>
          </a:p>
        </p:txBody>
      </p:sp>
      <p:sp>
        <p:nvSpPr>
          <p:cNvPr id="3" name="Content Placeholder 2"/>
          <p:cNvSpPr>
            <a:spLocks noGrp="1"/>
          </p:cNvSpPr>
          <p:nvPr>
            <p:ph idx="1"/>
          </p:nvPr>
        </p:nvSpPr>
        <p:spPr>
          <a:xfrm>
            <a:off x="609600" y="1210615"/>
            <a:ext cx="10972800" cy="4915550"/>
          </a:xfrm>
        </p:spPr>
        <p:txBody>
          <a:bodyPr/>
          <a:lstStyle/>
          <a:p>
            <a:r>
              <a:rPr lang="en-US" dirty="0"/>
              <a:t>CMS has provided specific examples of residential settings that isolate, including:</a:t>
            </a:r>
          </a:p>
          <a:p>
            <a:pPr lvl="1"/>
            <a:r>
              <a:rPr lang="en-US" dirty="0"/>
              <a:t>Disability-specific farms</a:t>
            </a:r>
          </a:p>
          <a:p>
            <a:pPr lvl="1"/>
            <a:r>
              <a:rPr lang="en-US" dirty="0"/>
              <a:t>Gated disability communities</a:t>
            </a:r>
          </a:p>
          <a:p>
            <a:pPr lvl="1"/>
            <a:r>
              <a:rPr lang="en-US" dirty="0"/>
              <a:t>Residential schools</a:t>
            </a:r>
          </a:p>
          <a:p>
            <a:pPr lvl="1"/>
            <a:r>
              <a:rPr lang="en-US" dirty="0"/>
              <a:t>Congregate, disability-specific settings that are co-located and operationally related</a:t>
            </a:r>
          </a:p>
          <a:p>
            <a:r>
              <a:rPr lang="en-US" dirty="0"/>
              <a:t>CMS has not provided specific examples of non-residential settings that isolate</a:t>
            </a:r>
          </a:p>
          <a:p>
            <a:pPr lvl="1"/>
            <a:r>
              <a:rPr lang="en-US" dirty="0"/>
              <a:t>But it has made clear </a:t>
            </a:r>
            <a:r>
              <a:rPr lang="en-US" dirty="0">
                <a:solidFill>
                  <a:srgbClr val="FF0000"/>
                </a:solidFill>
              </a:rPr>
              <a:t>the “settings that isolate” guidance applies to non-residential settings too </a:t>
            </a: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31</a:t>
            </a:fld>
            <a:endParaRPr lang="en-US" altLang="en-US"/>
          </a:p>
        </p:txBody>
      </p:sp>
    </p:spTree>
    <p:extLst>
      <p:ext uri="{BB962C8B-B14F-4D97-AF65-F5344CB8AC3E}">
        <p14:creationId xmlns:p14="http://schemas.microsoft.com/office/powerpoint/2010/main" val="1520472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CMS Guidance: Residential Settings</a:t>
            </a:r>
          </a:p>
        </p:txBody>
      </p:sp>
      <p:sp>
        <p:nvSpPr>
          <p:cNvPr id="3" name="Content Placeholder 2"/>
          <p:cNvSpPr>
            <a:spLocks noGrp="1"/>
          </p:cNvSpPr>
          <p:nvPr>
            <p:ph idx="1"/>
          </p:nvPr>
        </p:nvSpPr>
        <p:spPr>
          <a:xfrm>
            <a:off x="609600" y="1417639"/>
            <a:ext cx="10972800" cy="4800282"/>
          </a:xfrm>
        </p:spPr>
        <p:txBody>
          <a:bodyPr/>
          <a:lstStyle/>
          <a:p>
            <a:r>
              <a:rPr lang="en-US" dirty="0"/>
              <a:t>Individuals must be given an </a:t>
            </a:r>
            <a:r>
              <a:rPr lang="en-US" dirty="0">
                <a:solidFill>
                  <a:srgbClr val="FF0000"/>
                </a:solidFill>
              </a:rPr>
              <a:t>option of a non-disability specific setting</a:t>
            </a:r>
            <a:r>
              <a:rPr lang="en-US" dirty="0"/>
              <a:t> (like own home/apartment) and of a private unit</a:t>
            </a:r>
          </a:p>
          <a:p>
            <a:r>
              <a:rPr lang="en-US" dirty="0"/>
              <a:t>Rule does not set a size limit for residential settings but states can set size restrictions/limitations</a:t>
            </a:r>
          </a:p>
          <a:p>
            <a:pPr lvl="1"/>
            <a:r>
              <a:rPr lang="en-US" dirty="0">
                <a:solidFill>
                  <a:srgbClr val="FF0000"/>
                </a:solidFill>
              </a:rPr>
              <a:t>Align with research supporting better quality and more integration in smaller settings</a:t>
            </a:r>
          </a:p>
          <a:p>
            <a:r>
              <a:rPr lang="en-US" dirty="0"/>
              <a:t>Settings on grounds of/adjacent to institutions may be “presumptively institutional;” states can completely prohibit</a:t>
            </a:r>
          </a:p>
          <a:p>
            <a:r>
              <a:rPr lang="en-US" dirty="0">
                <a:solidFill>
                  <a:srgbClr val="FF0000"/>
                </a:solidFill>
              </a:rPr>
              <a:t>States shouldn’t be building new “presumptively institutional” settings </a:t>
            </a:r>
            <a:r>
              <a:rPr lang="en-US" dirty="0"/>
              <a:t>and instead should focus on more integrated models</a:t>
            </a: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32</a:t>
            </a:fld>
            <a:endParaRPr lang="en-US" altLang="en-US"/>
          </a:p>
        </p:txBody>
      </p:sp>
    </p:spTree>
    <p:extLst>
      <p:ext uri="{BB962C8B-B14F-4D97-AF65-F5344CB8AC3E}">
        <p14:creationId xmlns:p14="http://schemas.microsoft.com/office/powerpoint/2010/main" val="446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12815"/>
          </a:xfrm>
        </p:spPr>
        <p:txBody>
          <a:bodyPr/>
          <a:lstStyle/>
          <a:p>
            <a:r>
              <a:rPr lang="en-US" b="1" dirty="0"/>
              <a:t>CMS Guidance: Non-Residential Settings</a:t>
            </a:r>
          </a:p>
        </p:txBody>
      </p:sp>
      <p:sp>
        <p:nvSpPr>
          <p:cNvPr id="3" name="Content Placeholder 2"/>
          <p:cNvSpPr>
            <a:spLocks noGrp="1"/>
          </p:cNvSpPr>
          <p:nvPr>
            <p:ph idx="1"/>
          </p:nvPr>
        </p:nvSpPr>
        <p:spPr>
          <a:xfrm>
            <a:off x="628996" y="1047404"/>
            <a:ext cx="10972800" cy="5187141"/>
          </a:xfrm>
        </p:spPr>
        <p:txBody>
          <a:bodyPr/>
          <a:lstStyle/>
          <a:p>
            <a:r>
              <a:rPr lang="en-US" dirty="0"/>
              <a:t>Individuals must be given an option of a </a:t>
            </a:r>
            <a:r>
              <a:rPr lang="en-US" dirty="0">
                <a:solidFill>
                  <a:srgbClr val="FF0000"/>
                </a:solidFill>
              </a:rPr>
              <a:t>non-disability specific setting</a:t>
            </a:r>
            <a:r>
              <a:rPr lang="en-US" dirty="0"/>
              <a:t> (like employment in a mainstream job)</a:t>
            </a:r>
          </a:p>
          <a:p>
            <a:r>
              <a:rPr lang="en-US" dirty="0"/>
              <a:t>Facility-based day settings and settings on the grounds of institutions must be closely examined and may be presumptively institutional </a:t>
            </a:r>
          </a:p>
          <a:p>
            <a:pPr lvl="1"/>
            <a:r>
              <a:rPr lang="en-US" dirty="0"/>
              <a:t>States can require all day services (including pre-vocational services) to be community-based</a:t>
            </a:r>
            <a:endParaRPr lang="en-US" dirty="0">
              <a:solidFill>
                <a:srgbClr val="FF0000"/>
              </a:solidFill>
            </a:endParaRPr>
          </a:p>
          <a:p>
            <a:r>
              <a:rPr lang="en-US" dirty="0">
                <a:solidFill>
                  <a:srgbClr val="FF0000"/>
                </a:solidFill>
              </a:rPr>
              <a:t>Reverse integration </a:t>
            </a:r>
            <a:r>
              <a:rPr lang="en-US" dirty="0"/>
              <a:t>is not alone a sufficient strategy to comply with the community integration requirements of the rule </a:t>
            </a:r>
          </a:p>
          <a:p>
            <a:pPr marL="457200" lvl="1" indent="0">
              <a:buNone/>
            </a:pPr>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33</a:t>
            </a:fld>
            <a:endParaRPr lang="en-US" altLang="en-US"/>
          </a:p>
        </p:txBody>
      </p:sp>
    </p:spTree>
    <p:extLst>
      <p:ext uri="{BB962C8B-B14F-4D97-AF65-F5344CB8AC3E}">
        <p14:creationId xmlns:p14="http://schemas.microsoft.com/office/powerpoint/2010/main" val="4047387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30955"/>
          </a:xfrm>
        </p:spPr>
        <p:txBody>
          <a:bodyPr/>
          <a:lstStyle/>
          <a:p>
            <a:r>
              <a:rPr lang="en-US" b="1" dirty="0"/>
              <a:t>Non-Residential Guidance (cont’d)</a:t>
            </a:r>
          </a:p>
        </p:txBody>
      </p:sp>
      <p:sp>
        <p:nvSpPr>
          <p:cNvPr id="3" name="Content Placeholder 2"/>
          <p:cNvSpPr>
            <a:spLocks noGrp="1"/>
          </p:cNvSpPr>
          <p:nvPr>
            <p:ph idx="1"/>
          </p:nvPr>
        </p:nvSpPr>
        <p:spPr>
          <a:xfrm>
            <a:off x="609600" y="1176252"/>
            <a:ext cx="10972800" cy="4783973"/>
          </a:xfrm>
        </p:spPr>
        <p:txBody>
          <a:bodyPr/>
          <a:lstStyle/>
          <a:p>
            <a:r>
              <a:rPr lang="en-US" dirty="0"/>
              <a:t>Employment settings</a:t>
            </a:r>
          </a:p>
          <a:p>
            <a:pPr lvl="1"/>
            <a:r>
              <a:rPr lang="en-US" dirty="0"/>
              <a:t>Do they “provide individuals with the opportunity to participate in negotiating his/her work schedule, break/lunch times and leave and medical benefits with his/her employer to the same extent as individuals not receiving Medicaid funded HCBS?” </a:t>
            </a:r>
          </a:p>
          <a:p>
            <a:pPr lvl="1"/>
            <a:r>
              <a:rPr lang="en-US" dirty="0"/>
              <a:t>Is the individual is receiving the “right service” if competitive, integrated employment is the desired outcome?</a:t>
            </a:r>
          </a:p>
          <a:p>
            <a:r>
              <a:rPr lang="en-US" dirty="0"/>
              <a:t>Some day settings will need to be closely examined as </a:t>
            </a:r>
            <a:r>
              <a:rPr lang="en-US" dirty="0">
                <a:solidFill>
                  <a:srgbClr val="FF0000"/>
                </a:solidFill>
              </a:rPr>
              <a:t>potential day “settings that isolate”</a:t>
            </a:r>
            <a:r>
              <a:rPr lang="en-US" dirty="0"/>
              <a:t> – sheltered workshops, facility-based day habilitation, adult day health, and day treatment programs</a:t>
            </a:r>
          </a:p>
          <a:p>
            <a:pPr lvl="1"/>
            <a:endParaRPr lang="en-US" dirty="0"/>
          </a:p>
          <a:p>
            <a:pPr lvl="1"/>
            <a:endParaRPr lang="en-US" dirty="0"/>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34</a:t>
            </a:fld>
            <a:endParaRPr lang="en-US" altLang="en-US" dirty="0"/>
          </a:p>
        </p:txBody>
      </p:sp>
    </p:spTree>
    <p:extLst>
      <p:ext uri="{BB962C8B-B14F-4D97-AF65-F5344CB8AC3E}">
        <p14:creationId xmlns:p14="http://schemas.microsoft.com/office/powerpoint/2010/main" val="669430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CMS Guidance: Heightened Scrutiny</a:t>
            </a:r>
          </a:p>
        </p:txBody>
      </p:sp>
      <p:sp>
        <p:nvSpPr>
          <p:cNvPr id="3" name="Content Placeholder 2"/>
          <p:cNvSpPr>
            <a:spLocks noGrp="1"/>
          </p:cNvSpPr>
          <p:nvPr>
            <p:ph idx="1"/>
          </p:nvPr>
        </p:nvSpPr>
        <p:spPr>
          <a:xfrm>
            <a:off x="609600" y="1305099"/>
            <a:ext cx="10972800" cy="4821066"/>
          </a:xfrm>
        </p:spPr>
        <p:txBody>
          <a:bodyPr/>
          <a:lstStyle/>
          <a:p>
            <a:r>
              <a:rPr lang="en-US" dirty="0"/>
              <a:t>CMS review the heightened scrutiny request to determine:</a:t>
            </a:r>
          </a:p>
          <a:p>
            <a:pPr lvl="1"/>
            <a:r>
              <a:rPr lang="en-US" u="sng" dirty="0"/>
              <a:t>Every one </a:t>
            </a:r>
            <a:r>
              <a:rPr lang="en-US" dirty="0"/>
              <a:t>of HCBS characteristics is met for </a:t>
            </a:r>
            <a:r>
              <a:rPr lang="en-US" u="sng" dirty="0"/>
              <a:t>every</a:t>
            </a:r>
            <a:r>
              <a:rPr lang="en-US" dirty="0"/>
              <a:t> resident;</a:t>
            </a:r>
          </a:p>
          <a:p>
            <a:pPr lvl="1"/>
            <a:r>
              <a:rPr lang="en-US" dirty="0"/>
              <a:t>People in the setting are not isolated from the greater community</a:t>
            </a:r>
          </a:p>
          <a:p>
            <a:pPr lvl="2"/>
            <a:r>
              <a:rPr lang="en-US" dirty="0"/>
              <a:t>Proximity to resources, activities and transportation</a:t>
            </a:r>
          </a:p>
          <a:p>
            <a:pPr lvl="2"/>
            <a:r>
              <a:rPr lang="en-US" dirty="0"/>
              <a:t>Varied schedules based on interests; not all activities provider organized</a:t>
            </a:r>
          </a:p>
          <a:p>
            <a:pPr lvl="2"/>
            <a:r>
              <a:rPr lang="en-US" dirty="0"/>
              <a:t>Activities that foster relationships with community members</a:t>
            </a:r>
          </a:p>
          <a:p>
            <a:pPr lvl="2"/>
            <a:r>
              <a:rPr lang="en-US" dirty="0"/>
              <a:t>Choice of setting (including non-disability specific setting)</a:t>
            </a:r>
          </a:p>
          <a:p>
            <a:pPr lvl="2"/>
            <a:r>
              <a:rPr lang="en-US" dirty="0"/>
              <a:t>People without disabilities consider it part of their community</a:t>
            </a:r>
          </a:p>
          <a:p>
            <a:pPr lvl="1"/>
            <a:r>
              <a:rPr lang="en-US" u="sng" dirty="0"/>
              <a:t>Strong evidence</a:t>
            </a:r>
            <a:r>
              <a:rPr lang="en-US" dirty="0"/>
              <a:t> that the setting does not have institutional qualities </a:t>
            </a:r>
          </a:p>
          <a:p>
            <a:pPr lvl="2"/>
            <a:r>
              <a:rPr lang="en-US" sz="2800" dirty="0"/>
              <a:t>Different practices, provider qualifications, no interconnectedness</a:t>
            </a: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35</a:t>
            </a:fld>
            <a:endParaRPr lang="en-US" altLang="en-US"/>
          </a:p>
        </p:txBody>
      </p:sp>
    </p:spTree>
    <p:extLst>
      <p:ext uri="{BB962C8B-B14F-4D97-AF65-F5344CB8AC3E}">
        <p14:creationId xmlns:p14="http://schemas.microsoft.com/office/powerpoint/2010/main" val="1296267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Recent Updates from CMS:  </a:t>
            </a:r>
            <a:br>
              <a:rPr lang="en-US" b="1" dirty="0"/>
            </a:br>
            <a:r>
              <a:rPr lang="en-US" b="1" dirty="0"/>
              <a:t>Extended Implementation Timeline</a:t>
            </a:r>
          </a:p>
        </p:txBody>
      </p:sp>
      <p:sp>
        <p:nvSpPr>
          <p:cNvPr id="3" name="Content Placeholder 2"/>
          <p:cNvSpPr>
            <a:spLocks noGrp="1"/>
          </p:cNvSpPr>
          <p:nvPr>
            <p:ph idx="1"/>
          </p:nvPr>
        </p:nvSpPr>
        <p:spPr/>
        <p:txBody>
          <a:bodyPr/>
          <a:lstStyle/>
          <a:p>
            <a:r>
              <a:rPr lang="en-US" dirty="0"/>
              <a:t>March 15, 2017 letter from Sec. Price and Administrator </a:t>
            </a:r>
            <a:r>
              <a:rPr lang="en-US" dirty="0" err="1"/>
              <a:t>Verma</a:t>
            </a:r>
            <a:r>
              <a:rPr lang="en-US" dirty="0"/>
              <a:t> to states regarding Medicaid flexibility:</a:t>
            </a:r>
          </a:p>
          <a:p>
            <a:pPr lvl="1"/>
            <a:r>
              <a:rPr lang="en-US" dirty="0"/>
              <a:t>“In recognition of the significance of the reform effort underway, CMS will work toward providing additional time for states to comply” with the HCBS Settings  Rule</a:t>
            </a:r>
          </a:p>
          <a:p>
            <a:pPr lvl="1"/>
            <a:r>
              <a:rPr lang="en-US" dirty="0"/>
              <a:t>“We will be examining ways in which we can improve our engagement with states on implementation of the HCBS settings rule, including greater state involvement in the process of assessing compliance of specific settings”</a:t>
            </a:r>
          </a:p>
          <a:p>
            <a:r>
              <a:rPr lang="en-US" dirty="0"/>
              <a:t>Expect imminently guidance from CMS re extension of timeframe – likely just for implementation, not STP approvals</a:t>
            </a: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36</a:t>
            </a:fld>
            <a:endParaRPr lang="en-US" altLang="en-US"/>
          </a:p>
        </p:txBody>
      </p:sp>
    </p:spTree>
    <p:extLst>
      <p:ext uri="{BB962C8B-B14F-4D97-AF65-F5344CB8AC3E}">
        <p14:creationId xmlns:p14="http://schemas.microsoft.com/office/powerpoint/2010/main" val="3151806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Recent Updates from CMS:  </a:t>
            </a:r>
            <a:br>
              <a:rPr lang="en-US" b="1" dirty="0"/>
            </a:br>
            <a:r>
              <a:rPr lang="en-US" b="1" dirty="0"/>
              <a:t>Extended Implementation Timeline</a:t>
            </a:r>
          </a:p>
        </p:txBody>
      </p:sp>
      <p:sp>
        <p:nvSpPr>
          <p:cNvPr id="3" name="Content Placeholder 2"/>
          <p:cNvSpPr>
            <a:spLocks noGrp="1"/>
          </p:cNvSpPr>
          <p:nvPr>
            <p:ph idx="1"/>
          </p:nvPr>
        </p:nvSpPr>
        <p:spPr/>
        <p:txBody>
          <a:bodyPr/>
          <a:lstStyle/>
          <a:p>
            <a:pPr marL="0" indent="0">
              <a:buNone/>
            </a:pPr>
            <a:r>
              <a:rPr lang="en-US" dirty="0"/>
              <a:t>May 9, 2017 CMCS Informational Bulletin</a:t>
            </a:r>
          </a:p>
          <a:p>
            <a:pPr lvl="1"/>
            <a:r>
              <a:rPr lang="en-US" dirty="0"/>
              <a:t>“Promoting Community integration remains a high priority for CMS” and “acknowledge the important work underway at the state level in implementing” the HCBS Settings Rule</a:t>
            </a:r>
          </a:p>
          <a:p>
            <a:pPr lvl="1"/>
            <a:r>
              <a:rPr lang="en-US" dirty="0"/>
              <a:t>STPs for settings </a:t>
            </a:r>
            <a:r>
              <a:rPr lang="en-US" u="sng" dirty="0"/>
              <a:t>operating before March 17, 2014</a:t>
            </a:r>
            <a:r>
              <a:rPr lang="en-US" dirty="0"/>
              <a:t>; meaning all new settings must comply with the rule (consistent with prior guidance)</a:t>
            </a:r>
          </a:p>
          <a:p>
            <a:pPr lvl="1"/>
            <a:r>
              <a:rPr lang="en-US" dirty="0"/>
              <a:t>Final STP </a:t>
            </a:r>
            <a:r>
              <a:rPr lang="en-US" u="sng" dirty="0"/>
              <a:t>approval</a:t>
            </a:r>
            <a:r>
              <a:rPr lang="en-US" dirty="0"/>
              <a:t> by original deadline of March 17, 2019</a:t>
            </a:r>
          </a:p>
          <a:p>
            <a:pPr lvl="1"/>
            <a:r>
              <a:rPr lang="en-US" dirty="0"/>
              <a:t>Three extra years for </a:t>
            </a:r>
            <a:r>
              <a:rPr lang="en-US" u="sng" dirty="0"/>
              <a:t>implementation</a:t>
            </a:r>
            <a:r>
              <a:rPr lang="en-US" dirty="0"/>
              <a:t> of STP to be “helpful to states to ensure compliance activities are collaborative, transparent &amp; timely”</a:t>
            </a:r>
          </a:p>
          <a:p>
            <a:pPr lvl="1"/>
            <a:r>
              <a:rPr lang="en-US" dirty="0"/>
              <a:t>CMS committed to ongoing TA to states &amp; other stakeholders</a:t>
            </a: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37</a:t>
            </a:fld>
            <a:endParaRPr lang="en-US" altLang="en-US" dirty="0"/>
          </a:p>
        </p:txBody>
      </p:sp>
    </p:spTree>
    <p:extLst>
      <p:ext uri="{BB962C8B-B14F-4D97-AF65-F5344CB8AC3E}">
        <p14:creationId xmlns:p14="http://schemas.microsoft.com/office/powerpoint/2010/main" val="3151260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Statewide Transition Plans</a:t>
            </a:r>
          </a:p>
        </p:txBody>
      </p:sp>
      <p:sp>
        <p:nvSpPr>
          <p:cNvPr id="3" name="Content Placeholder 2"/>
          <p:cNvSpPr>
            <a:spLocks noGrp="1"/>
          </p:cNvSpPr>
          <p:nvPr>
            <p:ph idx="1"/>
          </p:nvPr>
        </p:nvSpPr>
        <p:spPr>
          <a:xfrm>
            <a:off x="609600" y="1181101"/>
            <a:ext cx="10972800" cy="4945064"/>
          </a:xfrm>
        </p:spPr>
        <p:txBody>
          <a:bodyPr/>
          <a:lstStyle/>
          <a:p>
            <a:r>
              <a:rPr lang="en-US" dirty="0"/>
              <a:t>States must develop a plan to transition their systems into compliance by March 2022 (note the new date)</a:t>
            </a:r>
          </a:p>
          <a:p>
            <a:r>
              <a:rPr lang="en-US" dirty="0"/>
              <a:t>2 step process:  (1) initial approval for assessment of policies; (2) final approval for assessment of individual settings</a:t>
            </a:r>
          </a:p>
          <a:p>
            <a:pPr lvl="1"/>
            <a:r>
              <a:rPr lang="en-US" dirty="0"/>
              <a:t>Approx. 30 states have gotten initial approval (including almost 10 since the beginning of the new Administration)</a:t>
            </a:r>
          </a:p>
          <a:p>
            <a:pPr lvl="1"/>
            <a:r>
              <a:rPr lang="en-US" dirty="0"/>
              <a:t>Only 2 states – TN &amp; AR – have gotten final approval (including 1 under new </a:t>
            </a:r>
            <a:r>
              <a:rPr lang="en-US" dirty="0" err="1"/>
              <a:t>Adinistration</a:t>
            </a:r>
            <a:r>
              <a:rPr lang="en-US" dirty="0"/>
              <a:t>)</a:t>
            </a:r>
          </a:p>
          <a:p>
            <a:pPr lvl="1"/>
            <a:r>
              <a:rPr lang="en-US" dirty="0"/>
              <a:t>CO has not gotten initial or final approval yet</a:t>
            </a:r>
          </a:p>
          <a:p>
            <a:r>
              <a:rPr lang="en-US" dirty="0"/>
              <a:t>Public input is required on the plans and any updates</a:t>
            </a:r>
          </a:p>
          <a:p>
            <a:pPr lvl="1"/>
            <a:r>
              <a:rPr lang="en-US" dirty="0"/>
              <a:t>This is an important opportunity for stakeholder advocacy!</a:t>
            </a:r>
          </a:p>
          <a:p>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38</a:t>
            </a:fld>
            <a:endParaRPr lang="en-US" altLang="en-US"/>
          </a:p>
        </p:txBody>
      </p:sp>
    </p:spTree>
    <p:extLst>
      <p:ext uri="{BB962C8B-B14F-4D97-AF65-F5344CB8AC3E}">
        <p14:creationId xmlns:p14="http://schemas.microsoft.com/office/powerpoint/2010/main" val="2463862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2715"/>
            <a:ext cx="10972800" cy="1143000"/>
          </a:xfrm>
        </p:spPr>
        <p:txBody>
          <a:bodyPr/>
          <a:lstStyle/>
          <a:p>
            <a:r>
              <a:rPr lang="en-US" b="1" dirty="0"/>
              <a:t>Themes from CMS Approvals</a:t>
            </a:r>
          </a:p>
        </p:txBody>
      </p:sp>
      <p:sp>
        <p:nvSpPr>
          <p:cNvPr id="3" name="Content Placeholder 2"/>
          <p:cNvSpPr>
            <a:spLocks noGrp="1"/>
          </p:cNvSpPr>
          <p:nvPr>
            <p:ph idx="1"/>
          </p:nvPr>
        </p:nvSpPr>
        <p:spPr>
          <a:xfrm>
            <a:off x="609600" y="914401"/>
            <a:ext cx="10972800" cy="5211764"/>
          </a:xfrm>
        </p:spPr>
        <p:txBody>
          <a:bodyPr/>
          <a:lstStyle/>
          <a:p>
            <a:r>
              <a:rPr lang="en-US" dirty="0"/>
              <a:t>Public Comment</a:t>
            </a:r>
          </a:p>
          <a:p>
            <a:pPr lvl="1"/>
            <a:r>
              <a:rPr lang="en-US" dirty="0"/>
              <a:t>STPs must include summary of &amp; response to comments</a:t>
            </a:r>
          </a:p>
          <a:p>
            <a:pPr lvl="1"/>
            <a:r>
              <a:rPr lang="en-US" dirty="0"/>
              <a:t>Public comment required for completed assessment and HS evidence</a:t>
            </a:r>
          </a:p>
          <a:p>
            <a:r>
              <a:rPr lang="en-US" dirty="0"/>
              <a:t>Systemic settings assessments</a:t>
            </a:r>
          </a:p>
          <a:p>
            <a:pPr lvl="1"/>
            <a:r>
              <a:rPr lang="en-US" dirty="0"/>
              <a:t>STP must crosswalk state standards to HCBS requirements and note if in compliance, conflict, or silent; must include remediation plan </a:t>
            </a:r>
          </a:p>
          <a:p>
            <a:r>
              <a:rPr lang="en-US" dirty="0"/>
              <a:t>Individual setting assessments</a:t>
            </a:r>
          </a:p>
          <a:p>
            <a:pPr lvl="1"/>
            <a:r>
              <a:rPr lang="en-US" dirty="0"/>
              <a:t>All settings must be adequately assessed; provider self-assessments must validated; participant surveys must be linked to specific settings; must have criteria for on-site visits</a:t>
            </a:r>
          </a:p>
          <a:p>
            <a:pPr lvl="1"/>
            <a:r>
              <a:rPr lang="en-US" dirty="0">
                <a:solidFill>
                  <a:srgbClr val="FF0000"/>
                </a:solidFill>
              </a:rPr>
              <a:t>Reverse integration is not a strategy to comply with the community integration requirements</a:t>
            </a: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39</a:t>
            </a:fld>
            <a:endParaRPr lang="en-US" altLang="en-US"/>
          </a:p>
        </p:txBody>
      </p:sp>
    </p:spTree>
    <p:extLst>
      <p:ext uri="{BB962C8B-B14F-4D97-AF65-F5344CB8AC3E}">
        <p14:creationId xmlns:p14="http://schemas.microsoft.com/office/powerpoint/2010/main" val="134421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a:t>Context for Where We Are</a:t>
            </a:r>
          </a:p>
        </p:txBody>
      </p:sp>
      <p:sp>
        <p:nvSpPr>
          <p:cNvPr id="7" name="Subtitle 6"/>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4</a:t>
            </a:fld>
            <a:endParaRPr lang="en-US" altLang="en-US"/>
          </a:p>
        </p:txBody>
      </p:sp>
    </p:spTree>
    <p:extLst>
      <p:ext uri="{BB962C8B-B14F-4D97-AF65-F5344CB8AC3E}">
        <p14:creationId xmlns:p14="http://schemas.microsoft.com/office/powerpoint/2010/main" val="432121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b="1" dirty="0"/>
              <a:t>Themes from CMS Responses (cont’d)</a:t>
            </a:r>
          </a:p>
        </p:txBody>
      </p:sp>
      <p:sp>
        <p:nvSpPr>
          <p:cNvPr id="3" name="Content Placeholder 2"/>
          <p:cNvSpPr>
            <a:spLocks noGrp="1"/>
          </p:cNvSpPr>
          <p:nvPr>
            <p:ph idx="1"/>
          </p:nvPr>
        </p:nvSpPr>
        <p:spPr>
          <a:xfrm>
            <a:off x="609600" y="736600"/>
            <a:ext cx="10972800" cy="5389565"/>
          </a:xfrm>
        </p:spPr>
        <p:txBody>
          <a:bodyPr/>
          <a:lstStyle/>
          <a:p>
            <a:endParaRPr lang="en-US" dirty="0"/>
          </a:p>
          <a:p>
            <a:r>
              <a:rPr lang="en-US" dirty="0"/>
              <a:t>Reimbursement rates and service definitions</a:t>
            </a:r>
          </a:p>
          <a:p>
            <a:pPr lvl="1"/>
            <a:r>
              <a:rPr lang="en-US" dirty="0"/>
              <a:t>Must ensure that </a:t>
            </a:r>
            <a:r>
              <a:rPr lang="en-US" dirty="0">
                <a:solidFill>
                  <a:srgbClr val="FF0000"/>
                </a:solidFill>
              </a:rPr>
              <a:t>service definitions and provider reimbursement rates ensure capacity of, and incentivize, integrated settings</a:t>
            </a:r>
            <a:r>
              <a:rPr lang="en-US" dirty="0"/>
              <a:t> (esp. non-disability specific settings)</a:t>
            </a:r>
          </a:p>
          <a:p>
            <a:r>
              <a:rPr lang="en-US" dirty="0"/>
              <a:t>Ongoing monitoring</a:t>
            </a:r>
          </a:p>
          <a:p>
            <a:pPr lvl="1"/>
            <a:r>
              <a:rPr lang="en-US" dirty="0"/>
              <a:t>Must describe how licensure or other QM programs will include ongoing monitoring of compliance</a:t>
            </a: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40</a:t>
            </a:fld>
            <a:endParaRPr lang="en-US" altLang="en-US"/>
          </a:p>
        </p:txBody>
      </p:sp>
    </p:spTree>
    <p:extLst>
      <p:ext uri="{BB962C8B-B14F-4D97-AF65-F5344CB8AC3E}">
        <p14:creationId xmlns:p14="http://schemas.microsoft.com/office/powerpoint/2010/main" val="2317652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Opportunities to Move State Systems Towards More Integrated Day Services</a:t>
            </a:r>
          </a:p>
        </p:txBody>
      </p:sp>
      <p:sp>
        <p:nvSpPr>
          <p:cNvPr id="3" name="Content Placeholder 2"/>
          <p:cNvSpPr>
            <a:spLocks noGrp="1"/>
          </p:cNvSpPr>
          <p:nvPr>
            <p:ph idx="1"/>
          </p:nvPr>
        </p:nvSpPr>
        <p:spPr>
          <a:xfrm>
            <a:off x="609600" y="1417639"/>
            <a:ext cx="10972800" cy="4708526"/>
          </a:xfrm>
        </p:spPr>
        <p:txBody>
          <a:bodyPr/>
          <a:lstStyle/>
          <a:p>
            <a:r>
              <a:rPr lang="en-US" dirty="0"/>
              <a:t>Requirement for a choice of a </a:t>
            </a:r>
            <a:r>
              <a:rPr lang="en-US" dirty="0">
                <a:solidFill>
                  <a:srgbClr val="FF0000"/>
                </a:solidFill>
              </a:rPr>
              <a:t>“non-disability specific setting”</a:t>
            </a:r>
          </a:p>
          <a:p>
            <a:pPr lvl="1"/>
            <a:r>
              <a:rPr lang="en-US" dirty="0"/>
              <a:t>States must assess capacity and develop a plan for ensuring that people have an option of competitive integrated employment or integrated day activity</a:t>
            </a:r>
          </a:p>
          <a:p>
            <a:r>
              <a:rPr lang="en-US" dirty="0">
                <a:solidFill>
                  <a:srgbClr val="FF0000"/>
                </a:solidFill>
              </a:rPr>
              <a:t>Tiered standards </a:t>
            </a:r>
            <a:r>
              <a:rPr lang="en-US" dirty="0"/>
              <a:t>that allow states to “close the front door” to legacy programs and focus new capacity on more individualized and integrated services </a:t>
            </a:r>
          </a:p>
          <a:p>
            <a:pPr lvl="1"/>
            <a:r>
              <a:rPr lang="en-US" dirty="0"/>
              <a:t>Numerous states doing this with their sheltered workshops &amp; day habilitation programs</a:t>
            </a:r>
          </a:p>
          <a:p>
            <a:r>
              <a:rPr lang="en-US" dirty="0"/>
              <a:t>States aligning transition plan with </a:t>
            </a:r>
            <a:r>
              <a:rPr lang="en-US" dirty="0">
                <a:solidFill>
                  <a:srgbClr val="FF0000"/>
                </a:solidFill>
              </a:rPr>
              <a:t>state goals and initiatives </a:t>
            </a:r>
          </a:p>
          <a:p>
            <a:pPr lvl="1"/>
            <a:r>
              <a:rPr lang="en-US" dirty="0"/>
              <a:t>Employment first, </a:t>
            </a:r>
            <a:r>
              <a:rPr lang="en-US" i="1" dirty="0"/>
              <a:t>Olmstead </a:t>
            </a:r>
            <a:r>
              <a:rPr lang="en-US" dirty="0"/>
              <a:t> or WIOA initiatives</a:t>
            </a:r>
          </a:p>
          <a:p>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41</a:t>
            </a:fld>
            <a:endParaRPr lang="en-US" altLang="en-US"/>
          </a:p>
        </p:txBody>
      </p:sp>
    </p:spTree>
    <p:extLst>
      <p:ext uri="{BB962C8B-B14F-4D97-AF65-F5344CB8AC3E}">
        <p14:creationId xmlns:p14="http://schemas.microsoft.com/office/powerpoint/2010/main" val="357572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91674"/>
          </a:xfrm>
        </p:spPr>
        <p:txBody>
          <a:bodyPr/>
          <a:lstStyle/>
          <a:p>
            <a:r>
              <a:rPr lang="en-US" b="1" dirty="0"/>
              <a:t>Positive State Examples</a:t>
            </a:r>
          </a:p>
        </p:txBody>
      </p:sp>
      <p:sp>
        <p:nvSpPr>
          <p:cNvPr id="3" name="Content Placeholder 2"/>
          <p:cNvSpPr>
            <a:spLocks noGrp="1"/>
          </p:cNvSpPr>
          <p:nvPr>
            <p:ph idx="1"/>
          </p:nvPr>
        </p:nvSpPr>
        <p:spPr>
          <a:xfrm>
            <a:off x="609600" y="991674"/>
            <a:ext cx="10972800" cy="4825398"/>
          </a:xfrm>
        </p:spPr>
        <p:txBody>
          <a:bodyPr/>
          <a:lstStyle/>
          <a:p>
            <a:r>
              <a:rPr lang="en-US" dirty="0"/>
              <a:t>Some states are moving towards more individualized and integrated services through the HCBS transition process:</a:t>
            </a:r>
          </a:p>
          <a:p>
            <a:pPr lvl="1"/>
            <a:r>
              <a:rPr lang="en-US" dirty="0"/>
              <a:t>Moving from facility-based to all community-based day services</a:t>
            </a:r>
          </a:p>
          <a:p>
            <a:pPr lvl="1"/>
            <a:r>
              <a:rPr lang="en-US" dirty="0"/>
              <a:t>Transforming models for facility-based day habilitation </a:t>
            </a:r>
          </a:p>
          <a:p>
            <a:pPr lvl="1"/>
            <a:r>
              <a:rPr lang="en-US" dirty="0"/>
              <a:t>Phasing out sheltered workshops</a:t>
            </a:r>
          </a:p>
          <a:p>
            <a:pPr lvl="1"/>
            <a:r>
              <a:rPr lang="en-US" dirty="0"/>
              <a:t>Setting size limits on residential settings</a:t>
            </a:r>
          </a:p>
          <a:p>
            <a:pPr lvl="1"/>
            <a:r>
              <a:rPr lang="en-US" dirty="0"/>
              <a:t>Requiring housing subsidies to be used in scattered site apartments </a:t>
            </a:r>
          </a:p>
          <a:p>
            <a:pPr lvl="1"/>
            <a:r>
              <a:rPr lang="en-US" dirty="0"/>
              <a:t>Expanding the capacity of competitive, integrated employment</a:t>
            </a:r>
          </a:p>
          <a:p>
            <a:pPr lvl="1"/>
            <a:r>
              <a:rPr lang="en-US" dirty="0"/>
              <a:t>Funding help bring providers into compliance through model changes</a:t>
            </a:r>
          </a:p>
          <a:p>
            <a:pPr lvl="1"/>
            <a:r>
              <a:rPr lang="en-US" dirty="0"/>
              <a:t>Aligning with </a:t>
            </a:r>
            <a:r>
              <a:rPr lang="en-US" i="1" dirty="0"/>
              <a:t>Olmstead </a:t>
            </a:r>
            <a:r>
              <a:rPr lang="en-US" dirty="0"/>
              <a:t>activities</a:t>
            </a:r>
          </a:p>
          <a:p>
            <a:pPr marL="0" indent="0">
              <a:buNone/>
            </a:pPr>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42</a:t>
            </a:fld>
            <a:endParaRPr lang="en-US" altLang="en-US" dirty="0"/>
          </a:p>
        </p:txBody>
      </p:sp>
    </p:spTree>
    <p:extLst>
      <p:ext uri="{BB962C8B-B14F-4D97-AF65-F5344CB8AC3E}">
        <p14:creationId xmlns:p14="http://schemas.microsoft.com/office/powerpoint/2010/main" val="2619877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Workforce Innovation and </a:t>
            </a:r>
            <a:br>
              <a:rPr lang="en-US" b="1" dirty="0"/>
            </a:br>
            <a:r>
              <a:rPr lang="en-US" b="1" dirty="0"/>
              <a:t>Opportunities Act</a:t>
            </a:r>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0D40353-F73E-4B0B-A297-3E99C152F9FF}" type="slidenum">
              <a:rPr lang="en-US" altLang="en-US" smtClean="0"/>
              <a:pPr/>
              <a:t>43</a:t>
            </a:fld>
            <a:endParaRPr lang="en-US" altLang="en-US"/>
          </a:p>
        </p:txBody>
      </p:sp>
    </p:spTree>
    <p:extLst>
      <p:ext uri="{BB962C8B-B14F-4D97-AF65-F5344CB8AC3E}">
        <p14:creationId xmlns:p14="http://schemas.microsoft.com/office/powerpoint/2010/main" val="3454368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Employment is Critical </a:t>
            </a:r>
            <a:br>
              <a:rPr lang="en-US" b="1" dirty="0"/>
            </a:br>
            <a:r>
              <a:rPr lang="en-US" b="1" dirty="0"/>
              <a:t>To Meeting Our System Goals</a:t>
            </a:r>
          </a:p>
        </p:txBody>
      </p:sp>
      <p:sp>
        <p:nvSpPr>
          <p:cNvPr id="3" name="Content Placeholder 2"/>
          <p:cNvSpPr>
            <a:spLocks noGrp="1"/>
          </p:cNvSpPr>
          <p:nvPr>
            <p:ph idx="1"/>
          </p:nvPr>
        </p:nvSpPr>
        <p:spPr/>
        <p:txBody>
          <a:bodyPr/>
          <a:lstStyle/>
          <a:p>
            <a:r>
              <a:rPr lang="en-US" dirty="0"/>
              <a:t>Supporting people with disabilities to work in integrated employment in the community is critical to:</a:t>
            </a:r>
          </a:p>
          <a:p>
            <a:pPr lvl="1"/>
            <a:r>
              <a:rPr lang="en-US" dirty="0"/>
              <a:t>Helping people with disabilities access the greater community;</a:t>
            </a:r>
          </a:p>
          <a:p>
            <a:pPr lvl="1"/>
            <a:r>
              <a:rPr lang="en-US" dirty="0"/>
              <a:t>Facilitating relationships with people without disabilities;</a:t>
            </a:r>
          </a:p>
          <a:p>
            <a:pPr lvl="1"/>
            <a:r>
              <a:rPr lang="en-US" dirty="0"/>
              <a:t>Building new skills and self-esteem;</a:t>
            </a:r>
          </a:p>
          <a:p>
            <a:pPr lvl="1"/>
            <a:r>
              <a:rPr lang="en-US" dirty="0"/>
              <a:t>Recovery for people with mental illnesses;</a:t>
            </a:r>
          </a:p>
          <a:p>
            <a:pPr lvl="1"/>
            <a:r>
              <a:rPr lang="en-US" dirty="0"/>
              <a:t>Helping bring people with disabilities out of poverty; and</a:t>
            </a:r>
          </a:p>
          <a:p>
            <a:pPr lvl="1"/>
            <a:r>
              <a:rPr lang="en-US" dirty="0"/>
              <a:t>Providing meaning to the way people spend their days.</a:t>
            </a:r>
          </a:p>
          <a:p>
            <a:r>
              <a:rPr lang="en-US" dirty="0"/>
              <a:t>Yet nationally, less than 20% of IDD day service spending on services aimed at competitive integrated employment</a:t>
            </a:r>
          </a:p>
          <a:p>
            <a:pPr lvl="1"/>
            <a:endParaRPr lang="en-US" dirty="0"/>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44</a:t>
            </a:fld>
            <a:endParaRPr lang="en-US" altLang="en-US"/>
          </a:p>
        </p:txBody>
      </p:sp>
    </p:spTree>
    <p:extLst>
      <p:ext uri="{BB962C8B-B14F-4D97-AF65-F5344CB8AC3E}">
        <p14:creationId xmlns:p14="http://schemas.microsoft.com/office/powerpoint/2010/main" val="3526884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900"/>
            <a:ext cx="10972800" cy="1201738"/>
          </a:xfrm>
        </p:spPr>
        <p:txBody>
          <a:bodyPr/>
          <a:lstStyle/>
          <a:p>
            <a:r>
              <a:rPr lang="en-US" b="1" dirty="0"/>
              <a:t>Workforce Innovation and </a:t>
            </a:r>
            <a:br>
              <a:rPr lang="en-US" b="1" dirty="0"/>
            </a:br>
            <a:r>
              <a:rPr lang="en-US" b="1" dirty="0"/>
              <a:t>Opportunity Act</a:t>
            </a:r>
          </a:p>
        </p:txBody>
      </p:sp>
      <p:sp>
        <p:nvSpPr>
          <p:cNvPr id="3" name="Content Placeholder 2"/>
          <p:cNvSpPr>
            <a:spLocks noGrp="1"/>
          </p:cNvSpPr>
          <p:nvPr>
            <p:ph idx="1"/>
          </p:nvPr>
        </p:nvSpPr>
        <p:spPr>
          <a:xfrm>
            <a:off x="609600" y="1308100"/>
            <a:ext cx="10972800" cy="4818065"/>
          </a:xfrm>
        </p:spPr>
        <p:txBody>
          <a:bodyPr/>
          <a:lstStyle/>
          <a:p>
            <a:r>
              <a:rPr lang="en-US" dirty="0"/>
              <a:t>Goal to increase employment of people w/ disabilities in competitive integrated employment (CIE):</a:t>
            </a:r>
          </a:p>
          <a:p>
            <a:pPr lvl="1"/>
            <a:r>
              <a:rPr lang="en-US" dirty="0">
                <a:solidFill>
                  <a:srgbClr val="FF0000"/>
                </a:solidFill>
              </a:rPr>
              <a:t>Defines and prioritizes integrated employment </a:t>
            </a:r>
            <a:r>
              <a:rPr lang="en-US" dirty="0"/>
              <a:t>as work at or above minimum wage, with wages and benefits comparable to people w/ disabilities and fully integrated with co-workers without disabilities</a:t>
            </a:r>
          </a:p>
          <a:p>
            <a:pPr lvl="1"/>
            <a:r>
              <a:rPr lang="en-US" dirty="0">
                <a:solidFill>
                  <a:srgbClr val="FF0000"/>
                </a:solidFill>
              </a:rPr>
              <a:t>Limits use of sub-minimum wage</a:t>
            </a:r>
            <a:r>
              <a:rPr lang="en-US" dirty="0"/>
              <a:t>.  Requires anyone under 24 to explore and try integrated employment before they can be placed in a sub-minimum wage setting; prohibits schools from contracting with sub- minimum wage providers; and requires at least annual engagement of anyone in sub-minimum wage setting</a:t>
            </a:r>
          </a:p>
          <a:p>
            <a:pPr lvl="1"/>
            <a:r>
              <a:rPr lang="en-US" dirty="0"/>
              <a:t>Requires </a:t>
            </a:r>
            <a:r>
              <a:rPr lang="en-US" dirty="0">
                <a:solidFill>
                  <a:srgbClr val="FF0000"/>
                </a:solidFill>
              </a:rPr>
              <a:t>cross-agency cooperative agreement </a:t>
            </a:r>
            <a:r>
              <a:rPr lang="en-US" dirty="0"/>
              <a:t>between state IDD agency, Medicaid agency &amp; vocational rehabilitation to further CIE</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45</a:t>
            </a:fld>
            <a:endParaRPr lang="en-US" altLang="en-US" dirty="0"/>
          </a:p>
        </p:txBody>
      </p:sp>
    </p:spTree>
    <p:extLst>
      <p:ext uri="{BB962C8B-B14F-4D97-AF65-F5344CB8AC3E}">
        <p14:creationId xmlns:p14="http://schemas.microsoft.com/office/powerpoint/2010/main" val="808989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910"/>
            <a:ext cx="10972800" cy="991673"/>
          </a:xfrm>
        </p:spPr>
        <p:txBody>
          <a:bodyPr/>
          <a:lstStyle/>
          <a:p>
            <a:r>
              <a:rPr lang="en-US" b="1" dirty="0"/>
              <a:t>WIOA (cont’d)</a:t>
            </a:r>
          </a:p>
        </p:txBody>
      </p:sp>
      <p:sp>
        <p:nvSpPr>
          <p:cNvPr id="3" name="Content Placeholder 2"/>
          <p:cNvSpPr>
            <a:spLocks noGrp="1"/>
          </p:cNvSpPr>
          <p:nvPr>
            <p:ph idx="1"/>
          </p:nvPr>
        </p:nvSpPr>
        <p:spPr>
          <a:xfrm>
            <a:off x="738388" y="841702"/>
            <a:ext cx="10972800" cy="4910976"/>
          </a:xfrm>
        </p:spPr>
        <p:txBody>
          <a:bodyPr/>
          <a:lstStyle/>
          <a:p>
            <a:r>
              <a:rPr lang="en-US" dirty="0"/>
              <a:t>Created Advisory Committee on Increasing Competitive Integrated Employment for Individuals with Disabilities</a:t>
            </a:r>
          </a:p>
          <a:p>
            <a:pPr lvl="1"/>
            <a:r>
              <a:rPr lang="en-US" dirty="0"/>
              <a:t>Representatives include federal agencies (DOL, CMS, SSA, RSA), providers, national experts, representatives from national disability advocacy groups, and self-advocates</a:t>
            </a:r>
          </a:p>
          <a:p>
            <a:pPr lvl="1"/>
            <a:r>
              <a:rPr lang="en-US" dirty="0"/>
              <a:t>Charged with making recommendations about way to increase competitive integrated employment for people with significant disabilities and about use of 14(c) certificates for subminimum wage</a:t>
            </a:r>
          </a:p>
          <a:p>
            <a:pPr lvl="1"/>
            <a:r>
              <a:rPr lang="en-US" dirty="0"/>
              <a:t>Final report with findings, conclusions and recommendations sent to Congress and the US Labor Secretary September 15, 2016  </a:t>
            </a:r>
          </a:p>
          <a:p>
            <a:endParaRPr lang="en-US" dirty="0"/>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46</a:t>
            </a:fld>
            <a:endParaRPr lang="en-US" altLang="en-US" dirty="0"/>
          </a:p>
        </p:txBody>
      </p:sp>
    </p:spTree>
    <p:extLst>
      <p:ext uri="{BB962C8B-B14F-4D97-AF65-F5344CB8AC3E}">
        <p14:creationId xmlns:p14="http://schemas.microsoft.com/office/powerpoint/2010/main" val="2192930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910"/>
            <a:ext cx="10972800" cy="991673"/>
          </a:xfrm>
        </p:spPr>
        <p:txBody>
          <a:bodyPr/>
          <a:lstStyle/>
          <a:p>
            <a:r>
              <a:rPr lang="en-US" b="1" dirty="0"/>
              <a:t>WIOA (cont’d)</a:t>
            </a:r>
          </a:p>
        </p:txBody>
      </p:sp>
      <p:sp>
        <p:nvSpPr>
          <p:cNvPr id="3" name="Content Placeholder 2"/>
          <p:cNvSpPr>
            <a:spLocks noGrp="1"/>
          </p:cNvSpPr>
          <p:nvPr>
            <p:ph idx="1"/>
          </p:nvPr>
        </p:nvSpPr>
        <p:spPr>
          <a:xfrm>
            <a:off x="613892" y="841702"/>
            <a:ext cx="10972800" cy="4910976"/>
          </a:xfrm>
        </p:spPr>
        <p:txBody>
          <a:bodyPr/>
          <a:lstStyle/>
          <a:p>
            <a:r>
              <a:rPr lang="en-US" dirty="0"/>
              <a:t>Highlights of recommendations in Report:</a:t>
            </a:r>
          </a:p>
          <a:p>
            <a:pPr lvl="1"/>
            <a:r>
              <a:rPr lang="en-US" dirty="0"/>
              <a:t>Aligning federal policy, practice and funding to prioritize and incentivize CIE </a:t>
            </a:r>
          </a:p>
          <a:p>
            <a:pPr lvl="1"/>
            <a:r>
              <a:rPr lang="en-US" dirty="0"/>
              <a:t>Promoting employer/business models for hiring people w. disabilities</a:t>
            </a:r>
          </a:p>
          <a:p>
            <a:pPr lvl="1"/>
            <a:r>
              <a:rPr lang="en-US" dirty="0"/>
              <a:t>Addressing disincentives to employment, including in benefit programs</a:t>
            </a:r>
          </a:p>
          <a:p>
            <a:pPr lvl="1"/>
            <a:r>
              <a:rPr lang="en-US" dirty="0"/>
              <a:t>Increasing early work experiences for transition age youth</a:t>
            </a:r>
          </a:p>
          <a:p>
            <a:pPr lvl="1"/>
            <a:r>
              <a:rPr lang="en-US" dirty="0"/>
              <a:t>Well-planned phase down of 14(c) subminimum wage</a:t>
            </a:r>
          </a:p>
          <a:p>
            <a:pPr lvl="1"/>
            <a:r>
              <a:rPr lang="en-US" dirty="0"/>
              <a:t>Reform </a:t>
            </a:r>
            <a:r>
              <a:rPr lang="en-US" dirty="0" err="1"/>
              <a:t>AbilityOne</a:t>
            </a:r>
            <a:r>
              <a:rPr lang="en-US" dirty="0"/>
              <a:t> (federal set-aside contracting program) to focus on competitive integrated employment</a:t>
            </a:r>
          </a:p>
          <a:p>
            <a:pPr lvl="1"/>
            <a:endParaRPr lang="en-US" dirty="0"/>
          </a:p>
          <a:p>
            <a:pPr lvl="1"/>
            <a:endParaRPr lang="en-US" dirty="0"/>
          </a:p>
          <a:p>
            <a:pPr lvl="1"/>
            <a:endParaRPr lang="en-US" dirty="0"/>
          </a:p>
          <a:p>
            <a:endParaRPr lang="en-US" dirty="0"/>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47</a:t>
            </a:fld>
            <a:endParaRPr lang="en-US" altLang="en-US" dirty="0"/>
          </a:p>
        </p:txBody>
      </p:sp>
    </p:spTree>
    <p:extLst>
      <p:ext uri="{BB962C8B-B14F-4D97-AF65-F5344CB8AC3E}">
        <p14:creationId xmlns:p14="http://schemas.microsoft.com/office/powerpoint/2010/main" val="3793512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a:t>Concern on the Horizon:  </a:t>
            </a:r>
            <a:br>
              <a:rPr lang="en-US" b="1" dirty="0"/>
            </a:br>
            <a:r>
              <a:rPr lang="en-US" b="1" dirty="0"/>
              <a:t>Threats to Medicaid</a:t>
            </a:r>
          </a:p>
        </p:txBody>
      </p:sp>
      <p:sp>
        <p:nvSpPr>
          <p:cNvPr id="7" name="Subtitle 6"/>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48</a:t>
            </a:fld>
            <a:endParaRPr lang="en-US" altLang="en-US"/>
          </a:p>
        </p:txBody>
      </p:sp>
    </p:spTree>
    <p:extLst>
      <p:ext uri="{BB962C8B-B14F-4D97-AF65-F5344CB8AC3E}">
        <p14:creationId xmlns:p14="http://schemas.microsoft.com/office/powerpoint/2010/main" val="29994587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American Health Care Act &amp; Medicaid</a:t>
            </a:r>
          </a:p>
        </p:txBody>
      </p:sp>
      <p:sp>
        <p:nvSpPr>
          <p:cNvPr id="3" name="Content Placeholder 2"/>
          <p:cNvSpPr>
            <a:spLocks noGrp="1"/>
          </p:cNvSpPr>
          <p:nvPr>
            <p:ph idx="1"/>
          </p:nvPr>
        </p:nvSpPr>
        <p:spPr/>
        <p:txBody>
          <a:bodyPr/>
          <a:lstStyle/>
          <a:p>
            <a:r>
              <a:rPr lang="en-US" dirty="0"/>
              <a:t>Congress has been working on legislation to repeal and replace the Affordable Care Act, called the American Healthcare Act</a:t>
            </a:r>
          </a:p>
          <a:p>
            <a:r>
              <a:rPr lang="en-US" dirty="0"/>
              <a:t>Because Congress is using a vehicle called “budget reconciliation,” it must reduce the deficit</a:t>
            </a:r>
          </a:p>
          <a:p>
            <a:r>
              <a:rPr lang="en-US" dirty="0"/>
              <a:t>Huge cuts to Medicaid were included as the primary “pay for” to repeal the revenue-side provisions of the ACA</a:t>
            </a:r>
          </a:p>
          <a:p>
            <a:r>
              <a:rPr lang="en-US" dirty="0"/>
              <a:t>The last version of the AHCA proposed </a:t>
            </a:r>
            <a:r>
              <a:rPr lang="en-US" dirty="0">
                <a:solidFill>
                  <a:srgbClr val="FF0000"/>
                </a:solidFill>
              </a:rPr>
              <a:t>per capita caps </a:t>
            </a:r>
            <a:r>
              <a:rPr lang="en-US" dirty="0"/>
              <a:t>for Medicaid &amp; an option to block grant Medicaid for some populations (not people with disabilities)</a:t>
            </a: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49</a:t>
            </a:fld>
            <a:endParaRPr lang="en-US" altLang="en-US"/>
          </a:p>
        </p:txBody>
      </p:sp>
    </p:spTree>
    <p:extLst>
      <p:ext uri="{BB962C8B-B14F-4D97-AF65-F5344CB8AC3E}">
        <p14:creationId xmlns:p14="http://schemas.microsoft.com/office/powerpoint/2010/main" val="92314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81200" y="76200"/>
            <a:ext cx="8229600" cy="1143000"/>
          </a:xfrm>
        </p:spPr>
        <p:txBody>
          <a:bodyPr/>
          <a:lstStyle/>
          <a:p>
            <a:r>
              <a:rPr lang="en-US" altLang="en-US" b="1" dirty="0"/>
              <a:t>Advocacy For Community Services</a:t>
            </a:r>
          </a:p>
        </p:txBody>
      </p:sp>
      <p:sp>
        <p:nvSpPr>
          <p:cNvPr id="5123" name="Content Placeholder 2"/>
          <p:cNvSpPr>
            <a:spLocks noGrp="1"/>
          </p:cNvSpPr>
          <p:nvPr>
            <p:ph idx="1"/>
          </p:nvPr>
        </p:nvSpPr>
        <p:spPr>
          <a:xfrm>
            <a:off x="669701" y="1371601"/>
            <a:ext cx="10406129" cy="4754563"/>
          </a:xfrm>
        </p:spPr>
        <p:txBody>
          <a:bodyPr/>
          <a:lstStyle/>
          <a:p>
            <a:pPr>
              <a:defRPr/>
            </a:pPr>
            <a:r>
              <a:rPr lang="en-US" altLang="en-US" sz="2800" dirty="0"/>
              <a:t>Until the 1980s, public disability funding only paid for care in institutions</a:t>
            </a:r>
          </a:p>
          <a:p>
            <a:pPr>
              <a:defRPr/>
            </a:pPr>
            <a:r>
              <a:rPr lang="en-US" altLang="en-US" sz="2800" dirty="0"/>
              <a:t>Beginning in 1982, Medicaid created an optional “waiver” program that allowed states to provide community services as an alternative to institutional care</a:t>
            </a:r>
          </a:p>
          <a:p>
            <a:pPr>
              <a:defRPr/>
            </a:pPr>
            <a:r>
              <a:rPr lang="en-US" altLang="en-US" sz="2800" dirty="0"/>
              <a:t>Now every state provides Home and Community Based Services (HCBS) through a range of funding streams, including 1915c waivers, 1915k Community First Choice, and 1915i State Plan HCBS, as well as state plan services and managed care authorities</a:t>
            </a:r>
          </a:p>
          <a:p>
            <a:pPr marL="457200" lvl="1" indent="0">
              <a:buNone/>
              <a:defRPr/>
            </a:pPr>
            <a:endParaRPr lang="en-US" altLang="en-US" sz="2400" dirty="0"/>
          </a:p>
          <a:p>
            <a:pPr>
              <a:defRPr/>
            </a:pPr>
            <a:endParaRPr lang="en-US" altLang="en-US" sz="2800" dirty="0"/>
          </a:p>
          <a:p>
            <a:pPr>
              <a:defRPr/>
            </a:pPr>
            <a:endParaRPr lang="en-US" altLang="en-US" sz="2800" dirty="0"/>
          </a:p>
          <a:p>
            <a:pPr lvl="1">
              <a:defRPr/>
            </a:pPr>
            <a:endParaRPr lang="en-US" altLang="en-US" sz="2400" dirty="0"/>
          </a:p>
          <a:p>
            <a:pPr lvl="1">
              <a:defRPr/>
            </a:pPr>
            <a:endParaRPr lang="en-US" altLang="en-US" sz="2000" dirty="0"/>
          </a:p>
          <a:p>
            <a:pPr>
              <a:defRPr/>
            </a:pPr>
            <a:endParaRPr lang="en-US" altLang="en-US" sz="2800" dirty="0"/>
          </a:p>
          <a:p>
            <a:pPr marL="0" indent="0">
              <a:buNone/>
              <a:defRPr/>
            </a:pPr>
            <a:endParaRPr lang="en-US" altLang="en-US" sz="2400" dirty="0"/>
          </a:p>
        </p:txBody>
      </p:sp>
    </p:spTree>
    <p:extLst>
      <p:ext uri="{BB962C8B-B14F-4D97-AF65-F5344CB8AC3E}">
        <p14:creationId xmlns:p14="http://schemas.microsoft.com/office/powerpoint/2010/main" val="2120424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1668"/>
            <a:ext cx="10972800" cy="1275970"/>
          </a:xfrm>
        </p:spPr>
        <p:txBody>
          <a:bodyPr/>
          <a:lstStyle/>
          <a:p>
            <a:br>
              <a:rPr lang="en-US" b="1" dirty="0"/>
            </a:br>
            <a:r>
              <a:rPr lang="en-US" b="1" dirty="0"/>
              <a:t>Medicaid’s Current Structure</a:t>
            </a:r>
          </a:p>
        </p:txBody>
      </p:sp>
      <p:sp>
        <p:nvSpPr>
          <p:cNvPr id="3" name="Content Placeholder 2"/>
          <p:cNvSpPr>
            <a:spLocks noGrp="1"/>
          </p:cNvSpPr>
          <p:nvPr>
            <p:ph idx="1"/>
          </p:nvPr>
        </p:nvSpPr>
        <p:spPr>
          <a:xfrm>
            <a:off x="609600" y="1465545"/>
            <a:ext cx="6693074" cy="4867643"/>
          </a:xfrm>
        </p:spPr>
        <p:txBody>
          <a:bodyPr/>
          <a:lstStyle/>
          <a:p>
            <a:r>
              <a:rPr lang="en-US" sz="2800" dirty="0"/>
              <a:t>Federal government and states share actual costs of coverage</a:t>
            </a:r>
          </a:p>
          <a:p>
            <a:r>
              <a:rPr lang="en-US" sz="2800" dirty="0"/>
              <a:t>Feds pay on average 63% </a:t>
            </a:r>
          </a:p>
          <a:p>
            <a:r>
              <a:rPr lang="en-US" sz="2800" dirty="0"/>
              <a:t>Different matching rates by state (50 to 75%) </a:t>
            </a:r>
          </a:p>
          <a:p>
            <a:r>
              <a:rPr lang="en-US" sz="2800" dirty="0"/>
              <a:t>Some services or populations incentivized with higher match</a:t>
            </a:r>
          </a:p>
          <a:p>
            <a:pPr lvl="1"/>
            <a:r>
              <a:rPr lang="en-US" sz="2400" dirty="0"/>
              <a:t>Ex:  Community First Choice Option that some states are using in their IDD systems gives an extra 6% match; Money Follows the Person 100% of costs covered for 1</a:t>
            </a:r>
            <a:r>
              <a:rPr lang="en-US" sz="2400" baseline="30000" dirty="0"/>
              <a:t>st</a:t>
            </a:r>
            <a:r>
              <a:rPr lang="en-US" sz="2400" dirty="0"/>
              <a:t> year someone moves from an institution to the community</a:t>
            </a:r>
          </a:p>
          <a:p>
            <a:endParaRPr lang="en-US" b="1" dirty="0"/>
          </a:p>
          <a:p>
            <a:pPr marL="0" indent="0">
              <a:buNone/>
            </a:pPr>
            <a:endParaRPr lang="en-US" dirty="0"/>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50</a:t>
            </a:fld>
            <a:endParaRPr lang="en-US" altLang="en-US"/>
          </a:p>
        </p:txBody>
      </p:sp>
      <p:graphicFrame>
        <p:nvGraphicFramePr>
          <p:cNvPr id="4" name="Chart 3"/>
          <p:cNvGraphicFramePr/>
          <p:nvPr>
            <p:extLst/>
          </p:nvPr>
        </p:nvGraphicFramePr>
        <p:xfrm>
          <a:off x="7004834" y="1753644"/>
          <a:ext cx="5475263" cy="42343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7863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1668"/>
            <a:ext cx="10972800" cy="1275970"/>
          </a:xfrm>
        </p:spPr>
        <p:txBody>
          <a:bodyPr/>
          <a:lstStyle/>
          <a:p>
            <a:br>
              <a:rPr lang="en-US" b="1" dirty="0"/>
            </a:br>
            <a:r>
              <a:rPr lang="en-US" b="1" dirty="0"/>
              <a:t>Funding Caps: Block Grant</a:t>
            </a:r>
          </a:p>
        </p:txBody>
      </p:sp>
      <p:sp>
        <p:nvSpPr>
          <p:cNvPr id="3" name="Content Placeholder 2"/>
          <p:cNvSpPr>
            <a:spLocks noGrp="1"/>
          </p:cNvSpPr>
          <p:nvPr>
            <p:ph idx="1"/>
          </p:nvPr>
        </p:nvSpPr>
        <p:spPr>
          <a:xfrm>
            <a:off x="609600" y="1465545"/>
            <a:ext cx="10972800" cy="4867643"/>
          </a:xfrm>
        </p:spPr>
        <p:txBody>
          <a:bodyPr/>
          <a:lstStyle/>
          <a:p>
            <a:r>
              <a:rPr lang="en-US" sz="2800" dirty="0"/>
              <a:t>Provide states with </a:t>
            </a:r>
            <a:r>
              <a:rPr lang="en-US" sz="2800" b="1" dirty="0"/>
              <a:t>a set amount of federal money </a:t>
            </a:r>
            <a:r>
              <a:rPr lang="en-US" sz="2800" dirty="0"/>
              <a:t>instead of the federal government paying a share of all a state’s actual costs</a:t>
            </a:r>
          </a:p>
          <a:p>
            <a:r>
              <a:rPr lang="en-US" sz="2800" b="1" dirty="0"/>
              <a:t>Massive cost shift to the states</a:t>
            </a:r>
          </a:p>
          <a:p>
            <a:r>
              <a:rPr lang="en-US" sz="2800" dirty="0"/>
              <a:t>Eliminates </a:t>
            </a:r>
            <a:r>
              <a:rPr lang="en-US" sz="2800" dirty="0">
                <a:sym typeface="Wingdings" panose="05000000000000000000" pitchFamily="2" charset="2"/>
              </a:rPr>
              <a:t>current Medicaid protections &amp; likely lead to eligibility and service cuts and waitlists</a:t>
            </a:r>
            <a:endParaRPr lang="en-US" sz="2800" b="1" dirty="0"/>
          </a:p>
          <a:p>
            <a:r>
              <a:rPr lang="en-US" sz="2800" dirty="0"/>
              <a:t>Last version of AHCA would have allowed for some populations</a:t>
            </a:r>
          </a:p>
          <a:p>
            <a:endParaRPr lang="en-US" b="1" dirty="0"/>
          </a:p>
          <a:p>
            <a:pPr marL="0" indent="0">
              <a:buNone/>
            </a:pPr>
            <a:endParaRPr lang="en-US" dirty="0"/>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51</a:t>
            </a:fld>
            <a:endParaRPr lang="en-US" alt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061" y="4332361"/>
            <a:ext cx="8945808" cy="2348890"/>
          </a:xfrm>
          <a:prstGeom prst="rect">
            <a:avLst/>
          </a:prstGeom>
        </p:spPr>
      </p:pic>
    </p:spTree>
    <p:extLst>
      <p:ext uri="{BB962C8B-B14F-4D97-AF65-F5344CB8AC3E}">
        <p14:creationId xmlns:p14="http://schemas.microsoft.com/office/powerpoint/2010/main" val="3816654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1668"/>
            <a:ext cx="10972800" cy="1275970"/>
          </a:xfrm>
        </p:spPr>
        <p:txBody>
          <a:bodyPr/>
          <a:lstStyle/>
          <a:p>
            <a:br>
              <a:rPr lang="en-US" b="1" dirty="0"/>
            </a:br>
            <a:r>
              <a:rPr lang="en-US" b="1" dirty="0"/>
              <a:t>Funding Caps: Per Capita Caps (PCCs)</a:t>
            </a:r>
            <a:br>
              <a:rPr lang="en-US" b="1" dirty="0"/>
            </a:br>
            <a:endParaRPr lang="en-US" b="1" dirty="0"/>
          </a:p>
        </p:txBody>
      </p:sp>
      <p:sp>
        <p:nvSpPr>
          <p:cNvPr id="3" name="Content Placeholder 2"/>
          <p:cNvSpPr>
            <a:spLocks noGrp="1"/>
          </p:cNvSpPr>
          <p:nvPr>
            <p:ph idx="1"/>
          </p:nvPr>
        </p:nvSpPr>
        <p:spPr>
          <a:xfrm>
            <a:off x="609600" y="1417638"/>
            <a:ext cx="10972800" cy="4915550"/>
          </a:xfrm>
        </p:spPr>
        <p:txBody>
          <a:bodyPr/>
          <a:lstStyle/>
          <a:p>
            <a:r>
              <a:rPr lang="en-US" dirty="0"/>
              <a:t>Federal gov’t pays a </a:t>
            </a:r>
            <a:r>
              <a:rPr lang="en-US" b="1" dirty="0"/>
              <a:t>set amount per Medicaid enrollee</a:t>
            </a:r>
            <a:r>
              <a:rPr lang="en-US" dirty="0"/>
              <a:t> instead of paying for state’s actual service costs Same basic problem with starting rate and with annual growth</a:t>
            </a:r>
          </a:p>
          <a:p>
            <a:r>
              <a:rPr lang="en-US" dirty="0"/>
              <a:t>Unlike block grant, it accounts for changes in enrollment</a:t>
            </a:r>
          </a:p>
          <a:p>
            <a:r>
              <a:rPr lang="en-US" dirty="0"/>
              <a:t>Does not account for new technologies, aging population, changing health needs, etc.</a:t>
            </a:r>
          </a:p>
          <a:p>
            <a:pPr marL="457200" lvl="1" indent="0">
              <a:buNone/>
            </a:pPr>
            <a:r>
              <a:rPr lang="en-US" dirty="0"/>
              <a:t> </a:t>
            </a:r>
          </a:p>
          <a:p>
            <a:endParaRPr lang="en-US" b="1" dirty="0"/>
          </a:p>
          <a:p>
            <a:pPr marL="0" indent="0">
              <a:buNone/>
            </a:pPr>
            <a:endParaRPr lang="en-US" dirty="0"/>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52</a:t>
            </a:fld>
            <a:endParaRPr lang="en-US" altLang="en-US"/>
          </a:p>
        </p:txBody>
      </p:sp>
      <p:sp>
        <p:nvSpPr>
          <p:cNvPr id="4" name="TextBox 3"/>
          <p:cNvSpPr txBox="1"/>
          <p:nvPr/>
        </p:nvSpPr>
        <p:spPr>
          <a:xfrm>
            <a:off x="526093" y="4931534"/>
            <a:ext cx="1489575" cy="830997"/>
          </a:xfrm>
          <a:prstGeom prst="rect">
            <a:avLst/>
          </a:prstGeom>
          <a:noFill/>
        </p:spPr>
        <p:txBody>
          <a:bodyPr wrap="none" rtlCol="0">
            <a:spAutoFit/>
          </a:bodyPr>
          <a:lstStyle/>
          <a:p>
            <a:pPr algn="ctr"/>
            <a:r>
              <a:rPr lang="en-US" sz="2400" b="1" dirty="0">
                <a:solidFill>
                  <a:prstClr val="black"/>
                </a:solidFill>
              </a:rPr>
              <a:t>Per Capita</a:t>
            </a:r>
          </a:p>
          <a:p>
            <a:pPr algn="ctr"/>
            <a:r>
              <a:rPr lang="en-US" sz="2400" b="1" dirty="0">
                <a:solidFill>
                  <a:prstClr val="black"/>
                </a:solidFill>
              </a:rPr>
              <a:t>Cap</a:t>
            </a:r>
          </a:p>
        </p:txBody>
      </p:sp>
      <p:sp>
        <p:nvSpPr>
          <p:cNvPr id="6" name="TextBox 5"/>
          <p:cNvSpPr txBox="1"/>
          <p:nvPr/>
        </p:nvSpPr>
        <p:spPr>
          <a:xfrm>
            <a:off x="3369501" y="5347032"/>
            <a:ext cx="1378647" cy="830997"/>
          </a:xfrm>
          <a:prstGeom prst="rect">
            <a:avLst/>
          </a:prstGeom>
          <a:noFill/>
        </p:spPr>
        <p:txBody>
          <a:bodyPr wrap="none" rtlCol="0">
            <a:spAutoFit/>
          </a:bodyPr>
          <a:lstStyle/>
          <a:p>
            <a:r>
              <a:rPr lang="en-US" sz="2400" b="1" dirty="0">
                <a:solidFill>
                  <a:prstClr val="black"/>
                </a:solidFill>
              </a:rPr>
              <a:t>Cost shift</a:t>
            </a:r>
            <a:br>
              <a:rPr lang="en-US" sz="2400" b="1" dirty="0">
                <a:solidFill>
                  <a:prstClr val="black"/>
                </a:solidFill>
              </a:rPr>
            </a:br>
            <a:r>
              <a:rPr lang="en-US" sz="2400" b="1" dirty="0">
                <a:solidFill>
                  <a:prstClr val="black"/>
                </a:solidFill>
              </a:rPr>
              <a:t>to states</a:t>
            </a:r>
          </a:p>
        </p:txBody>
      </p:sp>
      <p:sp>
        <p:nvSpPr>
          <p:cNvPr id="7" name="TextBox 6"/>
          <p:cNvSpPr txBox="1"/>
          <p:nvPr/>
        </p:nvSpPr>
        <p:spPr>
          <a:xfrm>
            <a:off x="6329391" y="5578579"/>
            <a:ext cx="1282210" cy="830997"/>
          </a:xfrm>
          <a:prstGeom prst="rect">
            <a:avLst/>
          </a:prstGeom>
          <a:noFill/>
        </p:spPr>
        <p:txBody>
          <a:bodyPr wrap="none" rtlCol="0">
            <a:spAutoFit/>
          </a:bodyPr>
          <a:lstStyle/>
          <a:p>
            <a:r>
              <a:rPr lang="en-US" sz="2400" b="1" dirty="0">
                <a:solidFill>
                  <a:prstClr val="black"/>
                </a:solidFill>
              </a:rPr>
              <a:t>Budget</a:t>
            </a:r>
            <a:br>
              <a:rPr lang="en-US" sz="2400" b="1" dirty="0">
                <a:solidFill>
                  <a:prstClr val="black"/>
                </a:solidFill>
              </a:rPr>
            </a:br>
            <a:r>
              <a:rPr lang="en-US" sz="2400" b="1" dirty="0">
                <a:solidFill>
                  <a:prstClr val="black"/>
                </a:solidFill>
              </a:rPr>
              <a:t>Pressure</a:t>
            </a:r>
          </a:p>
        </p:txBody>
      </p:sp>
      <p:sp>
        <p:nvSpPr>
          <p:cNvPr id="8" name="TextBox 7"/>
          <p:cNvSpPr txBox="1"/>
          <p:nvPr/>
        </p:nvSpPr>
        <p:spPr>
          <a:xfrm>
            <a:off x="9103538" y="4674564"/>
            <a:ext cx="2897012" cy="1569660"/>
          </a:xfrm>
          <a:prstGeom prst="rect">
            <a:avLst/>
          </a:prstGeom>
          <a:noFill/>
        </p:spPr>
        <p:txBody>
          <a:bodyPr wrap="none" rtlCol="0">
            <a:spAutoFit/>
          </a:bodyPr>
          <a:lstStyle/>
          <a:p>
            <a:r>
              <a:rPr lang="en-US" sz="2400" b="1" dirty="0">
                <a:solidFill>
                  <a:prstClr val="black"/>
                </a:solidFill>
              </a:rPr>
              <a:t>Service Cuts</a:t>
            </a:r>
          </a:p>
          <a:p>
            <a:r>
              <a:rPr lang="en-US" sz="2400" b="1" dirty="0">
                <a:solidFill>
                  <a:prstClr val="black"/>
                </a:solidFill>
              </a:rPr>
              <a:t>Lower Provider Rates</a:t>
            </a:r>
          </a:p>
          <a:p>
            <a:r>
              <a:rPr lang="en-US" sz="2400" b="1" dirty="0">
                <a:solidFill>
                  <a:prstClr val="black"/>
                </a:solidFill>
              </a:rPr>
              <a:t>Wait Lists</a:t>
            </a:r>
          </a:p>
          <a:p>
            <a:r>
              <a:rPr lang="en-US" sz="2400" b="1" dirty="0">
                <a:solidFill>
                  <a:prstClr val="black"/>
                </a:solidFill>
              </a:rPr>
              <a:t>Enrollment Cuts</a:t>
            </a:r>
          </a:p>
        </p:txBody>
      </p:sp>
      <p:cxnSp>
        <p:nvCxnSpPr>
          <p:cNvPr id="10" name="Straight Arrow Connector 9"/>
          <p:cNvCxnSpPr/>
          <p:nvPr/>
        </p:nvCxnSpPr>
        <p:spPr>
          <a:xfrm>
            <a:off x="2198220" y="5507920"/>
            <a:ext cx="1123232" cy="183952"/>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898460" y="5859647"/>
            <a:ext cx="1301923" cy="13443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611601" y="5507920"/>
            <a:ext cx="1491937" cy="343340"/>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0729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financing v. block grants &amp; per capita caps (in theory)*</a:t>
            </a:r>
          </a:p>
        </p:txBody>
      </p:sp>
      <p:graphicFrame>
        <p:nvGraphicFramePr>
          <p:cNvPr id="6" name="Content Placeholder 5"/>
          <p:cNvGraphicFramePr>
            <a:graphicFrameLocks noGrp="1"/>
          </p:cNvGraphicFramePr>
          <p:nvPr>
            <p:ph idx="1"/>
            <p:extLst/>
          </p:nvPr>
        </p:nvGraphicFramePr>
        <p:xfrm>
          <a:off x="1981200" y="1600200"/>
          <a:ext cx="8229600" cy="4572000"/>
        </p:xfrm>
        <a:graphic>
          <a:graphicData uri="http://schemas.openxmlformats.org/drawingml/2006/table">
            <a:tbl>
              <a:tblPr firstRow="1" bandRow="1">
                <a:tableStyleId>{5C22544A-7EE6-4342-B048-85BDC9FD1C3A}</a:tableStyleId>
              </a:tblPr>
              <a:tblGrid>
                <a:gridCol w="36880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691640">
                  <a:extLst>
                    <a:ext uri="{9D8B030D-6E8A-4147-A177-3AD203B41FA5}">
                      <a16:colId xmlns:a16="http://schemas.microsoft.com/office/drawing/2014/main" val="20003"/>
                    </a:ext>
                  </a:extLst>
                </a:gridCol>
              </a:tblGrid>
              <a:tr h="370840">
                <a:tc>
                  <a:txBody>
                    <a:bodyPr/>
                    <a:lstStyle/>
                    <a:p>
                      <a:r>
                        <a:rPr lang="en-US" sz="2400" dirty="0"/>
                        <a:t>If your state wants to. . .</a:t>
                      </a:r>
                    </a:p>
                  </a:txBody>
                  <a:tcPr/>
                </a:tc>
                <a:tc gridSpan="3">
                  <a:txBody>
                    <a:bodyPr/>
                    <a:lstStyle/>
                    <a:p>
                      <a:r>
                        <a:rPr lang="en-US" sz="2400" dirty="0"/>
                        <a:t>Do you get more federal $?</a:t>
                      </a:r>
                    </a:p>
                  </a:txBody>
                  <a:tcPr/>
                </a:tc>
                <a:tc hMerge="1">
                  <a:txBody>
                    <a:bodyPr/>
                    <a:lstStyle/>
                    <a:p>
                      <a:endParaRPr lang="en-US" sz="2400" dirty="0"/>
                    </a:p>
                  </a:txBody>
                  <a:tcPr/>
                </a:tc>
                <a:tc hMerge="1">
                  <a:txBody>
                    <a:bodyPr/>
                    <a:lstStyle/>
                    <a:p>
                      <a:endParaRPr lang="en-US" sz="2400" dirty="0"/>
                    </a:p>
                  </a:txBody>
                  <a:tcPr/>
                </a:tc>
                <a:extLst>
                  <a:ext uri="{0D108BD9-81ED-4DB2-BD59-A6C34878D82A}">
                    <a16:rowId xmlns:a16="http://schemas.microsoft.com/office/drawing/2014/main" val="10000"/>
                  </a:ext>
                </a:extLst>
              </a:tr>
              <a:tr h="370840">
                <a:tc>
                  <a:txBody>
                    <a:bodyPr/>
                    <a:lstStyle/>
                    <a:p>
                      <a:pPr lvl="1"/>
                      <a:endParaRPr lang="en-US" sz="2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Current Structure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Block Grant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Per Capita Cap</a:t>
                      </a:r>
                    </a:p>
                  </a:txBody>
                  <a:tcPr/>
                </a:tc>
                <a:extLst>
                  <a:ext uri="{0D108BD9-81ED-4DB2-BD59-A6C34878D82A}">
                    <a16:rowId xmlns:a16="http://schemas.microsoft.com/office/drawing/2014/main" val="10001"/>
                  </a:ext>
                </a:extLst>
              </a:tr>
              <a:tr h="370840">
                <a:tc>
                  <a:txBody>
                    <a:bodyPr/>
                    <a:lstStyle/>
                    <a:p>
                      <a:r>
                        <a:rPr lang="en-US" sz="2400" dirty="0"/>
                        <a:t>add</a:t>
                      </a:r>
                      <a:r>
                        <a:rPr lang="en-US" sz="2400" baseline="0" dirty="0"/>
                        <a:t> more e</a:t>
                      </a:r>
                      <a:r>
                        <a:rPr lang="en-US" sz="2400" dirty="0"/>
                        <a:t>nrollees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accent3">
                              <a:lumMod val="75000"/>
                            </a:schemeClr>
                          </a:solidFill>
                          <a:effectLst/>
                          <a:latin typeface="+mn-lt"/>
                          <a:ea typeface="+mn-ea"/>
                          <a:cs typeface="+mn-cs"/>
                          <a:sym typeface="Wingdings"/>
                        </a:rPr>
                        <a:t></a:t>
                      </a:r>
                      <a:endParaRPr lang="en-US" sz="4800" b="1" dirty="0">
                        <a:solidFill>
                          <a:schemeClr val="accent3">
                            <a:lumMod val="75000"/>
                          </a:schemeClr>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800" b="1" kern="1200" dirty="0">
                          <a:solidFill>
                            <a:srgbClr val="FF0000"/>
                          </a:solidFill>
                          <a:effectLst/>
                          <a:latin typeface="Arial Rounded MT Bold" pitchFamily="34" charset="0"/>
                          <a:ea typeface="+mn-ea"/>
                          <a:cs typeface="+mn-cs"/>
                        </a:rPr>
                        <a:t>X</a:t>
                      </a:r>
                      <a:endParaRPr lang="en-US" sz="4800" b="1" dirty="0">
                        <a:solidFill>
                          <a:srgbClr val="C63ABF"/>
                        </a:solidFill>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accent3">
                              <a:lumMod val="75000"/>
                            </a:schemeClr>
                          </a:solidFill>
                          <a:effectLst/>
                          <a:latin typeface="+mn-lt"/>
                          <a:ea typeface="+mn-ea"/>
                          <a:cs typeface="+mn-cs"/>
                          <a:sym typeface="Wingdings"/>
                        </a:rPr>
                        <a:t></a:t>
                      </a:r>
                      <a:endParaRPr lang="en-US" sz="4800" dirty="0"/>
                    </a:p>
                  </a:txBody>
                  <a:tcPr/>
                </a:tc>
                <a:extLst>
                  <a:ext uri="{0D108BD9-81ED-4DB2-BD59-A6C34878D82A}">
                    <a16:rowId xmlns:a16="http://schemas.microsoft.com/office/drawing/2014/main" val="10002"/>
                  </a:ext>
                </a:extLst>
              </a:tr>
              <a:tr h="370840">
                <a:tc>
                  <a:txBody>
                    <a:bodyPr/>
                    <a:lstStyle/>
                    <a:p>
                      <a:r>
                        <a:rPr lang="en-US" sz="2400" baseline="0" dirty="0"/>
                        <a:t>add more s</a:t>
                      </a:r>
                      <a:r>
                        <a:rPr lang="en-US" sz="2400" dirty="0"/>
                        <a:t>ervices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accent3">
                              <a:lumMod val="75000"/>
                            </a:schemeClr>
                          </a:solidFill>
                          <a:effectLst/>
                          <a:latin typeface="+mn-lt"/>
                          <a:ea typeface="+mn-ea"/>
                          <a:cs typeface="+mn-cs"/>
                          <a:sym typeface="Wingdings"/>
                        </a:rPr>
                        <a:t></a:t>
                      </a:r>
                      <a:endParaRPr lang="en-US" sz="4800" b="1" dirty="0">
                        <a:solidFill>
                          <a:schemeClr val="accent3">
                            <a:lumMod val="75000"/>
                          </a:schemeClr>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800" b="1" kern="1200" dirty="0">
                          <a:solidFill>
                            <a:srgbClr val="FF0000"/>
                          </a:solidFill>
                          <a:effectLst/>
                          <a:latin typeface="Arial Rounded MT Bold" pitchFamily="34" charset="0"/>
                          <a:ea typeface="+mn-ea"/>
                          <a:cs typeface="+mn-cs"/>
                        </a:rPr>
                        <a:t>X</a:t>
                      </a:r>
                      <a:endParaRPr lang="en-US" sz="4800" b="1" dirty="0">
                        <a:solidFill>
                          <a:srgbClr val="C63ABF"/>
                        </a:solidFill>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800" b="1" kern="1200" dirty="0">
                          <a:solidFill>
                            <a:srgbClr val="FF0000"/>
                          </a:solidFill>
                          <a:effectLst/>
                          <a:latin typeface="Arial Rounded MT Bold" pitchFamily="34" charset="0"/>
                          <a:ea typeface="+mn-ea"/>
                          <a:cs typeface="+mn-cs"/>
                        </a:rPr>
                        <a:t>X</a:t>
                      </a:r>
                      <a:endParaRPr lang="en-US" sz="4800" b="1" dirty="0">
                        <a:solidFill>
                          <a:srgbClr val="C63ABF"/>
                        </a:solidFill>
                        <a:latin typeface="+mn-lt"/>
                      </a:endParaRPr>
                    </a:p>
                  </a:txBody>
                  <a:tcPr/>
                </a:tc>
                <a:extLst>
                  <a:ext uri="{0D108BD9-81ED-4DB2-BD59-A6C34878D82A}">
                    <a16:rowId xmlns:a16="http://schemas.microsoft.com/office/drawing/2014/main" val="10003"/>
                  </a:ext>
                </a:extLst>
              </a:tr>
              <a:tr h="370840">
                <a:tc>
                  <a:txBody>
                    <a:bodyPr/>
                    <a:lstStyle/>
                    <a:p>
                      <a:r>
                        <a:rPr lang="en-US" sz="2400" dirty="0"/>
                        <a:t>cover new Rx </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accent3">
                              <a:lumMod val="75000"/>
                            </a:schemeClr>
                          </a:solidFill>
                          <a:effectLst/>
                          <a:latin typeface="+mn-lt"/>
                          <a:ea typeface="+mn-ea"/>
                          <a:cs typeface="+mn-cs"/>
                          <a:sym typeface="Wingdings"/>
                        </a:rPr>
                        <a:t></a:t>
                      </a:r>
                      <a:endParaRPr lang="en-US" sz="4800" b="1" dirty="0">
                        <a:solidFill>
                          <a:schemeClr val="accent3">
                            <a:lumMod val="75000"/>
                          </a:schemeClr>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800" b="1" kern="1200" dirty="0">
                          <a:solidFill>
                            <a:srgbClr val="FF0000"/>
                          </a:solidFill>
                          <a:effectLst/>
                          <a:latin typeface="Arial Rounded MT Bold" pitchFamily="34" charset="0"/>
                          <a:ea typeface="+mn-ea"/>
                          <a:cs typeface="+mn-cs"/>
                        </a:rPr>
                        <a:t>X</a:t>
                      </a:r>
                      <a:endParaRPr lang="en-US" sz="4800" b="1" dirty="0">
                        <a:solidFill>
                          <a:srgbClr val="C63ABF"/>
                        </a:solidFill>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800" b="1" kern="1200" dirty="0">
                          <a:solidFill>
                            <a:srgbClr val="FF0000"/>
                          </a:solidFill>
                          <a:effectLst/>
                          <a:latin typeface="Arial Rounded MT Bold" pitchFamily="34" charset="0"/>
                          <a:ea typeface="+mn-ea"/>
                          <a:cs typeface="+mn-cs"/>
                        </a:rPr>
                        <a:t>X</a:t>
                      </a:r>
                      <a:endParaRPr lang="en-US" sz="4800" b="1" dirty="0">
                        <a:solidFill>
                          <a:srgbClr val="C63ABF"/>
                        </a:solidFill>
                        <a:latin typeface="+mn-lt"/>
                      </a:endParaRPr>
                    </a:p>
                  </a:txBody>
                  <a:tcP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increase provider</a:t>
                      </a:r>
                      <a:r>
                        <a:rPr lang="en-US" sz="2400" baseline="0" dirty="0"/>
                        <a:t> reimbursement</a:t>
                      </a:r>
                      <a:endParaRPr lang="en-US" sz="2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800" b="1" kern="1200">
                          <a:solidFill>
                            <a:schemeClr val="accent3">
                              <a:lumMod val="75000"/>
                            </a:schemeClr>
                          </a:solidFill>
                          <a:effectLst/>
                          <a:latin typeface="+mn-lt"/>
                          <a:ea typeface="+mn-ea"/>
                          <a:cs typeface="+mn-cs"/>
                          <a:sym typeface="Wingdings"/>
                        </a:rPr>
                        <a:t></a:t>
                      </a:r>
                      <a:endParaRPr lang="en-US" sz="4800" b="1">
                        <a:solidFill>
                          <a:schemeClr val="accent3">
                            <a:lumMod val="75000"/>
                          </a:schemeClr>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800" b="1" kern="1200" dirty="0">
                          <a:solidFill>
                            <a:srgbClr val="FF0000"/>
                          </a:solidFill>
                          <a:effectLst/>
                          <a:latin typeface="Arial Rounded MT Bold" pitchFamily="34" charset="0"/>
                          <a:ea typeface="+mn-ea"/>
                          <a:cs typeface="+mn-cs"/>
                        </a:rPr>
                        <a:t>X</a:t>
                      </a:r>
                      <a:endParaRPr lang="en-US" sz="4800" b="1" dirty="0">
                        <a:solidFill>
                          <a:srgbClr val="C63ABF"/>
                        </a:solidFill>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800" b="1" kern="1200" dirty="0">
                          <a:solidFill>
                            <a:srgbClr val="FF0000"/>
                          </a:solidFill>
                          <a:effectLst/>
                          <a:latin typeface="Arial Rounded MT Bold" pitchFamily="34" charset="0"/>
                          <a:ea typeface="+mn-ea"/>
                          <a:cs typeface="+mn-cs"/>
                        </a:rPr>
                        <a:t>X</a:t>
                      </a:r>
                      <a:endParaRPr lang="en-US" sz="4800" b="1" dirty="0">
                        <a:solidFill>
                          <a:srgbClr val="C63ABF"/>
                        </a:solidFill>
                        <a:latin typeface="+mn-lt"/>
                      </a:endParaRPr>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fld id="{2066355A-084C-D24E-9AD2-7E4FC41EA627}" type="slidenum">
              <a:rPr lang="en-US" smtClean="0">
                <a:solidFill>
                  <a:srgbClr val="0090E0"/>
                </a:solidFill>
              </a:rPr>
              <a:pPr/>
              <a:t>53</a:t>
            </a:fld>
            <a:endParaRPr lang="en-US">
              <a:solidFill>
                <a:srgbClr val="0090E0"/>
              </a:solidFill>
            </a:endParaRPr>
          </a:p>
        </p:txBody>
      </p:sp>
      <p:sp>
        <p:nvSpPr>
          <p:cNvPr id="7" name="TextBox 6"/>
          <p:cNvSpPr txBox="1"/>
          <p:nvPr/>
        </p:nvSpPr>
        <p:spPr>
          <a:xfrm>
            <a:off x="3474720" y="6313291"/>
            <a:ext cx="6385560" cy="461665"/>
          </a:xfrm>
          <a:prstGeom prst="rect">
            <a:avLst/>
          </a:prstGeom>
          <a:noFill/>
        </p:spPr>
        <p:txBody>
          <a:bodyPr wrap="square" rtlCol="0">
            <a:spAutoFit/>
          </a:bodyPr>
          <a:lstStyle/>
          <a:p>
            <a:pPr defTabSz="457200"/>
            <a:r>
              <a:rPr lang="en-US" sz="1200" dirty="0">
                <a:solidFill>
                  <a:prstClr val="black"/>
                </a:solidFill>
              </a:rPr>
              <a:t>*This is theoretical since any proposal can alter a state’s ability to add more enrollees or other features of the Medicaid program.</a:t>
            </a:r>
          </a:p>
        </p:txBody>
      </p:sp>
    </p:spTree>
    <p:extLst>
      <p:ext uri="{BB962C8B-B14F-4D97-AF65-F5344CB8AC3E}">
        <p14:creationId xmlns:p14="http://schemas.microsoft.com/office/powerpoint/2010/main" val="293697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81200" y="274638"/>
            <a:ext cx="8229600" cy="1005522"/>
          </a:xfrm>
        </p:spPr>
        <p:txBody>
          <a:bodyPr/>
          <a:lstStyle/>
          <a:p>
            <a:r>
              <a:rPr lang="en-US" dirty="0"/>
              <a:t>Designing a PCC</a:t>
            </a:r>
          </a:p>
        </p:txBody>
      </p:sp>
      <p:sp>
        <p:nvSpPr>
          <p:cNvPr id="5" name="Slide Number Placeholder 6"/>
          <p:cNvSpPr>
            <a:spLocks noGrp="1"/>
          </p:cNvSpPr>
          <p:nvPr>
            <p:ph type="sldNum" sz="quarter" idx="4294967295"/>
          </p:nvPr>
        </p:nvSpPr>
        <p:spPr bwMode="auto">
          <a:xfrm>
            <a:off x="9829800" y="6241775"/>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BAE9395-EB16-47E7-BE80-8BE72645E9BD}" type="slidenum">
              <a:rPr lang="en-US" sz="1200">
                <a:solidFill>
                  <a:srgbClr val="0090E0"/>
                </a:solidFill>
              </a:rPr>
              <a:pPr eaLnBrk="1" hangingPunct="1"/>
              <a:t>54</a:t>
            </a:fld>
            <a:endParaRPr lang="en-US" sz="1200" dirty="0">
              <a:solidFill>
                <a:srgbClr val="0090E0"/>
              </a:solidFill>
            </a:endParaRPr>
          </a:p>
        </p:txBody>
      </p:sp>
      <p:sp>
        <p:nvSpPr>
          <p:cNvPr id="4" name="Content Placeholder 3"/>
          <p:cNvSpPr>
            <a:spLocks noGrp="1"/>
          </p:cNvSpPr>
          <p:nvPr>
            <p:ph idx="1"/>
          </p:nvPr>
        </p:nvSpPr>
        <p:spPr>
          <a:xfrm>
            <a:off x="1981200" y="1440181"/>
            <a:ext cx="8229600" cy="4685983"/>
          </a:xfrm>
        </p:spPr>
        <p:txBody>
          <a:bodyPr>
            <a:normAutofit/>
          </a:bodyPr>
          <a:lstStyle/>
          <a:p>
            <a:r>
              <a:rPr lang="en-US" sz="3200" dirty="0"/>
              <a:t>First, a base year spending level is set</a:t>
            </a:r>
          </a:p>
          <a:p>
            <a:r>
              <a:rPr lang="en-US" sz="3200" dirty="0"/>
              <a:t>Second, an index is used to set the yearly growth rate for the base spending level</a:t>
            </a:r>
          </a:p>
          <a:p>
            <a:endParaRPr lang="en-US" sz="3200" dirty="0"/>
          </a:p>
          <a:p>
            <a:endParaRPr lang="en-US" sz="2800" dirty="0"/>
          </a:p>
        </p:txBody>
      </p:sp>
      <p:cxnSp>
        <p:nvCxnSpPr>
          <p:cNvPr id="3" name="Straight Connector 2"/>
          <p:cNvCxnSpPr/>
          <p:nvPr/>
        </p:nvCxnSpPr>
        <p:spPr>
          <a:xfrm>
            <a:off x="2758440" y="3251836"/>
            <a:ext cx="11430" cy="273177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769870" y="5955030"/>
            <a:ext cx="6583680"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3467100" y="4914900"/>
            <a:ext cx="297180" cy="308610"/>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3" name="Straight Arrow Connector 12"/>
          <p:cNvCxnSpPr/>
          <p:nvPr/>
        </p:nvCxnSpPr>
        <p:spPr>
          <a:xfrm flipV="1">
            <a:off x="3764281" y="4350328"/>
            <a:ext cx="5102629" cy="667445"/>
          </a:xfrm>
          <a:prstGeom prst="straightConnector1">
            <a:avLst/>
          </a:prstGeom>
          <a:ln w="50800">
            <a:solidFill>
              <a:srgbClr val="FF0000"/>
            </a:solidFill>
            <a:tailEnd type="arrow"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069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1668"/>
            <a:ext cx="10972800" cy="1275970"/>
          </a:xfrm>
        </p:spPr>
        <p:txBody>
          <a:bodyPr/>
          <a:lstStyle/>
          <a:p>
            <a:r>
              <a:rPr lang="en-US" b="1" dirty="0"/>
              <a:t>Per capita caps:  Growth Index</a:t>
            </a:r>
          </a:p>
        </p:txBody>
      </p:sp>
      <p:sp>
        <p:nvSpPr>
          <p:cNvPr id="3" name="Content Placeholder 2"/>
          <p:cNvSpPr>
            <a:spLocks noGrp="1"/>
          </p:cNvSpPr>
          <p:nvPr>
            <p:ph idx="1"/>
          </p:nvPr>
        </p:nvSpPr>
        <p:spPr>
          <a:xfrm>
            <a:off x="609600" y="1417638"/>
            <a:ext cx="10972800" cy="4915550"/>
          </a:xfrm>
        </p:spPr>
        <p:txBody>
          <a:bodyPr/>
          <a:lstStyle/>
          <a:p>
            <a:pPr marL="339725" lvl="0" indent="-339725" defTabSz="457200" eaLnBrk="1" fontAlgn="auto" hangingPunct="1">
              <a:spcBef>
                <a:spcPts val="0"/>
              </a:spcBef>
              <a:spcAft>
                <a:spcPts val="800"/>
              </a:spcAft>
              <a:buClr>
                <a:srgbClr val="00347F"/>
              </a:buClr>
              <a:buFont typeface="Arial"/>
              <a:buChar char="•"/>
            </a:pPr>
            <a:r>
              <a:rPr lang="en-US" sz="3000" dirty="0">
                <a:solidFill>
                  <a:prstClr val="black"/>
                </a:solidFill>
                <a:latin typeface="Arial"/>
              </a:rPr>
              <a:t>AHCA, like prior proposals, use a growth index based on objective factors (such as CPI) </a:t>
            </a:r>
            <a:r>
              <a:rPr lang="en-US" sz="3000" b="1" dirty="0">
                <a:solidFill>
                  <a:prstClr val="black"/>
                </a:solidFill>
                <a:latin typeface="Arial"/>
              </a:rPr>
              <a:t>that increase much more slowly than Medicaid spending</a:t>
            </a:r>
          </a:p>
          <a:p>
            <a:pPr marL="339725" lvl="0" indent="-339725" defTabSz="457200" eaLnBrk="1" fontAlgn="auto" hangingPunct="1">
              <a:spcBef>
                <a:spcPts val="0"/>
              </a:spcBef>
              <a:spcAft>
                <a:spcPts val="800"/>
              </a:spcAft>
              <a:buClr>
                <a:srgbClr val="00347F"/>
              </a:buClr>
              <a:buFont typeface="Arial"/>
              <a:buChar char="•"/>
            </a:pPr>
            <a:r>
              <a:rPr lang="en-US" sz="3000" dirty="0">
                <a:solidFill>
                  <a:prstClr val="black"/>
                </a:solidFill>
                <a:latin typeface="Arial"/>
              </a:rPr>
              <a:t>Last version of the AHCA proposed using a medical CPI plus 1% </a:t>
            </a:r>
          </a:p>
          <a:p>
            <a:pPr lvl="1" defTabSz="457200" eaLnBrk="1" fontAlgn="auto" hangingPunct="1">
              <a:spcBef>
                <a:spcPts val="0"/>
              </a:spcBef>
              <a:spcAft>
                <a:spcPts val="800"/>
              </a:spcAft>
              <a:buClr>
                <a:srgbClr val="0090E0"/>
              </a:buClr>
              <a:buFont typeface="Arial"/>
              <a:buChar char="•"/>
            </a:pPr>
            <a:r>
              <a:rPr lang="en-US" sz="2600" dirty="0">
                <a:solidFill>
                  <a:prstClr val="black"/>
                </a:solidFill>
                <a:latin typeface="Arial"/>
              </a:rPr>
              <a:t>Earlier leaked House draft had a worse “chained CPI”</a:t>
            </a:r>
          </a:p>
          <a:p>
            <a:pPr lvl="1" defTabSz="457200" eaLnBrk="1" fontAlgn="auto" hangingPunct="1">
              <a:spcBef>
                <a:spcPts val="0"/>
              </a:spcBef>
              <a:spcAft>
                <a:spcPts val="800"/>
              </a:spcAft>
              <a:buClr>
                <a:srgbClr val="0090E0"/>
              </a:buClr>
              <a:buFont typeface="Arial"/>
              <a:buChar char="•"/>
            </a:pPr>
            <a:r>
              <a:rPr lang="en-US" sz="2600" dirty="0">
                <a:solidFill>
                  <a:prstClr val="black"/>
                </a:solidFill>
                <a:latin typeface="Arial"/>
              </a:rPr>
              <a:t>But medical CPI not include LTSS in the calculation</a:t>
            </a:r>
          </a:p>
          <a:p>
            <a:pPr marL="339725" lvl="0" indent="-339725" defTabSz="457200" eaLnBrk="1" fontAlgn="auto" hangingPunct="1">
              <a:spcBef>
                <a:spcPts val="0"/>
              </a:spcBef>
              <a:spcAft>
                <a:spcPts val="800"/>
              </a:spcAft>
              <a:buClr>
                <a:srgbClr val="00347F"/>
              </a:buClr>
              <a:buFont typeface="Arial"/>
              <a:buChar char="•"/>
            </a:pPr>
            <a:r>
              <a:rPr lang="en-US" sz="3000" dirty="0">
                <a:solidFill>
                  <a:prstClr val="black"/>
                </a:solidFill>
                <a:latin typeface="Arial"/>
              </a:rPr>
              <a:t>Ultimately they make the federal funding gap </a:t>
            </a:r>
            <a:r>
              <a:rPr lang="en-US" sz="3000" i="1" dirty="0">
                <a:solidFill>
                  <a:prstClr val="black"/>
                </a:solidFill>
                <a:latin typeface="Arial"/>
              </a:rPr>
              <a:t>grow</a:t>
            </a:r>
            <a:r>
              <a:rPr lang="en-US" sz="3000" dirty="0">
                <a:solidFill>
                  <a:prstClr val="black"/>
                </a:solidFill>
                <a:latin typeface="Arial"/>
              </a:rPr>
              <a:t> every year</a:t>
            </a:r>
          </a:p>
          <a:p>
            <a:pPr marL="339725" lvl="0" indent="-339725" defTabSz="457200" eaLnBrk="1" fontAlgn="auto" hangingPunct="1">
              <a:spcBef>
                <a:spcPts val="0"/>
              </a:spcBef>
              <a:spcAft>
                <a:spcPts val="800"/>
              </a:spcAft>
              <a:buClr>
                <a:srgbClr val="00347F"/>
              </a:buClr>
              <a:buFont typeface="Arial"/>
              <a:buChar char="•"/>
            </a:pPr>
            <a:r>
              <a:rPr lang="en-US" sz="3000" dirty="0">
                <a:solidFill>
                  <a:prstClr val="black"/>
                </a:solidFill>
                <a:latin typeface="Arial"/>
              </a:rPr>
              <a:t>This means that states budget shortfalls in their Medicaid programs increase each year. </a:t>
            </a:r>
          </a:p>
          <a:p>
            <a:pPr marL="400050" lvl="1" indent="0" defTabSz="457200" eaLnBrk="1" fontAlgn="auto" hangingPunct="1">
              <a:spcBef>
                <a:spcPts val="0"/>
              </a:spcBef>
              <a:spcAft>
                <a:spcPts val="800"/>
              </a:spcAft>
              <a:buClr>
                <a:srgbClr val="00347F"/>
              </a:buClr>
              <a:buNone/>
            </a:pPr>
            <a:endParaRPr lang="en-US" sz="2200" b="1" dirty="0">
              <a:solidFill>
                <a:prstClr val="black"/>
              </a:solidFill>
              <a:latin typeface="Arial"/>
            </a:endParaRPr>
          </a:p>
          <a:p>
            <a:pPr marL="0" indent="0">
              <a:buNone/>
            </a:pPr>
            <a:endParaRPr lang="en-US" dirty="0"/>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55</a:t>
            </a:fld>
            <a:endParaRPr lang="en-US" altLang="en-US"/>
          </a:p>
        </p:txBody>
      </p:sp>
    </p:spTree>
    <p:extLst>
      <p:ext uri="{BB962C8B-B14F-4D97-AF65-F5344CB8AC3E}">
        <p14:creationId xmlns:p14="http://schemas.microsoft.com/office/powerpoint/2010/main" val="3193128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0923" y="2862072"/>
            <a:ext cx="209205" cy="330038"/>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5381" y="4253394"/>
            <a:ext cx="209205" cy="330038"/>
          </a:xfrm>
          <a:prstGeom prst="rect">
            <a:avLst/>
          </a:prstGeom>
        </p:spPr>
      </p:pic>
      <p:sp>
        <p:nvSpPr>
          <p:cNvPr id="5" name="Slide Number Placeholder 6"/>
          <p:cNvSpPr>
            <a:spLocks noGrp="1"/>
          </p:cNvSpPr>
          <p:nvPr>
            <p:ph type="sldNum" sz="quarter" idx="4294967295"/>
          </p:nvPr>
        </p:nvSpPr>
        <p:spPr bwMode="auto">
          <a:xfrm>
            <a:off x="9829800" y="6241775"/>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BAE9395-EB16-47E7-BE80-8BE72645E9BD}" type="slidenum">
              <a:rPr lang="en-US" sz="1200">
                <a:solidFill>
                  <a:srgbClr val="0090E0"/>
                </a:solidFill>
              </a:rPr>
              <a:pPr eaLnBrk="1" hangingPunct="1"/>
              <a:t>56</a:t>
            </a:fld>
            <a:endParaRPr lang="en-US" sz="1200" dirty="0">
              <a:solidFill>
                <a:srgbClr val="0090E0"/>
              </a:solidFill>
            </a:endParaRPr>
          </a:p>
        </p:txBody>
      </p:sp>
      <p:sp>
        <p:nvSpPr>
          <p:cNvPr id="4" name="Content Placeholder 3"/>
          <p:cNvSpPr>
            <a:spLocks noGrp="1"/>
          </p:cNvSpPr>
          <p:nvPr>
            <p:ph idx="1"/>
          </p:nvPr>
        </p:nvSpPr>
        <p:spPr>
          <a:xfrm>
            <a:off x="1981200" y="1440181"/>
            <a:ext cx="8229600" cy="4685983"/>
          </a:xfrm>
        </p:spPr>
        <p:txBody>
          <a:bodyPr>
            <a:normAutofit/>
          </a:bodyPr>
          <a:lstStyle/>
          <a:p>
            <a:endParaRPr lang="en-US" sz="3200" dirty="0"/>
          </a:p>
          <a:p>
            <a:endParaRPr lang="en-US" sz="2800" dirty="0"/>
          </a:p>
        </p:txBody>
      </p:sp>
      <p:cxnSp>
        <p:nvCxnSpPr>
          <p:cNvPr id="3" name="Straight Connector 2"/>
          <p:cNvCxnSpPr/>
          <p:nvPr/>
        </p:nvCxnSpPr>
        <p:spPr>
          <a:xfrm>
            <a:off x="2769870" y="1771650"/>
            <a:ext cx="0" cy="4211956"/>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769870" y="5955030"/>
            <a:ext cx="6583680"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3470910" y="4913648"/>
            <a:ext cx="297180" cy="308610"/>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3" name="Straight Arrow Connector 12"/>
          <p:cNvCxnSpPr>
            <a:stCxn id="10" idx="7"/>
          </p:cNvCxnSpPr>
          <p:nvPr/>
        </p:nvCxnSpPr>
        <p:spPr>
          <a:xfrm flipV="1">
            <a:off x="3724569" y="2718361"/>
            <a:ext cx="5405270" cy="2240483"/>
          </a:xfrm>
          <a:prstGeom prst="straightConnector1">
            <a:avLst/>
          </a:prstGeom>
          <a:ln w="50800">
            <a:solidFill>
              <a:srgbClr val="0070C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981200" y="274638"/>
            <a:ext cx="8229600" cy="948372"/>
          </a:xfrm>
        </p:spPr>
        <p:txBody>
          <a:bodyPr/>
          <a:lstStyle/>
          <a:p>
            <a:r>
              <a:rPr lang="en-US" dirty="0"/>
              <a:t>From bad to worse</a:t>
            </a:r>
          </a:p>
        </p:txBody>
      </p:sp>
      <p:cxnSp>
        <p:nvCxnSpPr>
          <p:cNvPr id="15" name="Straight Arrow Connector 14"/>
          <p:cNvCxnSpPr/>
          <p:nvPr/>
        </p:nvCxnSpPr>
        <p:spPr>
          <a:xfrm flipV="1">
            <a:off x="3768091" y="4583432"/>
            <a:ext cx="5694565" cy="461010"/>
          </a:xfrm>
          <a:prstGeom prst="straightConnector1">
            <a:avLst/>
          </a:prstGeom>
          <a:ln w="50800">
            <a:solidFill>
              <a:srgbClr val="FF0000"/>
            </a:solidFill>
            <a:tailEnd type="arrow" w="lg" len="lg"/>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0923" y="3207086"/>
            <a:ext cx="209205" cy="330038"/>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0923" y="3553553"/>
            <a:ext cx="209205" cy="330038"/>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0923" y="3909308"/>
            <a:ext cx="209205" cy="330038"/>
          </a:xfrm>
          <a:prstGeom prst="rect">
            <a:avLst/>
          </a:prstGeom>
        </p:spPr>
      </p:pic>
      <p:sp>
        <p:nvSpPr>
          <p:cNvPr id="12" name="TextBox 11"/>
          <p:cNvSpPr txBox="1"/>
          <p:nvPr/>
        </p:nvSpPr>
        <p:spPr>
          <a:xfrm rot="20399683">
            <a:off x="5230438" y="3361625"/>
            <a:ext cx="1662545" cy="461665"/>
          </a:xfrm>
          <a:prstGeom prst="rect">
            <a:avLst/>
          </a:prstGeom>
          <a:noFill/>
        </p:spPr>
        <p:txBody>
          <a:bodyPr wrap="square" rtlCol="0">
            <a:spAutoFit/>
          </a:bodyPr>
          <a:lstStyle/>
          <a:p>
            <a:pPr algn="ctr" defTabSz="457200"/>
            <a:r>
              <a:rPr lang="en-US" sz="2400" b="1" dirty="0">
                <a:solidFill>
                  <a:srgbClr val="0070C0"/>
                </a:solidFill>
              </a:rPr>
              <a:t>Reality</a:t>
            </a:r>
          </a:p>
        </p:txBody>
      </p:sp>
      <p:sp>
        <p:nvSpPr>
          <p:cNvPr id="25" name="TextBox 24"/>
          <p:cNvSpPr txBox="1"/>
          <p:nvPr/>
        </p:nvSpPr>
        <p:spPr>
          <a:xfrm rot="21316344">
            <a:off x="4733184" y="4847528"/>
            <a:ext cx="3188978" cy="461665"/>
          </a:xfrm>
          <a:prstGeom prst="rect">
            <a:avLst/>
          </a:prstGeom>
          <a:noFill/>
        </p:spPr>
        <p:txBody>
          <a:bodyPr wrap="square" rtlCol="0">
            <a:spAutoFit/>
          </a:bodyPr>
          <a:lstStyle/>
          <a:p>
            <a:pPr algn="ctr" defTabSz="457200"/>
            <a:r>
              <a:rPr lang="en-US" sz="2400" b="1" dirty="0">
                <a:solidFill>
                  <a:srgbClr val="FF0000"/>
                </a:solidFill>
              </a:rPr>
              <a:t>PCC/Block Grant</a:t>
            </a:r>
          </a:p>
        </p:txBody>
      </p:sp>
    </p:spTree>
    <p:extLst>
      <p:ext uri="{BB962C8B-B14F-4D97-AF65-F5344CB8AC3E}">
        <p14:creationId xmlns:p14="http://schemas.microsoft.com/office/powerpoint/2010/main" val="80057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500"/>
                            </p:stCondLst>
                            <p:childTnLst>
                              <p:par>
                                <p:cTn id="25" presetID="10" presetClass="entr" presetSubtype="0" fill="hold" nodeType="afterEffect">
                                  <p:stCondLst>
                                    <p:cond delay="50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1500"/>
                            </p:stCondLst>
                            <p:childTnLst>
                              <p:par>
                                <p:cTn id="29" presetID="10" presetClass="entr" presetSubtype="0" fill="hold" nodeType="afterEffect">
                                  <p:stCondLst>
                                    <p:cond delay="5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2500"/>
                            </p:stCondLst>
                            <p:childTnLst>
                              <p:par>
                                <p:cTn id="33" presetID="10" presetClass="entr" presetSubtype="0" fill="hold" nodeType="afterEffect">
                                  <p:stCondLst>
                                    <p:cond delay="50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3500"/>
                            </p:stCondLst>
                            <p:childTnLst>
                              <p:par>
                                <p:cTn id="37" presetID="10" presetClass="entr" presetSubtype="0" fill="hold" nodeType="afterEffect">
                                  <p:stCondLst>
                                    <p:cond delay="50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a:t>Congressional Budget Office:   </a:t>
            </a:r>
            <a:br>
              <a:rPr lang="en-US" sz="4000" dirty="0"/>
            </a:br>
            <a:r>
              <a:rPr lang="en-US" sz="4000" dirty="0"/>
              <a:t>Over $800 billion cut in federal Medicaid spending  </a:t>
            </a: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57</a:t>
            </a:fld>
            <a:endParaRPr lang="en-US" altLang="en-US"/>
          </a:p>
        </p:txBody>
      </p:sp>
      <p:pic>
        <p:nvPicPr>
          <p:cNvPr id="1026" name="Picture 2" descr="http://healthaffairs.oilyqzi36akjprmk.netdna-cdn.com/wp-content/uploads/Vernon_Exhibit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9865" y="1674254"/>
            <a:ext cx="7134895" cy="425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6989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Cuts in Federal Medicaid Funds to States</a:t>
            </a: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58</a:t>
            </a:fld>
            <a:endParaRPr lang="en-US" altLang="en-US"/>
          </a:p>
        </p:txBody>
      </p:sp>
      <p:pic>
        <p:nvPicPr>
          <p:cNvPr id="3" name="Content Placeholder 2"/>
          <p:cNvPicPr>
            <a:picLocks noGrp="1" noChangeAspect="1"/>
          </p:cNvPicPr>
          <p:nvPr>
            <p:ph idx="1"/>
          </p:nvPr>
        </p:nvPicPr>
        <p:blipFill>
          <a:blip r:embed="rId2"/>
          <a:stretch>
            <a:fillRect/>
          </a:stretch>
        </p:blipFill>
        <p:spPr>
          <a:xfrm>
            <a:off x="2452888" y="1417638"/>
            <a:ext cx="6987325" cy="4612481"/>
          </a:xfrm>
          <a:prstGeom prst="rect">
            <a:avLst/>
          </a:prstGeom>
        </p:spPr>
      </p:pic>
    </p:spTree>
    <p:extLst>
      <p:ext uri="{BB962C8B-B14F-4D97-AF65-F5344CB8AC3E}">
        <p14:creationId xmlns:p14="http://schemas.microsoft.com/office/powerpoint/2010/main" val="32189039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It Will Cost for States Just to Maintain the Status Quo</a:t>
            </a:r>
          </a:p>
        </p:txBody>
      </p:sp>
      <p:pic>
        <p:nvPicPr>
          <p:cNvPr id="6" name="Content Placeholder 5"/>
          <p:cNvPicPr>
            <a:picLocks noGrp="1" noChangeAspect="1"/>
          </p:cNvPicPr>
          <p:nvPr>
            <p:ph idx="1"/>
          </p:nvPr>
        </p:nvPicPr>
        <p:blipFill>
          <a:blip r:embed="rId2"/>
          <a:stretch>
            <a:fillRect/>
          </a:stretch>
        </p:blipFill>
        <p:spPr>
          <a:xfrm>
            <a:off x="2511381" y="1738647"/>
            <a:ext cx="6877318" cy="4510412"/>
          </a:xfrm>
          <a:prstGeom prst="rect">
            <a:avLst/>
          </a:prstGeom>
        </p:spPr>
      </p:pic>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59</a:t>
            </a:fld>
            <a:endParaRPr lang="en-US" altLang="en-US"/>
          </a:p>
        </p:txBody>
      </p:sp>
    </p:spTree>
    <p:extLst>
      <p:ext uri="{BB962C8B-B14F-4D97-AF65-F5344CB8AC3E}">
        <p14:creationId xmlns:p14="http://schemas.microsoft.com/office/powerpoint/2010/main" val="3627897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cs typeface="Times New Roman" panose="02020603050405020304" pitchFamily="18" charset="0"/>
              </a:rPr>
              <a:t>National HCBS vs Institutional Spending</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2916" y="1825625"/>
            <a:ext cx="1002616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968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1668"/>
            <a:ext cx="10972800" cy="1275970"/>
          </a:xfrm>
        </p:spPr>
        <p:txBody>
          <a:bodyPr/>
          <a:lstStyle/>
          <a:p>
            <a:r>
              <a:rPr lang="en-US" b="1" dirty="0"/>
              <a:t>Impact of Budget Shortfalls </a:t>
            </a:r>
            <a:br>
              <a:rPr lang="en-US" b="1" dirty="0"/>
            </a:br>
            <a:r>
              <a:rPr lang="en-US" b="1" dirty="0"/>
              <a:t>on People with Disabilities</a:t>
            </a:r>
          </a:p>
        </p:txBody>
      </p:sp>
      <p:sp>
        <p:nvSpPr>
          <p:cNvPr id="3" name="Content Placeholder 2"/>
          <p:cNvSpPr>
            <a:spLocks noGrp="1"/>
          </p:cNvSpPr>
          <p:nvPr>
            <p:ph idx="1"/>
          </p:nvPr>
        </p:nvSpPr>
        <p:spPr>
          <a:xfrm>
            <a:off x="609600" y="1314607"/>
            <a:ext cx="10972800" cy="4915550"/>
          </a:xfrm>
        </p:spPr>
        <p:txBody>
          <a:bodyPr/>
          <a:lstStyle/>
          <a:p>
            <a:r>
              <a:rPr lang="en-US" dirty="0"/>
              <a:t>As state Medicaid budget shortfalls grow, states may:</a:t>
            </a:r>
          </a:p>
          <a:p>
            <a:pPr lvl="1"/>
            <a:r>
              <a:rPr lang="en-US" sz="3200" b="1" dirty="0"/>
              <a:t>Cut services </a:t>
            </a:r>
            <a:r>
              <a:rPr lang="en-US" sz="3200" dirty="0"/>
              <a:t>(particularly “optional” services like waivers)</a:t>
            </a:r>
          </a:p>
          <a:p>
            <a:pPr lvl="1"/>
            <a:r>
              <a:rPr lang="en-US" sz="3200" b="1" dirty="0"/>
              <a:t>Totally eliminate optional services </a:t>
            </a:r>
            <a:r>
              <a:rPr lang="en-US" sz="3200" dirty="0"/>
              <a:t>(again like waivers)</a:t>
            </a:r>
          </a:p>
          <a:p>
            <a:pPr lvl="1"/>
            <a:r>
              <a:rPr lang="en-US" sz="3200" b="1" dirty="0"/>
              <a:t>Increase waitlists for services </a:t>
            </a:r>
            <a:r>
              <a:rPr lang="en-US" sz="3200" dirty="0"/>
              <a:t>(Many states already have thousands of people on waitlists for HCBS)</a:t>
            </a:r>
          </a:p>
          <a:p>
            <a:pPr lvl="1"/>
            <a:r>
              <a:rPr lang="en-US" sz="3200" b="1" dirty="0"/>
              <a:t>Decrease provider rates</a:t>
            </a:r>
            <a:r>
              <a:rPr lang="en-US" sz="3200" dirty="0"/>
              <a:t> </a:t>
            </a:r>
            <a:endParaRPr lang="en-US" sz="3200" b="1" dirty="0"/>
          </a:p>
          <a:p>
            <a:r>
              <a:rPr lang="en-US" dirty="0"/>
              <a:t>States that spend less per capita on Medicaid will be particularly harmed</a:t>
            </a:r>
          </a:p>
          <a:p>
            <a:pPr lvl="1"/>
            <a:r>
              <a:rPr lang="en-US" dirty="0"/>
              <a:t>PCCs based on states’ 2016 spending</a:t>
            </a: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60</a:t>
            </a:fld>
            <a:endParaRPr lang="en-US" altLang="en-US"/>
          </a:p>
        </p:txBody>
      </p:sp>
    </p:spTree>
    <p:extLst>
      <p:ext uri="{BB962C8B-B14F-4D97-AF65-F5344CB8AC3E}">
        <p14:creationId xmlns:p14="http://schemas.microsoft.com/office/powerpoint/2010/main" val="40875266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Would Medicaid Changes Mean in CO?</a:t>
            </a:r>
          </a:p>
        </p:txBody>
      </p:sp>
      <p:sp>
        <p:nvSpPr>
          <p:cNvPr id="3" name="Content Placeholder 2"/>
          <p:cNvSpPr>
            <a:spLocks noGrp="1"/>
          </p:cNvSpPr>
          <p:nvPr>
            <p:ph idx="1"/>
          </p:nvPr>
        </p:nvSpPr>
        <p:spPr/>
        <p:txBody>
          <a:bodyPr/>
          <a:lstStyle/>
          <a:p>
            <a:r>
              <a:rPr lang="en-US" dirty="0"/>
              <a:t>Colorado stands to</a:t>
            </a:r>
            <a:r>
              <a:rPr lang="en-US" b="1" dirty="0"/>
              <a:t> lose $33 billion</a:t>
            </a:r>
            <a:r>
              <a:rPr lang="en-US" dirty="0"/>
              <a:t> in federal funding for Medicaid, CHIP, and financial assistance for marketplace coverage.</a:t>
            </a:r>
          </a:p>
          <a:p>
            <a:r>
              <a:rPr lang="en-US" dirty="0"/>
              <a:t>CO’s Medicaid spending is disproportionally on people with disabilities and seniors</a:t>
            </a:r>
          </a:p>
          <a:p>
            <a:pPr lvl="1"/>
            <a:r>
              <a:rPr lang="en-US" dirty="0"/>
              <a:t>63% of Medicaid spending on people with disabilities and seniors, but only 20% of enrollees (FY ’10)</a:t>
            </a:r>
          </a:p>
          <a:p>
            <a:pPr lvl="1"/>
            <a:r>
              <a:rPr lang="en-US" dirty="0"/>
              <a:t>CO is a fast growing state, with a growing senior population, all of which will make the impact of caps worse</a:t>
            </a: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61</a:t>
            </a:fld>
            <a:endParaRPr lang="en-US" altLang="en-US"/>
          </a:p>
        </p:txBody>
      </p:sp>
    </p:spTree>
    <p:extLst>
      <p:ext uri="{BB962C8B-B14F-4D97-AF65-F5344CB8AC3E}">
        <p14:creationId xmlns:p14="http://schemas.microsoft.com/office/powerpoint/2010/main" val="41324386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1668"/>
            <a:ext cx="10972800" cy="1275970"/>
          </a:xfrm>
        </p:spPr>
        <p:txBody>
          <a:bodyPr/>
          <a:lstStyle/>
          <a:p>
            <a:r>
              <a:rPr lang="en-US" b="1" dirty="0"/>
              <a:t>What Can You Do?</a:t>
            </a:r>
          </a:p>
        </p:txBody>
      </p:sp>
      <p:sp>
        <p:nvSpPr>
          <p:cNvPr id="3" name="Content Placeholder 2"/>
          <p:cNvSpPr>
            <a:spLocks noGrp="1"/>
          </p:cNvSpPr>
          <p:nvPr>
            <p:ph idx="1"/>
          </p:nvPr>
        </p:nvSpPr>
        <p:spPr>
          <a:xfrm>
            <a:off x="609600" y="1094704"/>
            <a:ext cx="10972800" cy="5238484"/>
          </a:xfrm>
        </p:spPr>
        <p:txBody>
          <a:bodyPr/>
          <a:lstStyle/>
          <a:p>
            <a:r>
              <a:rPr lang="en-US" b="1" dirty="0"/>
              <a:t>Educate your representatives in Congress </a:t>
            </a:r>
            <a:r>
              <a:rPr lang="en-US" dirty="0"/>
              <a:t>about the importance of Medicaid for people with disabilities, its current flexibilities, and your concerns about the impact of cuts to federal Medicaid spending through PCCs</a:t>
            </a:r>
          </a:p>
          <a:p>
            <a:pPr lvl="1"/>
            <a:r>
              <a:rPr lang="en-US" dirty="0"/>
              <a:t>Go in person to local offices (especially), call or write</a:t>
            </a:r>
          </a:p>
          <a:p>
            <a:r>
              <a:rPr lang="en-US" b="1" dirty="0"/>
              <a:t>Educate your governor &amp; state legislature </a:t>
            </a:r>
            <a:r>
              <a:rPr lang="en-US" dirty="0"/>
              <a:t>about how PCCs would hurt your state’s budget and shift costs to your state</a:t>
            </a:r>
          </a:p>
          <a:p>
            <a:pPr lvl="1"/>
            <a:r>
              <a:rPr lang="en-US" dirty="0"/>
              <a:t>There is now a lot of state specific information available</a:t>
            </a:r>
          </a:p>
          <a:p>
            <a:pPr lvl="1"/>
            <a:r>
              <a:rPr lang="en-US" dirty="0">
                <a:hlinkClick r:id="rId2"/>
              </a:rPr>
              <a:t>www.protectourmedicaid.org</a:t>
            </a:r>
            <a:r>
              <a:rPr lang="en-US" dirty="0"/>
              <a:t> website has state factsheets and pages for key states</a:t>
            </a:r>
          </a:p>
          <a:p>
            <a:pPr marL="0" indent="0">
              <a:buNone/>
            </a:pPr>
            <a:endParaRPr lang="en-US" dirty="0"/>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62</a:t>
            </a:fld>
            <a:endParaRPr lang="en-US" altLang="en-US"/>
          </a:p>
        </p:txBody>
      </p:sp>
    </p:spTree>
    <p:extLst>
      <p:ext uri="{BB962C8B-B14F-4D97-AF65-F5344CB8AC3E}">
        <p14:creationId xmlns:p14="http://schemas.microsoft.com/office/powerpoint/2010/main" val="36314866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10 Talking Points Regarding Caps</a:t>
            </a:r>
          </a:p>
        </p:txBody>
      </p:sp>
      <p:sp>
        <p:nvSpPr>
          <p:cNvPr id="3" name="Content Placeholder 2"/>
          <p:cNvSpPr>
            <a:spLocks noGrp="1"/>
          </p:cNvSpPr>
          <p:nvPr>
            <p:ph idx="1"/>
          </p:nvPr>
        </p:nvSpPr>
        <p:spPr/>
        <p:txBody>
          <a:bodyPr/>
          <a:lstStyle/>
          <a:p>
            <a:pPr marL="514350" indent="-514350">
              <a:buAutoNum type="arabicPeriod"/>
            </a:pPr>
            <a:r>
              <a:rPr lang="en-US" dirty="0"/>
              <a:t>10 million people with disabilities rely on Medicaid for critical service that help them live and participate in their community (and are generally unavailable under private insurance).</a:t>
            </a:r>
          </a:p>
          <a:p>
            <a:pPr marL="514350" indent="-514350">
              <a:buAutoNum type="arabicPeriod"/>
            </a:pPr>
            <a:r>
              <a:rPr lang="en-US" dirty="0"/>
              <a:t>The American Health Care Act (AHCA) would decimate Medicaid — it would lead to more than $800 billion in cuts over the next decade.</a:t>
            </a:r>
          </a:p>
          <a:p>
            <a:pPr marL="514350" indent="-514350">
              <a:buAutoNum type="arabicPeriod"/>
            </a:pPr>
            <a:r>
              <a:rPr lang="en-US" dirty="0"/>
              <a:t>In response states will have no choice but to reduce services, cut optional services, restrict eligibility, and increase waiting lists.</a:t>
            </a: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63</a:t>
            </a:fld>
            <a:endParaRPr lang="en-US" altLang="en-US"/>
          </a:p>
        </p:txBody>
      </p:sp>
    </p:spTree>
    <p:extLst>
      <p:ext uri="{BB962C8B-B14F-4D97-AF65-F5344CB8AC3E}">
        <p14:creationId xmlns:p14="http://schemas.microsoft.com/office/powerpoint/2010/main" val="4215499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10 Talking Points Regarding Caps (cont’d)</a:t>
            </a:r>
          </a:p>
        </p:txBody>
      </p:sp>
      <p:sp>
        <p:nvSpPr>
          <p:cNvPr id="3" name="Content Placeholder 2"/>
          <p:cNvSpPr>
            <a:spLocks noGrp="1"/>
          </p:cNvSpPr>
          <p:nvPr>
            <p:ph idx="1"/>
          </p:nvPr>
        </p:nvSpPr>
        <p:spPr/>
        <p:txBody>
          <a:bodyPr/>
          <a:lstStyle/>
          <a:p>
            <a:pPr marL="514350" indent="-514350">
              <a:buAutoNum type="arabicPeriod" startAt="4"/>
            </a:pPr>
            <a:r>
              <a:rPr lang="en-US" dirty="0"/>
              <a:t>People with disabilities will be disproportionally harmed.  They make up about 14% of Medicaid participants but account for 40% the cost.</a:t>
            </a:r>
          </a:p>
          <a:p>
            <a:pPr marL="514350" indent="-514350">
              <a:buAutoNum type="arabicPeriod" startAt="4"/>
            </a:pPr>
            <a:r>
              <a:rPr lang="en-US" dirty="0"/>
              <a:t>The home and community based services (HCBS) on which people with disabilities rely are especially at risk because they are optional and could be completely eliminated.</a:t>
            </a:r>
          </a:p>
          <a:p>
            <a:pPr marL="514350" indent="-514350">
              <a:buAutoNum type="arabicPeriod" startAt="4"/>
            </a:pPr>
            <a:r>
              <a:rPr lang="en-US" dirty="0"/>
              <a:t>There is no “acceptable” cap on Medicaid: the goal of any cap is to cut Medicaid spending.</a:t>
            </a:r>
          </a:p>
          <a:p>
            <a:pPr marL="514350" indent="-514350">
              <a:buAutoNum type="arabicPeriod" startAt="4"/>
            </a:pPr>
            <a:r>
              <a:rPr lang="en-US" dirty="0"/>
              <a:t>Caps don’t give states more flexibility.  They just give states less money.</a:t>
            </a:r>
          </a:p>
          <a:p>
            <a:pPr marL="514350" indent="-514350">
              <a:buAutoNum type="arabicPeriod" startAt="4"/>
            </a:pPr>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64</a:t>
            </a:fld>
            <a:endParaRPr lang="en-US" altLang="en-US"/>
          </a:p>
        </p:txBody>
      </p:sp>
    </p:spTree>
    <p:extLst>
      <p:ext uri="{BB962C8B-B14F-4D97-AF65-F5344CB8AC3E}">
        <p14:creationId xmlns:p14="http://schemas.microsoft.com/office/powerpoint/2010/main" val="37708019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10 Talking Points Regarding Caps (cont’d)</a:t>
            </a:r>
          </a:p>
        </p:txBody>
      </p:sp>
      <p:sp>
        <p:nvSpPr>
          <p:cNvPr id="3" name="Content Placeholder 2"/>
          <p:cNvSpPr>
            <a:spLocks noGrp="1"/>
          </p:cNvSpPr>
          <p:nvPr>
            <p:ph idx="1"/>
          </p:nvPr>
        </p:nvSpPr>
        <p:spPr/>
        <p:txBody>
          <a:bodyPr/>
          <a:lstStyle/>
          <a:p>
            <a:pPr marL="514350" indent="-514350">
              <a:buAutoNum type="arabicPeriod" startAt="8"/>
            </a:pPr>
            <a:r>
              <a:rPr lang="en-US" dirty="0"/>
              <a:t>The caps being proposed in the AHCA have absolutely nothing to do with the Affordable Care Act (ACA).  Capping Medicaid should not be part of any conversation about how to improve the ACA.</a:t>
            </a:r>
          </a:p>
          <a:p>
            <a:pPr marL="514350" indent="-514350">
              <a:buAutoNum type="arabicPeriod" startAt="8"/>
            </a:pPr>
            <a:r>
              <a:rPr lang="en-US" dirty="0"/>
              <a:t>Take caps off the table and let’s have a conversation about how to improve the ACA.</a:t>
            </a:r>
          </a:p>
          <a:p>
            <a:pPr marL="514350" indent="-514350">
              <a:buAutoNum type="arabicPeriod" startAt="8"/>
            </a:pPr>
            <a:r>
              <a:rPr lang="en-US" dirty="0"/>
              <a:t>The disability community opposes any bill that caps or cuts Medicaid, cuts healthcare for people with disabilities, and does not protect people with pre-existing conditions.</a:t>
            </a:r>
          </a:p>
          <a:p>
            <a:pPr marL="514350" indent="-514350">
              <a:buAutoNum type="arabicPeriod" startAt="8"/>
            </a:pPr>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65</a:t>
            </a:fld>
            <a:endParaRPr lang="en-US" altLang="en-US"/>
          </a:p>
        </p:txBody>
      </p:sp>
    </p:spTree>
    <p:extLst>
      <p:ext uri="{BB962C8B-B14F-4D97-AF65-F5344CB8AC3E}">
        <p14:creationId xmlns:p14="http://schemas.microsoft.com/office/powerpoint/2010/main" val="21000679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1668"/>
            <a:ext cx="10972800" cy="1275970"/>
          </a:xfrm>
        </p:spPr>
        <p:txBody>
          <a:bodyPr/>
          <a:lstStyle/>
          <a:p>
            <a:r>
              <a:rPr lang="en-US" b="1" dirty="0"/>
              <a:t>Put a Face on Medicaid</a:t>
            </a:r>
          </a:p>
        </p:txBody>
      </p:sp>
      <p:sp>
        <p:nvSpPr>
          <p:cNvPr id="3" name="Content Placeholder 2"/>
          <p:cNvSpPr>
            <a:spLocks noGrp="1"/>
          </p:cNvSpPr>
          <p:nvPr>
            <p:ph idx="1"/>
          </p:nvPr>
        </p:nvSpPr>
        <p:spPr>
          <a:xfrm>
            <a:off x="609600" y="1184856"/>
            <a:ext cx="10972800" cy="5148332"/>
          </a:xfrm>
        </p:spPr>
        <p:txBody>
          <a:bodyPr/>
          <a:lstStyle/>
          <a:p>
            <a:r>
              <a:rPr lang="en-US" b="1" dirty="0"/>
              <a:t>Personal stories are the most effective advocacy.  </a:t>
            </a:r>
            <a:r>
              <a:rPr lang="en-US" dirty="0"/>
              <a:t>Talk about why is Medicaid important to you and/or the people you serve.  </a:t>
            </a:r>
          </a:p>
          <a:p>
            <a:pPr lvl="1"/>
            <a:r>
              <a:rPr lang="en-US" dirty="0"/>
              <a:t>What was your/your family member’s/your client’s lives like before receiving Medicaid services?  </a:t>
            </a:r>
          </a:p>
          <a:p>
            <a:pPr lvl="1"/>
            <a:r>
              <a:rPr lang="en-US" dirty="0"/>
              <a:t>If you/a family member/client are on Medicaid, what are the most important services to you?  What difference has that made in yours/ your family member’s/your client’s lives?</a:t>
            </a:r>
          </a:p>
          <a:p>
            <a:pPr lvl="2"/>
            <a:r>
              <a:rPr lang="en-US" dirty="0"/>
              <a:t>Access to critical healthcare or therapies</a:t>
            </a:r>
          </a:p>
          <a:p>
            <a:pPr lvl="2"/>
            <a:r>
              <a:rPr lang="en-US" dirty="0"/>
              <a:t>Ability to receive in-home supports, residential supports or live independently</a:t>
            </a:r>
          </a:p>
          <a:p>
            <a:pPr lvl="2"/>
            <a:r>
              <a:rPr lang="en-US" dirty="0"/>
              <a:t>Ability to work or go to a day program (so your family can work)</a:t>
            </a:r>
          </a:p>
          <a:p>
            <a:pPr lvl="1"/>
            <a:r>
              <a:rPr lang="en-US" dirty="0"/>
              <a:t>Are you/a family member/client on a waitlist for Medicaid services?  How would getting services make a difference in your lives? </a:t>
            </a: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66</a:t>
            </a:fld>
            <a:endParaRPr lang="en-US" altLang="en-US"/>
          </a:p>
        </p:txBody>
      </p:sp>
    </p:spTree>
    <p:extLst>
      <p:ext uri="{BB962C8B-B14F-4D97-AF65-F5344CB8AC3E}">
        <p14:creationId xmlns:p14="http://schemas.microsoft.com/office/powerpoint/2010/main" val="40375537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ctrTitle"/>
          </p:nvPr>
        </p:nvSpPr>
        <p:spPr/>
        <p:txBody>
          <a:bodyPr/>
          <a:lstStyle/>
          <a:p>
            <a:r>
              <a:rPr lang="en-US" altLang="en-US" b="1"/>
              <a:t>So What Does A Real Life in the Community Look Like?</a:t>
            </a:r>
          </a:p>
        </p:txBody>
      </p:sp>
      <p:sp>
        <p:nvSpPr>
          <p:cNvPr id="5" name="Subtitle 4"/>
          <p:cNvSpPr>
            <a:spLocks noGrp="1"/>
          </p:cNvSpPr>
          <p:nvPr>
            <p:ph type="subTitle" idx="1"/>
          </p:nvPr>
        </p:nvSpPr>
        <p:spPr/>
        <p:txBody>
          <a:bodyPr/>
          <a:lstStyle/>
          <a:p>
            <a:pPr>
              <a:defRPr/>
            </a:pPr>
            <a:endParaRPr lang="en-US"/>
          </a:p>
        </p:txBody>
      </p:sp>
    </p:spTree>
    <p:extLst>
      <p:ext uri="{BB962C8B-B14F-4D97-AF65-F5344CB8AC3E}">
        <p14:creationId xmlns:p14="http://schemas.microsoft.com/office/powerpoint/2010/main" val="28613265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09600" y="-141668"/>
            <a:ext cx="10972800" cy="1559306"/>
          </a:xfrm>
        </p:spPr>
        <p:txBody>
          <a:bodyPr/>
          <a:lstStyle/>
          <a:p>
            <a:r>
              <a:rPr lang="en-US" altLang="en-US" sz="4000" b="1" dirty="0"/>
              <a:t>Key Principles of Community Integration</a:t>
            </a:r>
          </a:p>
        </p:txBody>
      </p:sp>
      <p:sp>
        <p:nvSpPr>
          <p:cNvPr id="57347" name="Content Placeholder 2"/>
          <p:cNvSpPr>
            <a:spLocks noGrp="1"/>
          </p:cNvSpPr>
          <p:nvPr>
            <p:ph idx="1"/>
          </p:nvPr>
        </p:nvSpPr>
        <p:spPr>
          <a:xfrm>
            <a:off x="609600" y="850006"/>
            <a:ext cx="10972800" cy="5276159"/>
          </a:xfrm>
        </p:spPr>
        <p:txBody>
          <a:bodyPr/>
          <a:lstStyle/>
          <a:p>
            <a:r>
              <a:rPr lang="en-US" altLang="en-US" dirty="0"/>
              <a:t>Developed in May 2014 as a consensus of 28 national cross-disability organizations defining community integration.</a:t>
            </a:r>
          </a:p>
          <a:p>
            <a:pPr lvl="1"/>
            <a:r>
              <a:rPr lang="en-US" altLang="en-US" dirty="0">
                <a:solidFill>
                  <a:srgbClr val="FF0000"/>
                </a:solidFill>
              </a:rPr>
              <a:t>Employment</a:t>
            </a:r>
            <a:r>
              <a:rPr lang="en-US" altLang="en-US" dirty="0"/>
              <a:t>: Opportunity to work in typical workplaces at the same wages as people without disabilities.  Access to supported e-</a:t>
            </a:r>
            <a:r>
              <a:rPr lang="en-US" altLang="en-US" dirty="0" err="1"/>
              <a:t>ment</a:t>
            </a:r>
            <a:r>
              <a:rPr lang="en-US" altLang="en-US" dirty="0"/>
              <a:t> services as needed &amp; choices other than segregated day services.</a:t>
            </a:r>
          </a:p>
          <a:p>
            <a:pPr lvl="1"/>
            <a:r>
              <a:rPr lang="en-US" altLang="en-US" dirty="0">
                <a:solidFill>
                  <a:srgbClr val="FF0000"/>
                </a:solidFill>
              </a:rPr>
              <a:t>Housing</a:t>
            </a:r>
            <a:r>
              <a:rPr lang="en-US" altLang="en-US" dirty="0"/>
              <a:t>:  Opportunity to live in own home with supports, not just congregate housing or complexes for people with disabilities.  Decide where live, with whom, control over daily activities.</a:t>
            </a:r>
          </a:p>
          <a:p>
            <a:pPr lvl="1"/>
            <a:r>
              <a:rPr lang="en-US" altLang="en-US" dirty="0">
                <a:solidFill>
                  <a:srgbClr val="FF0000"/>
                </a:solidFill>
              </a:rPr>
              <a:t>Choice</a:t>
            </a:r>
            <a:r>
              <a:rPr lang="en-US" altLang="en-US" dirty="0"/>
              <a:t>:  Opportunity to make informed choice – requires full and accurate information including opportunities to visit integrated settings, connect with peers, &amp; explore and address any concerns.</a:t>
            </a:r>
          </a:p>
          <a:p>
            <a:pPr lvl="1"/>
            <a:r>
              <a:rPr lang="en-US" altLang="en-US" dirty="0">
                <a:solidFill>
                  <a:srgbClr val="FF0000"/>
                </a:solidFill>
              </a:rPr>
              <a:t>Public funding</a:t>
            </a:r>
            <a:r>
              <a:rPr lang="en-US" altLang="en-US" dirty="0"/>
              <a:t>:  Should support these principles.  Currently, public funding has institutional bias. </a:t>
            </a:r>
          </a:p>
        </p:txBody>
      </p:sp>
    </p:spTree>
    <p:extLst>
      <p:ext uri="{BB962C8B-B14F-4D97-AF65-F5344CB8AC3E}">
        <p14:creationId xmlns:p14="http://schemas.microsoft.com/office/powerpoint/2010/main" val="20123995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Community Living</a:t>
            </a:r>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400000">
            <a:off x="1038225" y="2165152"/>
            <a:ext cx="4525963" cy="3394472"/>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6626225" y="2165152"/>
            <a:ext cx="4525963" cy="3394472"/>
          </a:xfrm>
        </p:spPr>
      </p:pic>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69</a:t>
            </a:fld>
            <a:endParaRPr lang="en-US" altLang="en-US"/>
          </a:p>
        </p:txBody>
      </p:sp>
    </p:spTree>
    <p:extLst>
      <p:ext uri="{BB962C8B-B14F-4D97-AF65-F5344CB8AC3E}">
        <p14:creationId xmlns:p14="http://schemas.microsoft.com/office/powerpoint/2010/main" val="999513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81200" y="76200"/>
            <a:ext cx="8229600" cy="1143000"/>
          </a:xfrm>
        </p:spPr>
        <p:txBody>
          <a:bodyPr/>
          <a:lstStyle/>
          <a:p>
            <a:r>
              <a:rPr lang="en-US" altLang="en-US" b="1"/>
              <a:t>Shift Towards </a:t>
            </a:r>
            <a:br>
              <a:rPr lang="en-US" altLang="en-US" b="1"/>
            </a:br>
            <a:r>
              <a:rPr lang="en-US" altLang="en-US" b="1"/>
              <a:t>Community  Services (cont’d)</a:t>
            </a:r>
          </a:p>
        </p:txBody>
      </p:sp>
      <p:sp>
        <p:nvSpPr>
          <p:cNvPr id="5123" name="Content Placeholder 2"/>
          <p:cNvSpPr>
            <a:spLocks noGrp="1"/>
          </p:cNvSpPr>
          <p:nvPr>
            <p:ph idx="1"/>
          </p:nvPr>
        </p:nvSpPr>
        <p:spPr>
          <a:xfrm>
            <a:off x="502276" y="1219201"/>
            <a:ext cx="10972800" cy="4958480"/>
          </a:xfrm>
        </p:spPr>
        <p:txBody>
          <a:bodyPr/>
          <a:lstStyle/>
          <a:p>
            <a:pPr>
              <a:defRPr/>
            </a:pPr>
            <a:r>
              <a:rPr lang="en-US" altLang="en-US" sz="2800" dirty="0"/>
              <a:t>Dramatic shift away from institutional care towards community services</a:t>
            </a:r>
          </a:p>
          <a:p>
            <a:pPr lvl="1">
              <a:defRPr/>
            </a:pPr>
            <a:r>
              <a:rPr lang="en-US" altLang="en-US" dirty="0"/>
              <a:t>53% of spending nationally on community services</a:t>
            </a:r>
          </a:p>
          <a:p>
            <a:pPr lvl="1">
              <a:defRPr/>
            </a:pPr>
            <a:r>
              <a:rPr lang="en-US" altLang="en-US" dirty="0"/>
              <a:t>Varies by disability (75% of IDD vs. 41% for aging, PD &amp; MH)</a:t>
            </a:r>
          </a:p>
          <a:p>
            <a:pPr lvl="1">
              <a:defRPr/>
            </a:pPr>
            <a:r>
              <a:rPr lang="en-US" altLang="en-US" dirty="0"/>
              <a:t>State differences (a low of 27% in Miss to a high of 79% in OR)</a:t>
            </a:r>
            <a:endParaRPr lang="en-US" altLang="en-US" sz="2800" dirty="0"/>
          </a:p>
          <a:p>
            <a:pPr lvl="0">
              <a:defRPr/>
            </a:pPr>
            <a:r>
              <a:rPr lang="en-US" altLang="en-US" sz="2800" dirty="0">
                <a:solidFill>
                  <a:prstClr val="black"/>
                </a:solidFill>
              </a:rPr>
              <a:t>Residential:  most people with IDD live in small community settings</a:t>
            </a:r>
          </a:p>
          <a:p>
            <a:pPr lvl="1">
              <a:defRPr/>
            </a:pPr>
            <a:r>
              <a:rPr lang="en-US" altLang="en-US" dirty="0">
                <a:solidFill>
                  <a:prstClr val="black"/>
                </a:solidFill>
              </a:rPr>
              <a:t>In family home (56%), own home (11%), host home (5%) or group home with less than 3 others (5%)</a:t>
            </a:r>
          </a:p>
          <a:p>
            <a:pPr lvl="1">
              <a:defRPr/>
            </a:pPr>
            <a:r>
              <a:rPr lang="en-US" altLang="en-US" dirty="0">
                <a:solidFill>
                  <a:prstClr val="black"/>
                </a:solidFill>
              </a:rPr>
              <a:t>But still many in larger congregate settings:  4-6 person (12%), 7-15 person (5%) and, 16+ people (6%) </a:t>
            </a:r>
            <a:endParaRPr lang="en-US" altLang="en-US" sz="2800" dirty="0"/>
          </a:p>
          <a:p>
            <a:pPr>
              <a:defRPr/>
            </a:pPr>
            <a:r>
              <a:rPr lang="en-US" altLang="en-US" sz="2800" dirty="0"/>
              <a:t>Non-residential:  most people still in congregate day services, with only about 20% engaged in competitive, integrated employment </a:t>
            </a:r>
          </a:p>
          <a:p>
            <a:pPr marL="457200" lvl="1" indent="0">
              <a:buNone/>
              <a:defRPr/>
            </a:pPr>
            <a:endParaRPr lang="en-US" altLang="en-US" sz="2000" dirty="0"/>
          </a:p>
          <a:p>
            <a:pPr lvl="1">
              <a:defRPr/>
            </a:pPr>
            <a:endParaRPr lang="en-US" altLang="en-US" sz="2000" dirty="0"/>
          </a:p>
          <a:p>
            <a:pPr>
              <a:defRPr/>
            </a:pPr>
            <a:endParaRPr lang="en-US" altLang="en-US" sz="2800" dirty="0"/>
          </a:p>
          <a:p>
            <a:pPr marL="0" indent="0">
              <a:buNone/>
              <a:defRPr/>
            </a:pPr>
            <a:endParaRPr lang="en-US" altLang="en-US" sz="2400" dirty="0"/>
          </a:p>
        </p:txBody>
      </p:sp>
    </p:spTree>
    <p:extLst>
      <p:ext uri="{BB962C8B-B14F-4D97-AF65-F5344CB8AC3E}">
        <p14:creationId xmlns:p14="http://schemas.microsoft.com/office/powerpoint/2010/main" val="11554169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Great Job in the Community</a:t>
            </a: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70</a:t>
            </a:fld>
            <a:endParaRPr lang="en-US" altLang="en-US"/>
          </a:p>
        </p:txBody>
      </p:sp>
      <p:pic>
        <p:nvPicPr>
          <p:cNvPr id="7"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8691" y="1600200"/>
            <a:ext cx="603461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4176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Friendships</a:t>
            </a: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71</a:t>
            </a:fld>
            <a:endParaRPr lang="en-US" altLang="en-US"/>
          </a:p>
        </p:txBody>
      </p:sp>
      <p:pic>
        <p:nvPicPr>
          <p:cNvPr id="6" name="Picture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8691" y="1600200"/>
            <a:ext cx="603461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592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Girlfriend</a:t>
            </a: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72</a:t>
            </a:fld>
            <a:endParaRPr lang="en-US" altLang="en-US"/>
          </a:p>
        </p:txBody>
      </p:sp>
      <p:pic>
        <p:nvPicPr>
          <p:cNvPr id="6"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98764" y="1600200"/>
            <a:ext cx="339447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6304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 Important Family Member</a:t>
            </a:r>
          </a:p>
        </p:txBody>
      </p:sp>
      <p:pic>
        <p:nvPicPr>
          <p:cNvPr id="6" name="Content Placeholder 5"/>
          <p:cNvPicPr>
            <a:picLocks noGrp="1" noChangeAspect="1"/>
          </p:cNvPicPr>
          <p:nvPr>
            <p:ph idx="1"/>
          </p:nvPr>
        </p:nvPicPr>
        <p:blipFill>
          <a:blip r:embed="rId2"/>
          <a:stretch>
            <a:fillRect/>
          </a:stretch>
        </p:blipFill>
        <p:spPr>
          <a:xfrm>
            <a:off x="1737360" y="1554480"/>
            <a:ext cx="8595360" cy="4834891"/>
          </a:xfrm>
          <a:prstGeom prst="rect">
            <a:avLst/>
          </a:prstGeom>
        </p:spPr>
      </p:pic>
      <p:sp>
        <p:nvSpPr>
          <p:cNvPr id="4" name="Footer Placeholder 3"/>
          <p:cNvSpPr>
            <a:spLocks noGrp="1"/>
          </p:cNvSpPr>
          <p:nvPr>
            <p:ph type="ftr" sz="quarter" idx="11"/>
          </p:nvPr>
        </p:nvSpPr>
        <p:spPr/>
        <p:txBody>
          <a:bodyPr/>
          <a:lstStyle/>
          <a:p>
            <a:pPr>
              <a:defRPr/>
            </a:pPr>
            <a:r>
              <a:rPr lang="en-US">
                <a:solidFill>
                  <a:prstClr val="black">
                    <a:tint val="75000"/>
                  </a:prstClr>
                </a:solidFill>
              </a:rPr>
              <a:t>Barkoff</a:t>
            </a: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73</a:t>
            </a:fld>
            <a:endParaRPr lang="en-US" altLang="en-US"/>
          </a:p>
        </p:txBody>
      </p:sp>
    </p:spTree>
    <p:extLst>
      <p:ext uri="{BB962C8B-B14F-4D97-AF65-F5344CB8AC3E}">
        <p14:creationId xmlns:p14="http://schemas.microsoft.com/office/powerpoint/2010/main" val="21832919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Self Advocacy</a:t>
            </a: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74</a:t>
            </a:fld>
            <a:endParaRPr lang="en-US" altLang="en-US"/>
          </a:p>
        </p:txBody>
      </p:sp>
      <p:pic>
        <p:nvPicPr>
          <p:cNvPr id="7" name="Picture 2" descr="GCDDcouncil Group20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2787" y="2101056"/>
            <a:ext cx="568642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1739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Evan Speaking About What’s Important to Him</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01528" y="1600200"/>
            <a:ext cx="6788944" cy="4525963"/>
          </a:xfrm>
        </p:spPr>
      </p:pic>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75</a:t>
            </a:fld>
            <a:endParaRPr lang="en-US" altLang="en-US"/>
          </a:p>
        </p:txBody>
      </p:sp>
    </p:spTree>
    <p:extLst>
      <p:ext uri="{BB962C8B-B14F-4D97-AF65-F5344CB8AC3E}">
        <p14:creationId xmlns:p14="http://schemas.microsoft.com/office/powerpoint/2010/main" val="1337933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7014"/>
            <a:ext cx="10972800" cy="1143000"/>
          </a:xfrm>
        </p:spPr>
        <p:txBody>
          <a:bodyPr/>
          <a:lstStyle/>
          <a:p>
            <a:r>
              <a:rPr lang="en-US" b="1" dirty="0"/>
              <a:t>Take </a:t>
            </a:r>
            <a:r>
              <a:rPr lang="en-US" b="1" dirty="0" err="1"/>
              <a:t>Aways</a:t>
            </a:r>
            <a:endParaRPr lang="en-US" b="1" dirty="0"/>
          </a:p>
        </p:txBody>
      </p:sp>
      <p:sp>
        <p:nvSpPr>
          <p:cNvPr id="3" name="Content Placeholder 2"/>
          <p:cNvSpPr>
            <a:spLocks noGrp="1"/>
          </p:cNvSpPr>
          <p:nvPr>
            <p:ph idx="1"/>
          </p:nvPr>
        </p:nvSpPr>
        <p:spPr>
          <a:xfrm>
            <a:off x="609600" y="1133341"/>
            <a:ext cx="10972800" cy="4992823"/>
          </a:xfrm>
        </p:spPr>
        <p:txBody>
          <a:bodyPr/>
          <a:lstStyle/>
          <a:p>
            <a:r>
              <a:rPr lang="en-US" dirty="0"/>
              <a:t>We have made steady progress towards integration and inclusion over the last several decades, across Democratic and Republican administrations.</a:t>
            </a:r>
          </a:p>
          <a:p>
            <a:r>
              <a:rPr lang="en-US" dirty="0"/>
              <a:t>Recent laws and policies have added momentum and creates opportunities for state-level changes.</a:t>
            </a:r>
          </a:p>
          <a:p>
            <a:r>
              <a:rPr lang="en-US" dirty="0"/>
              <a:t>But there are threats on the horizon, including potential significant cuts and restructuring of Medicaid.</a:t>
            </a:r>
          </a:p>
          <a:p>
            <a:r>
              <a:rPr lang="en-US" b="1" dirty="0">
                <a:solidFill>
                  <a:prstClr val="black"/>
                </a:solidFill>
              </a:rPr>
              <a:t>Advocate, advocate, advocate!!!</a:t>
            </a:r>
            <a:r>
              <a:rPr lang="en-US" dirty="0">
                <a:solidFill>
                  <a:prstClr val="black"/>
                </a:solidFill>
              </a:rPr>
              <a:t>  Stakeholders must have a voice and can influence the direction of federal policies and how they are implemented at a state level.  </a:t>
            </a:r>
            <a:endParaRPr lang="en-US" b="1" dirty="0">
              <a:solidFill>
                <a:prstClr val="black"/>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76</a:t>
            </a:fld>
            <a:endParaRPr lang="en-US" altLang="en-US"/>
          </a:p>
        </p:txBody>
      </p:sp>
    </p:spTree>
    <p:extLst>
      <p:ext uri="{BB962C8B-B14F-4D97-AF65-F5344CB8AC3E}">
        <p14:creationId xmlns:p14="http://schemas.microsoft.com/office/powerpoint/2010/main" val="3722361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734096"/>
          </a:xfrm>
        </p:spPr>
        <p:txBody>
          <a:bodyPr/>
          <a:lstStyle/>
          <a:p>
            <a:r>
              <a:rPr lang="en-US" b="1" dirty="0"/>
              <a:t>Resources</a:t>
            </a:r>
          </a:p>
        </p:txBody>
      </p:sp>
      <p:sp>
        <p:nvSpPr>
          <p:cNvPr id="3" name="Content Placeholder 2"/>
          <p:cNvSpPr>
            <a:spLocks noGrp="1"/>
          </p:cNvSpPr>
          <p:nvPr>
            <p:ph idx="1"/>
          </p:nvPr>
        </p:nvSpPr>
        <p:spPr>
          <a:xfrm>
            <a:off x="609600" y="734096"/>
            <a:ext cx="10972800" cy="5392069"/>
          </a:xfrm>
        </p:spPr>
        <p:txBody>
          <a:bodyPr/>
          <a:lstStyle/>
          <a:p>
            <a:r>
              <a:rPr lang="en-US" sz="2400" dirty="0"/>
              <a:t>HCBS Settings Rule resources:</a:t>
            </a:r>
            <a:endParaRPr lang="en-US" sz="2400" dirty="0">
              <a:hlinkClick r:id=""/>
            </a:endParaRPr>
          </a:p>
          <a:p>
            <a:pPr lvl="1"/>
            <a:r>
              <a:rPr lang="en-US" sz="2400" dirty="0">
                <a:hlinkClick r:id=""/>
              </a:rPr>
              <a:t>www.hcbsadvocacy.org</a:t>
            </a:r>
            <a:r>
              <a:rPr lang="en-US" sz="2400" b="1" dirty="0"/>
              <a:t> </a:t>
            </a:r>
            <a:r>
              <a:rPr lang="en-US" sz="2400" dirty="0"/>
              <a:t>(sponsored by national disability orgs)</a:t>
            </a:r>
          </a:p>
          <a:p>
            <a:pPr lvl="1"/>
            <a:r>
              <a:rPr lang="en-US" sz="2400" dirty="0">
                <a:hlinkClick r:id="rId2"/>
              </a:rPr>
              <a:t>www.medicaid.gov/hcbs</a:t>
            </a:r>
            <a:r>
              <a:rPr lang="en-US" sz="2400" dirty="0"/>
              <a:t> (Centers for Medicare &amp; Medicaid Services)</a:t>
            </a:r>
          </a:p>
          <a:p>
            <a:pPr marL="457200" lvl="1" indent="0">
              <a:buNone/>
            </a:pPr>
            <a:endParaRPr lang="en-US" sz="2400" dirty="0"/>
          </a:p>
          <a:p>
            <a:r>
              <a:rPr lang="en-US" sz="2400" dirty="0"/>
              <a:t>Medicaid and AHCA resources</a:t>
            </a:r>
          </a:p>
          <a:p>
            <a:pPr lvl="1"/>
            <a:r>
              <a:rPr lang="en-US" sz="2400" dirty="0">
                <a:hlinkClick r:id="rId3"/>
              </a:rPr>
              <a:t>www.protectourmedicaid.org</a:t>
            </a:r>
            <a:r>
              <a:rPr lang="en-US" sz="2400" dirty="0"/>
              <a:t> (includes links to other resources) </a:t>
            </a:r>
          </a:p>
          <a:p>
            <a:pPr lvl="1"/>
            <a:r>
              <a:rPr lang="en-US" sz="2400" dirty="0">
                <a:hlinkClick r:id="rId4"/>
              </a:rPr>
              <a:t>www.familiesusa.org</a:t>
            </a:r>
            <a:r>
              <a:rPr lang="en-US" sz="2400" dirty="0"/>
              <a:t> </a:t>
            </a:r>
          </a:p>
          <a:p>
            <a:pPr marL="457200" lvl="1" indent="0">
              <a:buNone/>
            </a:pPr>
            <a:endParaRPr lang="en-US" sz="2400" dirty="0"/>
          </a:p>
          <a:p>
            <a:r>
              <a:rPr lang="en-US" sz="2400" dirty="0"/>
              <a:t>Olmstead resources:  </a:t>
            </a:r>
            <a:r>
              <a:rPr lang="en-US" sz="2400" dirty="0">
                <a:hlinkClick r:id="rId5"/>
              </a:rPr>
              <a:t>www.ada.gov/Olmstead</a:t>
            </a:r>
            <a:r>
              <a:rPr lang="en-US" sz="2400" dirty="0"/>
              <a:t>  (DOJ)</a:t>
            </a:r>
          </a:p>
          <a:p>
            <a:pPr marL="0" indent="0">
              <a:buNone/>
            </a:pPr>
            <a:endParaRPr lang="en-US" sz="2400" dirty="0"/>
          </a:p>
          <a:p>
            <a:r>
              <a:rPr lang="en-US" sz="2400" dirty="0"/>
              <a:t>WIOA Resources</a:t>
            </a:r>
          </a:p>
          <a:p>
            <a:pPr lvl="1"/>
            <a:r>
              <a:rPr lang="en-US" sz="2400" dirty="0">
                <a:hlinkClick r:id="rId6"/>
              </a:rPr>
              <a:t>https://www.dol.gov/odep/topics/wioa.htm</a:t>
            </a:r>
            <a:r>
              <a:rPr lang="en-US" sz="2400" dirty="0"/>
              <a:t> (Department of Labor)</a:t>
            </a:r>
          </a:p>
          <a:p>
            <a:pPr lvl="1"/>
            <a:endParaRPr lang="en-US" dirty="0"/>
          </a:p>
          <a:p>
            <a:pPr lvl="1"/>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77</a:t>
            </a:fld>
            <a:endParaRPr lang="en-US" altLang="en-US" dirty="0"/>
          </a:p>
        </p:txBody>
      </p:sp>
    </p:spTree>
    <p:extLst>
      <p:ext uri="{BB962C8B-B14F-4D97-AF65-F5344CB8AC3E}">
        <p14:creationId xmlns:p14="http://schemas.microsoft.com/office/powerpoint/2010/main" val="4059698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a:t>QUESTIONS?</a:t>
            </a:r>
          </a:p>
        </p:txBody>
      </p:sp>
      <p:sp>
        <p:nvSpPr>
          <p:cNvPr id="7" name="Subtitle 6"/>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A69FDB-33F4-4670-8268-54B8DF5EBB5D}" type="slidenum">
              <a:rPr lang="en-US" altLang="en-US" smtClean="0"/>
              <a:pPr/>
              <a:t>78</a:t>
            </a:fld>
            <a:endParaRPr lang="en-US" altLang="en-US"/>
          </a:p>
        </p:txBody>
      </p:sp>
    </p:spTree>
    <p:extLst>
      <p:ext uri="{BB962C8B-B14F-4D97-AF65-F5344CB8AC3E}">
        <p14:creationId xmlns:p14="http://schemas.microsoft.com/office/powerpoint/2010/main" val="2860930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Community Living for People with Disabilities </a:t>
            </a:r>
            <a:br>
              <a:rPr lang="en-US" b="1" dirty="0"/>
            </a:br>
            <a:r>
              <a:rPr lang="en-US" b="1" dirty="0"/>
              <a:t>As a Civil Right</a:t>
            </a:r>
          </a:p>
        </p:txBody>
      </p:sp>
      <p:sp>
        <p:nvSpPr>
          <p:cNvPr id="3" name="Content Placeholder 2"/>
          <p:cNvSpPr>
            <a:spLocks noGrp="1"/>
          </p:cNvSpPr>
          <p:nvPr>
            <p:ph idx="1"/>
          </p:nvPr>
        </p:nvSpPr>
        <p:spPr/>
        <p:txBody>
          <a:bodyPr/>
          <a:lstStyle/>
          <a:p>
            <a:r>
              <a:rPr lang="en-US" dirty="0"/>
              <a:t>Disability advocates have fought for civil rights laws to protect against discrimination and ensure their inclusion</a:t>
            </a:r>
          </a:p>
          <a:p>
            <a:pPr lvl="1"/>
            <a:r>
              <a:rPr lang="en-US" dirty="0"/>
              <a:t>Rehabilitation Act of 1974 prohibited discrimination by recipients of federal funding </a:t>
            </a:r>
          </a:p>
          <a:p>
            <a:pPr lvl="1"/>
            <a:r>
              <a:rPr lang="en-US" altLang="en-US" dirty="0"/>
              <a:t>Culminated in 1990 with the Americans with Disabilities Act  “to provide a clear and comprehensive national mandate for the elimination of discrimination against individuals with disabilities.”</a:t>
            </a:r>
          </a:p>
          <a:p>
            <a:pPr lvl="2"/>
            <a:r>
              <a:rPr lang="en-US" altLang="en-US" dirty="0"/>
              <a:t>ADA found that </a:t>
            </a:r>
            <a:r>
              <a:rPr lang="en-US" altLang="en-US" b="1" dirty="0">
                <a:solidFill>
                  <a:srgbClr val="FF0000"/>
                </a:solidFill>
              </a:rPr>
              <a:t>segregation, isolation, exclusion and institutionalization of people with disabilities is a “serious and pervasive problem”</a:t>
            </a:r>
            <a:r>
              <a:rPr lang="en-US" altLang="en-US" dirty="0">
                <a:solidFill>
                  <a:srgbClr val="FF0000"/>
                </a:solidFill>
              </a:rPr>
              <a:t> </a:t>
            </a:r>
          </a:p>
          <a:p>
            <a:pPr lvl="2"/>
            <a:r>
              <a:rPr lang="en-US" altLang="en-US" dirty="0"/>
              <a:t>ADA’s goal is to </a:t>
            </a:r>
            <a:r>
              <a:rPr lang="en-US" altLang="en-US" b="1" dirty="0">
                <a:solidFill>
                  <a:srgbClr val="FF0000"/>
                </a:solidFill>
              </a:rPr>
              <a:t>assure equality of opportunity, full participation, independent living, and economic self-sufficiency </a:t>
            </a:r>
            <a:r>
              <a:rPr lang="en-US" altLang="en-US" dirty="0"/>
              <a:t>for individuals with disabilities.</a:t>
            </a:r>
          </a:p>
          <a:p>
            <a:endParaRPr lang="en-US" dirty="0"/>
          </a:p>
          <a:p>
            <a:pPr lvl="1"/>
            <a:r>
              <a:rPr lang="en-US" altLang="en-US" sz="2800" dirty="0">
                <a:solidFill>
                  <a:srgbClr val="FF0000"/>
                </a:solidFill>
              </a:rPr>
              <a:t>Rehabilitation Act of 1973:  </a:t>
            </a:r>
            <a:r>
              <a:rPr lang="en-US" altLang="en-US" dirty="0"/>
              <a:t>Prohibits discrimination by recipients of federal money; predecessor to the ADA</a:t>
            </a:r>
          </a:p>
          <a:p>
            <a:pPr lvl="1"/>
            <a:r>
              <a:rPr lang="en-US" altLang="en-US" dirty="0">
                <a:solidFill>
                  <a:srgbClr val="000000"/>
                </a:solidFill>
              </a:rPr>
              <a:t> </a:t>
            </a:r>
            <a:endParaRPr lang="en-US" dirty="0"/>
          </a:p>
        </p:txBody>
      </p:sp>
    </p:spTree>
    <p:extLst>
      <p:ext uri="{BB962C8B-B14F-4D97-AF65-F5344CB8AC3E}">
        <p14:creationId xmlns:p14="http://schemas.microsoft.com/office/powerpoint/2010/main" val="2390483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711200" y="2743200"/>
            <a:ext cx="10972800" cy="1143000"/>
          </a:xfrm>
        </p:spPr>
        <p:txBody>
          <a:bodyPr/>
          <a:lstStyle/>
          <a:p>
            <a:r>
              <a:rPr lang="en-US" b="1" dirty="0"/>
              <a:t>The ADA and </a:t>
            </a:r>
            <a:r>
              <a:rPr lang="en-US" b="1" i="1" dirty="0"/>
              <a:t>Olmstead</a:t>
            </a:r>
            <a:endParaRPr lang="en-US" b="1" dirty="0"/>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E555136D0EAA429927FD901CA57989" ma:contentTypeVersion="8" ma:contentTypeDescription="Create a new document." ma:contentTypeScope="" ma:versionID="4d1279b716c784f11b9c74cc9605fe4c">
  <xsd:schema xmlns:xsd="http://www.w3.org/2001/XMLSchema" xmlns:xs="http://www.w3.org/2001/XMLSchema" xmlns:p="http://schemas.microsoft.com/office/2006/metadata/properties" xmlns:ns2="cc541f54-964c-4b93-a605-435450d3a296" xmlns:ns3="b1cbd802-27c2-4bf7-937d-29fa16864377" targetNamespace="http://schemas.microsoft.com/office/2006/metadata/properties" ma:root="true" ma:fieldsID="3f58ba7c8a62c1132596f23d6cb42b52" ns2:_="" ns3:_="">
    <xsd:import namespace="cc541f54-964c-4b93-a605-435450d3a296"/>
    <xsd:import namespace="b1cbd802-27c2-4bf7-937d-29fa16864377"/>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541f54-964c-4b93-a605-435450d3a29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1cbd802-27c2-4bf7-937d-29fa1686437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F7922D-1113-4440-903B-BF6B6273C6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541f54-964c-4b93-a605-435450d3a296"/>
    <ds:schemaRef ds:uri="b1cbd802-27c2-4bf7-937d-29fa168643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626E0E-B749-4356-AE71-F8944B8AFE0C}">
  <ds:schemaRefs>
    <ds:schemaRef ds:uri="http://schemas.microsoft.com/sharepoint/v3/contenttype/forms"/>
  </ds:schemaRefs>
</ds:datastoreItem>
</file>

<file path=customXml/itemProps3.xml><?xml version="1.0" encoding="utf-8"?>
<ds:datastoreItem xmlns:ds="http://schemas.openxmlformats.org/officeDocument/2006/customXml" ds:itemID="{9DA12098-B51E-4051-81B5-25BF92294CD9}">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1cbd802-27c2-4bf7-937d-29fa16864377"/>
    <ds:schemaRef ds:uri="cc541f54-964c-4b93-a605-435450d3a29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16455</TotalTime>
  <Words>4817</Words>
  <Application>Microsoft Office PowerPoint</Application>
  <PresentationFormat>Widescreen</PresentationFormat>
  <Paragraphs>508</Paragraphs>
  <Slides>78</Slides>
  <Notes>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78</vt:i4>
      </vt:variant>
    </vt:vector>
  </HeadingPairs>
  <TitlesOfParts>
    <vt:vector size="89" baseType="lpstr">
      <vt:lpstr>MS PGothic</vt:lpstr>
      <vt:lpstr>Arial</vt:lpstr>
      <vt:lpstr>Arial Rounded MT Bold</vt:lpstr>
      <vt:lpstr>Calibri</vt:lpstr>
      <vt:lpstr>Calibri Light</vt:lpstr>
      <vt:lpstr>Times New Roman</vt:lpstr>
      <vt:lpstr>Wingdings</vt:lpstr>
      <vt:lpstr>1_Office Theme</vt:lpstr>
      <vt:lpstr>Office Theme</vt:lpstr>
      <vt:lpstr>2_Office Theme</vt:lpstr>
      <vt:lpstr>3_Office Theme</vt:lpstr>
      <vt:lpstr>PowerPoint Presentation</vt:lpstr>
      <vt:lpstr>Policy Related to Meaningful Community Inclusion:  Opportunities and Challenges</vt:lpstr>
      <vt:lpstr>What Is the Vision of a System  For People with Disabilities?</vt:lpstr>
      <vt:lpstr>Context for Where We Are</vt:lpstr>
      <vt:lpstr>Advocacy For Community Services</vt:lpstr>
      <vt:lpstr>National HCBS vs Institutional Spending</vt:lpstr>
      <vt:lpstr>Shift Towards  Community  Services (cont’d)</vt:lpstr>
      <vt:lpstr>Community Living for People with Disabilities  As a Civil Right</vt:lpstr>
      <vt:lpstr>The ADA and Olmstead</vt:lpstr>
      <vt:lpstr>Title II of the ADA</vt:lpstr>
      <vt:lpstr>Olmstead v. L.C.:  Unjustified segregation is discrimination</vt:lpstr>
      <vt:lpstr>Olmstead v. L.C. (cont’d)</vt:lpstr>
      <vt:lpstr>When is the ADA’s Integration Mandate Implicated? </vt:lpstr>
      <vt:lpstr>Who Does the Integration Mandate Cover?</vt:lpstr>
      <vt:lpstr>What is a Segregated Setting?</vt:lpstr>
      <vt:lpstr>What is an Integrated Setting?</vt:lpstr>
      <vt:lpstr>Need for Olmstead  Enforcement</vt:lpstr>
      <vt:lpstr>Olmstead as a “Tool” to  Address These Problems</vt:lpstr>
      <vt:lpstr>Olmstead as a “Tool” (cont’d)</vt:lpstr>
      <vt:lpstr>Olmstead Guidance &amp; Enforcement</vt:lpstr>
      <vt:lpstr>Does Olmstead Require States to Provide a Choice of Segregated Services?</vt:lpstr>
      <vt:lpstr>Home and Community Based Services (HCBS) Settings Rule</vt:lpstr>
      <vt:lpstr>Context for the HCBS Settings Rule</vt:lpstr>
      <vt:lpstr>Opportunities Created by  the HCBS Settings Rule</vt:lpstr>
      <vt:lpstr>Goal and Scope of HCBS Rule</vt:lpstr>
      <vt:lpstr>Characteristics of Home and Community Based Settings</vt:lpstr>
      <vt:lpstr>HCBS Setting Characteristics (cont’d)</vt:lpstr>
      <vt:lpstr>Additional Requirements for Provider-Owned Residential Settings</vt:lpstr>
      <vt:lpstr>States Must Assess and Categorize All Settings </vt:lpstr>
      <vt:lpstr>Presumptively Institutional Settings</vt:lpstr>
      <vt:lpstr>Settings that Isolate</vt:lpstr>
      <vt:lpstr>CMS Guidance: Residential Settings</vt:lpstr>
      <vt:lpstr>CMS Guidance: Non-Residential Settings</vt:lpstr>
      <vt:lpstr>Non-Residential Guidance (cont’d)</vt:lpstr>
      <vt:lpstr>CMS Guidance: Heightened Scrutiny</vt:lpstr>
      <vt:lpstr>Recent Updates from CMS:   Extended Implementation Timeline</vt:lpstr>
      <vt:lpstr>Recent Updates from CMS:   Extended Implementation Timeline</vt:lpstr>
      <vt:lpstr>Statewide Transition Plans</vt:lpstr>
      <vt:lpstr>Themes from CMS Approvals</vt:lpstr>
      <vt:lpstr>Themes from CMS Responses (cont’d)</vt:lpstr>
      <vt:lpstr> Opportunities to Move State Systems Towards More Integrated Day Services</vt:lpstr>
      <vt:lpstr>Positive State Examples</vt:lpstr>
      <vt:lpstr>Workforce Innovation and  Opportunities Act</vt:lpstr>
      <vt:lpstr>Employment is Critical  To Meeting Our System Goals</vt:lpstr>
      <vt:lpstr>Workforce Innovation and  Opportunity Act</vt:lpstr>
      <vt:lpstr>WIOA (cont’d)</vt:lpstr>
      <vt:lpstr>WIOA (cont’d)</vt:lpstr>
      <vt:lpstr>Concern on the Horizon:   Threats to Medicaid</vt:lpstr>
      <vt:lpstr>American Health Care Act &amp; Medicaid</vt:lpstr>
      <vt:lpstr> Medicaid’s Current Structure</vt:lpstr>
      <vt:lpstr> Funding Caps: Block Grant</vt:lpstr>
      <vt:lpstr> Funding Caps: Per Capita Caps (PCCs) </vt:lpstr>
      <vt:lpstr>Current financing v. block grants &amp; per capita caps (in theory)*</vt:lpstr>
      <vt:lpstr>Designing a PCC</vt:lpstr>
      <vt:lpstr>Per capita caps:  Growth Index</vt:lpstr>
      <vt:lpstr>From bad to worse</vt:lpstr>
      <vt:lpstr>Congressional Budget Office:    Over $800 billion cut in federal Medicaid spending  </vt:lpstr>
      <vt:lpstr>Cuts in Federal Medicaid Funds to States</vt:lpstr>
      <vt:lpstr>What It Will Cost for States Just to Maintain the Status Quo</vt:lpstr>
      <vt:lpstr>Impact of Budget Shortfalls  on People with Disabilities</vt:lpstr>
      <vt:lpstr>What Would Medicaid Changes Mean in CO?</vt:lpstr>
      <vt:lpstr>What Can You Do?</vt:lpstr>
      <vt:lpstr>10 Talking Points Regarding Caps</vt:lpstr>
      <vt:lpstr>10 Talking Points Regarding Caps (cont’d)</vt:lpstr>
      <vt:lpstr>10 Talking Points Regarding Caps (cont’d)</vt:lpstr>
      <vt:lpstr>Put a Face on Medicaid</vt:lpstr>
      <vt:lpstr>So What Does A Real Life in the Community Look Like?</vt:lpstr>
      <vt:lpstr>Key Principles of Community Integration</vt:lpstr>
      <vt:lpstr>Community Living</vt:lpstr>
      <vt:lpstr>A Great Job in the Community</vt:lpstr>
      <vt:lpstr>Friendships</vt:lpstr>
      <vt:lpstr>A Girlfriend</vt:lpstr>
      <vt:lpstr>An Important Family Member</vt:lpstr>
      <vt:lpstr>Self Advocacy</vt:lpstr>
      <vt:lpstr>Evan Speaking About What’s Important to Him</vt:lpstr>
      <vt:lpstr>Take Aways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Steps for Consumers and Advocates Regarding the New Home Care Rule</dc:title>
  <dc:creator>Alison Barkoff</dc:creator>
  <cp:lastModifiedBy>Ellen Jensby</cp:lastModifiedBy>
  <cp:revision>386</cp:revision>
  <cp:lastPrinted>2017-02-24T15:35:28Z</cp:lastPrinted>
  <dcterms:created xsi:type="dcterms:W3CDTF">2014-09-05T13:36:53Z</dcterms:created>
  <dcterms:modified xsi:type="dcterms:W3CDTF">2017-06-20T16:13:24Z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0x010100FBE555136D0EAA429927FD901CA57989</vt:lpwstr>
  </property>
</Properties>
</file>